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6.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1"/>
    <p:sldMasterId id="2147483703" r:id="rId2"/>
    <p:sldMasterId id="2147483663" r:id="rId3"/>
    <p:sldMasterId id="2147483679" r:id="rId4"/>
    <p:sldMasterId id="2147483688" r:id="rId5"/>
    <p:sldMasterId id="2147483694" r:id="rId6"/>
    <p:sldMasterId id="2147483714" r:id="rId7"/>
  </p:sldMasterIdLst>
  <p:notesMasterIdLst>
    <p:notesMasterId r:id="rId48"/>
  </p:notesMasterIdLst>
  <p:sldIdLst>
    <p:sldId id="261" r:id="rId8"/>
    <p:sldId id="273" r:id="rId9"/>
    <p:sldId id="284" r:id="rId10"/>
    <p:sldId id="277" r:id="rId11"/>
    <p:sldId id="272" r:id="rId12"/>
    <p:sldId id="315" r:id="rId13"/>
    <p:sldId id="316" r:id="rId14"/>
    <p:sldId id="317" r:id="rId15"/>
    <p:sldId id="318" r:id="rId16"/>
    <p:sldId id="274" r:id="rId17"/>
    <p:sldId id="319" r:id="rId18"/>
    <p:sldId id="292" r:id="rId19"/>
    <p:sldId id="324" r:id="rId20"/>
    <p:sldId id="325" r:id="rId21"/>
    <p:sldId id="326" r:id="rId22"/>
    <p:sldId id="285" r:id="rId23"/>
    <p:sldId id="293" r:id="rId24"/>
    <p:sldId id="295" r:id="rId25"/>
    <p:sldId id="314" r:id="rId26"/>
    <p:sldId id="322" r:id="rId27"/>
    <p:sldId id="296" r:id="rId28"/>
    <p:sldId id="275" r:id="rId29"/>
    <p:sldId id="297" r:id="rId30"/>
    <p:sldId id="298" r:id="rId31"/>
    <p:sldId id="299" r:id="rId32"/>
    <p:sldId id="279" r:id="rId33"/>
    <p:sldId id="301" r:id="rId34"/>
    <p:sldId id="304" r:id="rId35"/>
    <p:sldId id="300" r:id="rId36"/>
    <p:sldId id="303" r:id="rId37"/>
    <p:sldId id="309" r:id="rId38"/>
    <p:sldId id="302" r:id="rId39"/>
    <p:sldId id="307" r:id="rId40"/>
    <p:sldId id="305" r:id="rId41"/>
    <p:sldId id="310" r:id="rId42"/>
    <p:sldId id="323" r:id="rId43"/>
    <p:sldId id="320" r:id="rId44"/>
    <p:sldId id="311" r:id="rId45"/>
    <p:sldId id="313" r:id="rId46"/>
    <p:sldId id="281"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9175"/>
    <a:srgbClr val="212121"/>
    <a:srgbClr val="226676"/>
    <a:srgbClr val="543900"/>
    <a:srgbClr val="E0DCD5"/>
    <a:srgbClr val="C2B195"/>
    <a:srgbClr val="B1C936"/>
    <a:srgbClr val="F4F0EB"/>
    <a:srgbClr val="73B9E7"/>
    <a:srgbClr val="1E30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2DE63D5-997A-4646-A377-4702673A728D}" styleName="Helle Formatvorlage 2 - Akz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524"/>
    <p:restoredTop sz="81519"/>
  </p:normalViewPr>
  <p:slideViewPr>
    <p:cSldViewPr snapToGrid="0" snapToObjects="1">
      <p:cViewPr varScale="1">
        <p:scale>
          <a:sx n="121" d="100"/>
          <a:sy n="121" d="100"/>
        </p:scale>
        <p:origin x="984" y="16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47E662-F5A5-FC4D-8DEF-96981D159266}" type="datetimeFigureOut">
              <a:rPr lang="en-GB" smtClean="0"/>
              <a:t>15/11/2022</a:t>
            </a:fld>
            <a:endParaRPr lang="en-GB"/>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402930-5A6E-1949-AA2F-F98B988D608E}" type="slidenum">
              <a:rPr lang="en-GB" smtClean="0"/>
              <a:t>‹#›</a:t>
            </a:fld>
            <a:endParaRPr lang="en-GB"/>
          </a:p>
        </p:txBody>
      </p:sp>
    </p:spTree>
    <p:extLst>
      <p:ext uri="{BB962C8B-B14F-4D97-AF65-F5344CB8AC3E}">
        <p14:creationId xmlns:p14="http://schemas.microsoft.com/office/powerpoint/2010/main" val="2705338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80402930-5A6E-1949-AA2F-F98B988D608E}" type="slidenum">
              <a:rPr lang="en-GB" smtClean="0"/>
              <a:t>1</a:t>
            </a:fld>
            <a:endParaRPr lang="en-GB"/>
          </a:p>
        </p:txBody>
      </p:sp>
    </p:spTree>
    <p:extLst>
      <p:ext uri="{BB962C8B-B14F-4D97-AF65-F5344CB8AC3E}">
        <p14:creationId xmlns:p14="http://schemas.microsoft.com/office/powerpoint/2010/main" val="3811034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purpose of the guidelines in to promote safe sanitation systems and practices to promote health.</a:t>
            </a:r>
          </a:p>
        </p:txBody>
      </p:sp>
      <p:sp>
        <p:nvSpPr>
          <p:cNvPr id="4" name="Slide Number Placeholder 3"/>
          <p:cNvSpPr>
            <a:spLocks noGrp="1"/>
          </p:cNvSpPr>
          <p:nvPr>
            <p:ph type="sldNum" sz="quarter" idx="5"/>
          </p:nvPr>
        </p:nvSpPr>
        <p:spPr/>
        <p:txBody>
          <a:bodyPr/>
          <a:lstStyle/>
          <a:p>
            <a:fld id="{80402930-5A6E-1949-AA2F-F98B988D608E}" type="slidenum">
              <a:rPr lang="en-GB" smtClean="0"/>
              <a:t>10</a:t>
            </a:fld>
            <a:endParaRPr lang="en-GB"/>
          </a:p>
        </p:txBody>
      </p:sp>
    </p:spTree>
    <p:extLst>
      <p:ext uri="{BB962C8B-B14F-4D97-AF65-F5344CB8AC3E}">
        <p14:creationId xmlns:p14="http://schemas.microsoft.com/office/powerpoint/2010/main" val="522129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a comprehensive evidence review, 4 recommendations were derived:</a:t>
            </a:r>
          </a:p>
        </p:txBody>
      </p:sp>
      <p:sp>
        <p:nvSpPr>
          <p:cNvPr id="4" name="Slide Number Placeholder 3"/>
          <p:cNvSpPr>
            <a:spLocks noGrp="1"/>
          </p:cNvSpPr>
          <p:nvPr>
            <p:ph type="sldNum" sz="quarter" idx="5"/>
          </p:nvPr>
        </p:nvSpPr>
        <p:spPr/>
        <p:txBody>
          <a:bodyPr/>
          <a:lstStyle/>
          <a:p>
            <a:fld id="{80402930-5A6E-1949-AA2F-F98B988D608E}" type="slidenum">
              <a:rPr lang="en-GB" smtClean="0"/>
              <a:t>12</a:t>
            </a:fld>
            <a:endParaRPr lang="en-GB"/>
          </a:p>
        </p:txBody>
      </p:sp>
    </p:spTree>
    <p:extLst>
      <p:ext uri="{BB962C8B-B14F-4D97-AF65-F5344CB8AC3E}">
        <p14:creationId xmlns:p14="http://schemas.microsoft.com/office/powerpoint/2010/main" val="3875643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these recommendations mean for us?</a:t>
            </a:r>
          </a:p>
        </p:txBody>
      </p:sp>
      <p:sp>
        <p:nvSpPr>
          <p:cNvPr id="4" name="Slide Number Placeholder 3"/>
          <p:cNvSpPr>
            <a:spLocks noGrp="1"/>
          </p:cNvSpPr>
          <p:nvPr>
            <p:ph type="sldNum" sz="quarter" idx="5"/>
          </p:nvPr>
        </p:nvSpPr>
        <p:spPr/>
        <p:txBody>
          <a:bodyPr/>
          <a:lstStyle/>
          <a:p>
            <a:fld id="{80402930-5A6E-1949-AA2F-F98B988D608E}" type="slidenum">
              <a:rPr lang="en-GB" smtClean="0"/>
              <a:t>16</a:t>
            </a:fld>
            <a:endParaRPr lang="en-GB"/>
          </a:p>
        </p:txBody>
      </p:sp>
    </p:spTree>
    <p:extLst>
      <p:ext uri="{BB962C8B-B14F-4D97-AF65-F5344CB8AC3E}">
        <p14:creationId xmlns:p14="http://schemas.microsoft.com/office/powerpoint/2010/main" val="1845281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do that?</a:t>
            </a:r>
          </a:p>
          <a:p>
            <a:r>
              <a:rPr lang="en-US" dirty="0"/>
              <a:t>We conduct a risk assessment so we understand…</a:t>
            </a:r>
          </a:p>
        </p:txBody>
      </p:sp>
      <p:sp>
        <p:nvSpPr>
          <p:cNvPr id="4" name="Slide Number Placeholder 3"/>
          <p:cNvSpPr>
            <a:spLocks noGrp="1"/>
          </p:cNvSpPr>
          <p:nvPr>
            <p:ph type="sldNum" sz="quarter" idx="5"/>
          </p:nvPr>
        </p:nvSpPr>
        <p:spPr/>
        <p:txBody>
          <a:bodyPr/>
          <a:lstStyle/>
          <a:p>
            <a:fld id="{80402930-5A6E-1949-AA2F-F98B988D608E}" type="slidenum">
              <a:rPr lang="en-GB" smtClean="0"/>
              <a:t>17</a:t>
            </a:fld>
            <a:endParaRPr lang="en-GB"/>
          </a:p>
        </p:txBody>
      </p:sp>
    </p:spTree>
    <p:extLst>
      <p:ext uri="{BB962C8B-B14F-4D97-AF65-F5344CB8AC3E}">
        <p14:creationId xmlns:p14="http://schemas.microsoft.com/office/powerpoint/2010/main" val="564922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edition provides more in-depth information to strengthen climate resilience, including identification of climate-related risks (such as those caused by water scarcity, sea level rise and extreme weather events), and associated management and monitoring options (</a:t>
            </a:r>
            <a:r>
              <a:rPr lang="en-GB" sz="1200" kern="1200" dirty="0" err="1">
                <a:solidFill>
                  <a:schemeClr val="tx1"/>
                </a:solidFill>
                <a:effectLst/>
                <a:latin typeface="+mn-lt"/>
                <a:ea typeface="+mn-ea"/>
                <a:cs typeface="+mn-cs"/>
              </a:rPr>
              <a:t>Kohlitz</a:t>
            </a:r>
            <a:r>
              <a:rPr lang="en-GB" sz="1200" kern="1200" dirty="0">
                <a:solidFill>
                  <a:schemeClr val="tx1"/>
                </a:solidFill>
                <a:effectLst/>
                <a:latin typeface="+mn-lt"/>
                <a:ea typeface="+mn-ea"/>
                <a:cs typeface="+mn-cs"/>
              </a:rPr>
              <a:t>, 2019). Proactive management is central to SSP. Considering climate impacts improves the preparedness of local authorities for an uncertain future. These principles also apply to other future shocks and emergencies, such as disasters, epidemics and pandemics. </a:t>
            </a:r>
            <a:endParaRPr lang="en-GB" dirty="0"/>
          </a:p>
          <a:p>
            <a:endParaRPr lang="en-US" dirty="0"/>
          </a:p>
        </p:txBody>
      </p:sp>
      <p:sp>
        <p:nvSpPr>
          <p:cNvPr id="4" name="Slide Number Placeholder 3"/>
          <p:cNvSpPr>
            <a:spLocks noGrp="1"/>
          </p:cNvSpPr>
          <p:nvPr>
            <p:ph type="sldNum" sz="quarter" idx="5"/>
          </p:nvPr>
        </p:nvSpPr>
        <p:spPr/>
        <p:txBody>
          <a:bodyPr/>
          <a:lstStyle/>
          <a:p>
            <a:fld id="{80402930-5A6E-1949-AA2F-F98B988D608E}" type="slidenum">
              <a:rPr lang="en-GB" smtClean="0"/>
              <a:t>20</a:t>
            </a:fld>
            <a:endParaRPr lang="en-GB"/>
          </a:p>
        </p:txBody>
      </p:sp>
    </p:spTree>
    <p:extLst>
      <p:ext uri="{BB962C8B-B14F-4D97-AF65-F5344CB8AC3E}">
        <p14:creationId xmlns:p14="http://schemas.microsoft.com/office/powerpoint/2010/main" val="2450210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0402930-5A6E-1949-AA2F-F98B988D608E}" type="slidenum">
              <a:rPr lang="en-GB" smtClean="0"/>
              <a:t>23</a:t>
            </a:fld>
            <a:endParaRPr lang="en-GB"/>
          </a:p>
        </p:txBody>
      </p:sp>
    </p:spTree>
    <p:extLst>
      <p:ext uri="{BB962C8B-B14F-4D97-AF65-F5344CB8AC3E}">
        <p14:creationId xmlns:p14="http://schemas.microsoft.com/office/powerpoint/2010/main" val="2202328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02930-5A6E-1949-AA2F-F98B988D608E}" type="slidenum">
              <a:rPr lang="en-GB" smtClean="0"/>
              <a:t>27</a:t>
            </a:fld>
            <a:endParaRPr lang="en-GB"/>
          </a:p>
        </p:txBody>
      </p:sp>
    </p:spTree>
    <p:extLst>
      <p:ext uri="{BB962C8B-B14F-4D97-AF65-F5344CB8AC3E}">
        <p14:creationId xmlns:p14="http://schemas.microsoft.com/office/powerpoint/2010/main" val="1512199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02930-5A6E-1949-AA2F-F98B988D608E}" type="slidenum">
              <a:rPr lang="en-GB" smtClean="0"/>
              <a:t>28</a:t>
            </a:fld>
            <a:endParaRPr lang="en-GB"/>
          </a:p>
        </p:txBody>
      </p:sp>
    </p:spTree>
    <p:extLst>
      <p:ext uri="{BB962C8B-B14F-4D97-AF65-F5344CB8AC3E}">
        <p14:creationId xmlns:p14="http://schemas.microsoft.com/office/powerpoint/2010/main" val="1692488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02930-5A6E-1949-AA2F-F98B988D608E}" type="slidenum">
              <a:rPr lang="en-GB" smtClean="0"/>
              <a:t>29</a:t>
            </a:fld>
            <a:endParaRPr lang="en-GB"/>
          </a:p>
        </p:txBody>
      </p:sp>
    </p:spTree>
    <p:extLst>
      <p:ext uri="{BB962C8B-B14F-4D97-AF65-F5344CB8AC3E}">
        <p14:creationId xmlns:p14="http://schemas.microsoft.com/office/powerpoint/2010/main" val="75539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02930-5A6E-1949-AA2F-F98B988D608E}" type="slidenum">
              <a:rPr lang="en-GB" smtClean="0"/>
              <a:t>30</a:t>
            </a:fld>
            <a:endParaRPr lang="en-GB"/>
          </a:p>
        </p:txBody>
      </p:sp>
    </p:spTree>
    <p:extLst>
      <p:ext uri="{BB962C8B-B14F-4D97-AF65-F5344CB8AC3E}">
        <p14:creationId xmlns:p14="http://schemas.microsoft.com/office/powerpoint/2010/main" val="2063949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02930-5A6E-1949-AA2F-F98B988D608E}" type="slidenum">
              <a:rPr lang="en-GB" smtClean="0"/>
              <a:t>2</a:t>
            </a:fld>
            <a:endParaRPr lang="en-GB"/>
          </a:p>
        </p:txBody>
      </p:sp>
    </p:spTree>
    <p:extLst>
      <p:ext uri="{BB962C8B-B14F-4D97-AF65-F5344CB8AC3E}">
        <p14:creationId xmlns:p14="http://schemas.microsoft.com/office/powerpoint/2010/main" val="22052516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02930-5A6E-1949-AA2F-F98B988D608E}" type="slidenum">
              <a:rPr lang="en-GB" smtClean="0"/>
              <a:t>31</a:t>
            </a:fld>
            <a:endParaRPr lang="en-GB"/>
          </a:p>
        </p:txBody>
      </p:sp>
    </p:spTree>
    <p:extLst>
      <p:ext uri="{BB962C8B-B14F-4D97-AF65-F5344CB8AC3E}">
        <p14:creationId xmlns:p14="http://schemas.microsoft.com/office/powerpoint/2010/main" val="23477122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02930-5A6E-1949-AA2F-F98B988D608E}" type="slidenum">
              <a:rPr lang="en-GB" smtClean="0"/>
              <a:t>32</a:t>
            </a:fld>
            <a:endParaRPr lang="en-GB"/>
          </a:p>
        </p:txBody>
      </p:sp>
    </p:spTree>
    <p:extLst>
      <p:ext uri="{BB962C8B-B14F-4D97-AF65-F5344CB8AC3E}">
        <p14:creationId xmlns:p14="http://schemas.microsoft.com/office/powerpoint/2010/main" val="624119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02930-5A6E-1949-AA2F-F98B988D608E}" type="slidenum">
              <a:rPr lang="en-GB" smtClean="0"/>
              <a:t>33</a:t>
            </a:fld>
            <a:endParaRPr lang="en-GB"/>
          </a:p>
        </p:txBody>
      </p:sp>
    </p:spTree>
    <p:extLst>
      <p:ext uri="{BB962C8B-B14F-4D97-AF65-F5344CB8AC3E}">
        <p14:creationId xmlns:p14="http://schemas.microsoft.com/office/powerpoint/2010/main" val="16592555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02930-5A6E-1949-AA2F-F98B988D608E}" type="slidenum">
              <a:rPr lang="en-GB" smtClean="0"/>
              <a:t>34</a:t>
            </a:fld>
            <a:endParaRPr lang="en-GB"/>
          </a:p>
        </p:txBody>
      </p:sp>
    </p:spTree>
    <p:extLst>
      <p:ext uri="{BB962C8B-B14F-4D97-AF65-F5344CB8AC3E}">
        <p14:creationId xmlns:p14="http://schemas.microsoft.com/office/powerpoint/2010/main" val="30860401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0402930-5A6E-1949-AA2F-F98B988D608E}" type="slidenum">
              <a:rPr lang="en-GB" smtClean="0"/>
              <a:t>35</a:t>
            </a:fld>
            <a:endParaRPr lang="en-GB"/>
          </a:p>
        </p:txBody>
      </p:sp>
    </p:spTree>
    <p:extLst>
      <p:ext uri="{BB962C8B-B14F-4D97-AF65-F5344CB8AC3E}">
        <p14:creationId xmlns:p14="http://schemas.microsoft.com/office/powerpoint/2010/main" val="19971390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02930-5A6E-1949-AA2F-F98B988D608E}" type="slidenum">
              <a:rPr lang="en-GB" smtClean="0"/>
              <a:t>37</a:t>
            </a:fld>
            <a:endParaRPr lang="en-GB"/>
          </a:p>
        </p:txBody>
      </p:sp>
    </p:spTree>
    <p:extLst>
      <p:ext uri="{BB962C8B-B14F-4D97-AF65-F5344CB8AC3E}">
        <p14:creationId xmlns:p14="http://schemas.microsoft.com/office/powerpoint/2010/main" val="3479030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02930-5A6E-1949-AA2F-F98B988D608E}" type="slidenum">
              <a:rPr lang="en-GB" smtClean="0"/>
              <a:t>3</a:t>
            </a:fld>
            <a:endParaRPr lang="en-GB"/>
          </a:p>
        </p:txBody>
      </p:sp>
    </p:spTree>
    <p:extLst>
      <p:ext uri="{BB962C8B-B14F-4D97-AF65-F5344CB8AC3E}">
        <p14:creationId xmlns:p14="http://schemas.microsoft.com/office/powerpoint/2010/main" val="1856921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02930-5A6E-1949-AA2F-F98B988D608E}" type="slidenum">
              <a:rPr lang="en-GB" smtClean="0"/>
              <a:t>4</a:t>
            </a:fld>
            <a:endParaRPr lang="en-GB"/>
          </a:p>
        </p:txBody>
      </p:sp>
    </p:spTree>
    <p:extLst>
      <p:ext uri="{BB962C8B-B14F-4D97-AF65-F5344CB8AC3E}">
        <p14:creationId xmlns:p14="http://schemas.microsoft.com/office/powerpoint/2010/main" val="3585702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80402930-5A6E-1949-AA2F-F98B988D608E}" type="slidenum">
              <a:rPr lang="en-GB" smtClean="0"/>
              <a:t>5</a:t>
            </a:fld>
            <a:endParaRPr lang="en-GB"/>
          </a:p>
        </p:txBody>
      </p:sp>
    </p:spTree>
    <p:extLst>
      <p:ext uri="{BB962C8B-B14F-4D97-AF65-F5344CB8AC3E}">
        <p14:creationId xmlns:p14="http://schemas.microsoft.com/office/powerpoint/2010/main" val="302440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02930-5A6E-1949-AA2F-F98B988D608E}" type="slidenum">
              <a:rPr lang="en-GB" smtClean="0"/>
              <a:t>6</a:t>
            </a:fld>
            <a:endParaRPr lang="en-GB"/>
          </a:p>
        </p:txBody>
      </p:sp>
    </p:spTree>
    <p:extLst>
      <p:ext uri="{BB962C8B-B14F-4D97-AF65-F5344CB8AC3E}">
        <p14:creationId xmlns:p14="http://schemas.microsoft.com/office/powerpoint/2010/main" val="1575899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02930-5A6E-1949-AA2F-F98B988D608E}" type="slidenum">
              <a:rPr lang="en-GB" smtClean="0"/>
              <a:t>7</a:t>
            </a:fld>
            <a:endParaRPr lang="en-GB"/>
          </a:p>
        </p:txBody>
      </p:sp>
    </p:spTree>
    <p:extLst>
      <p:ext uri="{BB962C8B-B14F-4D97-AF65-F5344CB8AC3E}">
        <p14:creationId xmlns:p14="http://schemas.microsoft.com/office/powerpoint/2010/main" val="3478243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there are reasons for low health impact</a:t>
            </a:r>
          </a:p>
        </p:txBody>
      </p:sp>
      <p:sp>
        <p:nvSpPr>
          <p:cNvPr id="4" name="Slide Number Placeholder 3"/>
          <p:cNvSpPr>
            <a:spLocks noGrp="1"/>
          </p:cNvSpPr>
          <p:nvPr>
            <p:ph type="sldNum" sz="quarter" idx="5"/>
          </p:nvPr>
        </p:nvSpPr>
        <p:spPr/>
        <p:txBody>
          <a:bodyPr/>
          <a:lstStyle/>
          <a:p>
            <a:fld id="{80402930-5A6E-1949-AA2F-F98B988D608E}" type="slidenum">
              <a:rPr lang="en-GB" smtClean="0"/>
              <a:t>8</a:t>
            </a:fld>
            <a:endParaRPr lang="en-GB"/>
          </a:p>
        </p:txBody>
      </p:sp>
    </p:spTree>
    <p:extLst>
      <p:ext uri="{BB962C8B-B14F-4D97-AF65-F5344CB8AC3E}">
        <p14:creationId xmlns:p14="http://schemas.microsoft.com/office/powerpoint/2010/main" val="1362688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Evaluations of sanitations intervention show less health impact than expected</a:t>
            </a:r>
          </a:p>
        </p:txBody>
      </p:sp>
      <p:sp>
        <p:nvSpPr>
          <p:cNvPr id="4" name="Slide Number Placeholder 3"/>
          <p:cNvSpPr>
            <a:spLocks noGrp="1"/>
          </p:cNvSpPr>
          <p:nvPr>
            <p:ph type="sldNum" sz="quarter" idx="5"/>
          </p:nvPr>
        </p:nvSpPr>
        <p:spPr/>
        <p:txBody>
          <a:bodyPr/>
          <a:lstStyle/>
          <a:p>
            <a:fld id="{80402930-5A6E-1949-AA2F-F98B988D608E}" type="slidenum">
              <a:rPr lang="en-GB" smtClean="0"/>
              <a:t>9</a:t>
            </a:fld>
            <a:endParaRPr lang="en-GB"/>
          </a:p>
        </p:txBody>
      </p:sp>
    </p:spTree>
    <p:extLst>
      <p:ext uri="{BB962C8B-B14F-4D97-AF65-F5344CB8AC3E}">
        <p14:creationId xmlns:p14="http://schemas.microsoft.com/office/powerpoint/2010/main" val="1877392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095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odule 1">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n-GB"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1</a:t>
            </a:r>
          </a:p>
          <a:p>
            <a:r>
              <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pic>
        <p:nvPicPr>
          <p:cNvPr id="11" name="Picture 2" descr="C:\Users\Darryl\Documents\Darryl's Docs\Work\WHO\WHO SSP 2015 -\SSP Trng Pckg\PPs\Graphics\SSP Icons PNGs\Module 1-icon trnspnt.png">
            <a:extLst>
              <a:ext uri="{FF2B5EF4-FFF2-40B4-BE49-F238E27FC236}">
                <a16:creationId xmlns:a16="http://schemas.microsoft.com/office/drawing/2014/main" id="{08F4DB52-B9EB-6548-953B-81BD72C8761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81802" y="3015384"/>
            <a:ext cx="943905" cy="10159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0213" cy="307777"/>
          </a:xfrm>
          <a:prstGeom prst="rect">
            <a:avLst/>
          </a:prstGeom>
          <a:noFill/>
        </p:spPr>
        <p:txBody>
          <a:bodyPr wrap="none" rtlCol="0">
            <a:spAutoFit/>
          </a:bodyPr>
          <a:lstStyle/>
          <a:p>
            <a:r>
              <a:rPr lang="en-GB" sz="1400" dirty="0">
                <a:solidFill>
                  <a:schemeClr val="bg1"/>
                </a:solidFill>
                <a:latin typeface="Source Sans Pro" panose="020B0503030403020204" pitchFamily="34" charset="0"/>
                <a:ea typeface="Source Sans Pro" panose="020B0503030403020204" pitchFamily="34" charset="0"/>
                <a:cs typeface="Arial" panose="020B0604020202020204" pitchFamily="34" charset="0"/>
              </a:rPr>
              <a:t>MODULE 1:</a:t>
            </a:r>
          </a:p>
        </p:txBody>
      </p:sp>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a:p>
            <a:pPr lvl="0"/>
            <a:endParaRPr lang="en-CH" dirty="0"/>
          </a:p>
        </p:txBody>
      </p:sp>
      <p:sp>
        <p:nvSpPr>
          <p:cNvPr id="32" name="Text Placeholder 30">
            <a:extLst>
              <a:ext uri="{FF2B5EF4-FFF2-40B4-BE49-F238E27FC236}">
                <a16:creationId xmlns:a16="http://schemas.microsoft.com/office/drawing/2014/main" id="{D2504807-F4B2-134E-A5FA-67F1C10F08DE}"/>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a:p>
            <a:pPr lvl="0"/>
            <a:endParaRPr lang="en-CH" dirty="0"/>
          </a:p>
        </p:txBody>
      </p:sp>
      <p:sp>
        <p:nvSpPr>
          <p:cNvPr id="34" name="Text Placeholder 33">
            <a:extLst>
              <a:ext uri="{FF2B5EF4-FFF2-40B4-BE49-F238E27FC236}">
                <a16:creationId xmlns:a16="http://schemas.microsoft.com/office/drawing/2014/main" id="{808AF518-ACD3-2B4E-A918-BABDE65A2785}"/>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Tree>
    <p:extLst>
      <p:ext uri="{BB962C8B-B14F-4D97-AF65-F5344CB8AC3E}">
        <p14:creationId xmlns:p14="http://schemas.microsoft.com/office/powerpoint/2010/main" val="2602988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odule 2">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n-GB"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2</a:t>
            </a:r>
          </a:p>
          <a:p>
            <a:r>
              <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2:</a:t>
            </a:r>
          </a:p>
        </p:txBody>
      </p:sp>
      <p:pic>
        <p:nvPicPr>
          <p:cNvPr id="8" name="Picture 2" descr="C:\Users\Darryl\Documents\Darryl's Docs\Work\WHO\WHO SSP 2015 -\SSP Trng Pckg\PPs\Graphics\SSP Icons PNGs\Module 2 Icon Transp.png">
            <a:extLst>
              <a:ext uri="{FF2B5EF4-FFF2-40B4-BE49-F238E27FC236}">
                <a16:creationId xmlns:a16="http://schemas.microsoft.com/office/drawing/2014/main" id="{20912DAB-24B6-C34B-919E-C3503E60089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61958" y="3089145"/>
            <a:ext cx="950635" cy="901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86DC1670-E1C7-EB45-862B-2D2769316018}"/>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a:p>
            <a:pPr lvl="0"/>
            <a:endParaRPr lang="en-CH" dirty="0"/>
          </a:p>
        </p:txBody>
      </p:sp>
      <p:sp>
        <p:nvSpPr>
          <p:cNvPr id="10" name="Text Placeholder 30">
            <a:extLst>
              <a:ext uri="{FF2B5EF4-FFF2-40B4-BE49-F238E27FC236}">
                <a16:creationId xmlns:a16="http://schemas.microsoft.com/office/drawing/2014/main" id="{99327D60-76CD-A746-B465-367090F41D1E}"/>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a:p>
            <a:pPr lvl="0"/>
            <a:endParaRPr lang="en-CH" dirty="0"/>
          </a:p>
        </p:txBody>
      </p:sp>
      <p:sp>
        <p:nvSpPr>
          <p:cNvPr id="12" name="Text Placeholder 33">
            <a:extLst>
              <a:ext uri="{FF2B5EF4-FFF2-40B4-BE49-F238E27FC236}">
                <a16:creationId xmlns:a16="http://schemas.microsoft.com/office/drawing/2014/main" id="{6F781DBA-9E1A-F94A-A425-551ECCBE059C}"/>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Tree>
    <p:extLst>
      <p:ext uri="{BB962C8B-B14F-4D97-AF65-F5344CB8AC3E}">
        <p14:creationId xmlns:p14="http://schemas.microsoft.com/office/powerpoint/2010/main" val="4023413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odule 3">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n-GB"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3</a:t>
            </a:r>
          </a:p>
          <a:p>
            <a:r>
              <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3:</a:t>
            </a:r>
          </a:p>
        </p:txBody>
      </p:sp>
      <p:pic>
        <p:nvPicPr>
          <p:cNvPr id="8" name="Picture 1" descr="C:\Users\Darryl\Documents\Darryl's Docs\Work\WHO\WHO SSP 2015 -\SSP Trng Pckg\SSP icons\14118_SSP Manual-Module 3-ICON transparent.tif">
            <a:extLst>
              <a:ext uri="{FF2B5EF4-FFF2-40B4-BE49-F238E27FC236}">
                <a16:creationId xmlns:a16="http://schemas.microsoft.com/office/drawing/2014/main" id="{C3ECAB90-1298-484E-A67A-14F5023135FF}"/>
              </a:ext>
            </a:extLst>
          </p:cNvPr>
          <p:cNvPicPr>
            <a:picLocks noChangeAspect="1" noChangeArrowheads="1"/>
          </p:cNvPicPr>
          <p:nvPr userDrawn="1"/>
        </p:nvPicPr>
        <p:blipFill>
          <a:blip r:embed="rId2">
            <a:clrChange>
              <a:clrFrom>
                <a:srgbClr val="FFFFFF"/>
              </a:clrFrom>
              <a:clrTo>
                <a:srgbClr val="FFFFFF">
                  <a:alpha val="0"/>
                </a:srgbClr>
              </a:clrTo>
            </a:clrChange>
          </a:blip>
          <a:srcRect/>
          <a:stretch>
            <a:fillRect/>
          </a:stretch>
        </p:blipFill>
        <p:spPr bwMode="auto">
          <a:xfrm>
            <a:off x="4054214" y="2987607"/>
            <a:ext cx="966120" cy="1042872"/>
          </a:xfrm>
          <a:prstGeom prst="rect">
            <a:avLst/>
          </a:prstGeom>
          <a:noFill/>
          <a:ln w="9525">
            <a:noFill/>
            <a:miter lim="800000"/>
            <a:headEnd/>
            <a:tailEnd/>
          </a:ln>
        </p:spPr>
      </p:pic>
      <p:sp>
        <p:nvSpPr>
          <p:cNvPr id="9" name="Text Placeholder 30">
            <a:extLst>
              <a:ext uri="{FF2B5EF4-FFF2-40B4-BE49-F238E27FC236}">
                <a16:creationId xmlns:a16="http://schemas.microsoft.com/office/drawing/2014/main" id="{C30AFD9D-8708-8540-A3B6-3E8EEAD4AF2F}"/>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a:p>
            <a:pPr lvl="0"/>
            <a:endParaRPr lang="en-CH" dirty="0"/>
          </a:p>
        </p:txBody>
      </p:sp>
      <p:sp>
        <p:nvSpPr>
          <p:cNvPr id="10" name="Text Placeholder 30">
            <a:extLst>
              <a:ext uri="{FF2B5EF4-FFF2-40B4-BE49-F238E27FC236}">
                <a16:creationId xmlns:a16="http://schemas.microsoft.com/office/drawing/2014/main" id="{C322E70F-0F25-0348-B25B-2B9AA3A443C0}"/>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a:p>
            <a:pPr lvl="0"/>
            <a:endParaRPr lang="en-CH" dirty="0"/>
          </a:p>
        </p:txBody>
      </p:sp>
      <p:sp>
        <p:nvSpPr>
          <p:cNvPr id="12" name="Text Placeholder 33">
            <a:extLst>
              <a:ext uri="{FF2B5EF4-FFF2-40B4-BE49-F238E27FC236}">
                <a16:creationId xmlns:a16="http://schemas.microsoft.com/office/drawing/2014/main" id="{94BDB679-0B71-2A40-9B44-639B09C6B2C7}"/>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Tree>
    <p:extLst>
      <p:ext uri="{BB962C8B-B14F-4D97-AF65-F5344CB8AC3E}">
        <p14:creationId xmlns:p14="http://schemas.microsoft.com/office/powerpoint/2010/main" val="3342533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odule 4">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n-GB"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4</a:t>
            </a:r>
          </a:p>
          <a:p>
            <a:r>
              <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4:</a:t>
            </a:r>
          </a:p>
        </p:txBody>
      </p:sp>
      <p:pic>
        <p:nvPicPr>
          <p:cNvPr id="8" name="Picture 2" descr="C:\Users\Darryl\Documents\Darryl's Docs\Work\WHO\WHO SSP 2015 -\SSP Trng Pckg\SSP icons\14118_SSP Manual-Module 4-Icon.jpg">
            <a:extLst>
              <a:ext uri="{FF2B5EF4-FFF2-40B4-BE49-F238E27FC236}">
                <a16:creationId xmlns:a16="http://schemas.microsoft.com/office/drawing/2014/main" id="{11C628DA-C6EE-9E49-8203-81CEF00329B9}"/>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022489" y="3140511"/>
            <a:ext cx="1099021" cy="7879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0C0C7A31-E957-BB4C-9C55-401AA09D0FBA}"/>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a:p>
            <a:pPr lvl="0"/>
            <a:endParaRPr lang="en-CH" dirty="0"/>
          </a:p>
        </p:txBody>
      </p:sp>
      <p:sp>
        <p:nvSpPr>
          <p:cNvPr id="10" name="Text Placeholder 30">
            <a:extLst>
              <a:ext uri="{FF2B5EF4-FFF2-40B4-BE49-F238E27FC236}">
                <a16:creationId xmlns:a16="http://schemas.microsoft.com/office/drawing/2014/main" id="{8A38FC19-F03A-7141-9E62-1371244CB609}"/>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a:p>
            <a:pPr lvl="0"/>
            <a:endParaRPr lang="en-CH" dirty="0"/>
          </a:p>
        </p:txBody>
      </p:sp>
      <p:sp>
        <p:nvSpPr>
          <p:cNvPr id="12" name="Text Placeholder 33">
            <a:extLst>
              <a:ext uri="{FF2B5EF4-FFF2-40B4-BE49-F238E27FC236}">
                <a16:creationId xmlns:a16="http://schemas.microsoft.com/office/drawing/2014/main" id="{F820AF35-140F-A444-BCFD-8310E3DC3F76}"/>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Tree>
    <p:extLst>
      <p:ext uri="{BB962C8B-B14F-4D97-AF65-F5344CB8AC3E}">
        <p14:creationId xmlns:p14="http://schemas.microsoft.com/office/powerpoint/2010/main" val="2943137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odule 5">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n-GB"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5</a:t>
            </a:r>
          </a:p>
          <a:p>
            <a:r>
              <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5:</a:t>
            </a:r>
          </a:p>
        </p:txBody>
      </p:sp>
      <p:pic>
        <p:nvPicPr>
          <p:cNvPr id="8" name="Picture 2" descr="C:\Users\Darryl\Documents\Darryl's Docs\Work\WHO\WHO SSP 2015 -\SSP Trng Pckg\PPs\Graphics\SSP Icons PNGs\Module 5-Icon Tnspt.png">
            <a:extLst>
              <a:ext uri="{FF2B5EF4-FFF2-40B4-BE49-F238E27FC236}">
                <a16:creationId xmlns:a16="http://schemas.microsoft.com/office/drawing/2014/main" id="{259498FF-A9C6-FC46-8E9F-00402DFBDDA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63877" y="3068239"/>
            <a:ext cx="793095" cy="8604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4F166354-0AB9-164E-941F-29A324F69415}"/>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a:p>
            <a:pPr lvl="0"/>
            <a:endParaRPr lang="en-CH" dirty="0"/>
          </a:p>
        </p:txBody>
      </p:sp>
      <p:sp>
        <p:nvSpPr>
          <p:cNvPr id="10" name="Text Placeholder 30">
            <a:extLst>
              <a:ext uri="{FF2B5EF4-FFF2-40B4-BE49-F238E27FC236}">
                <a16:creationId xmlns:a16="http://schemas.microsoft.com/office/drawing/2014/main" id="{90B1967D-EE29-D443-A56F-B578FE438E7D}"/>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a:p>
            <a:pPr lvl="0"/>
            <a:endParaRPr lang="en-CH" dirty="0"/>
          </a:p>
        </p:txBody>
      </p:sp>
      <p:sp>
        <p:nvSpPr>
          <p:cNvPr id="12" name="Text Placeholder 33">
            <a:extLst>
              <a:ext uri="{FF2B5EF4-FFF2-40B4-BE49-F238E27FC236}">
                <a16:creationId xmlns:a16="http://schemas.microsoft.com/office/drawing/2014/main" id="{BDA48568-C77A-FE48-B5FB-A575DE333F1E}"/>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Tree>
    <p:extLst>
      <p:ext uri="{BB962C8B-B14F-4D97-AF65-F5344CB8AC3E}">
        <p14:creationId xmlns:p14="http://schemas.microsoft.com/office/powerpoint/2010/main" val="3207237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odule 6">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n-GB"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6</a:t>
            </a:r>
          </a:p>
          <a:p>
            <a:r>
              <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6:</a:t>
            </a:r>
          </a:p>
        </p:txBody>
      </p:sp>
      <p:pic>
        <p:nvPicPr>
          <p:cNvPr id="8" name="Picture 2" descr="C:\Users\Darryl\Documents\Darryl's Docs\Work\WHO\WHO SSP 2015 -\SSP Trng Pckg\PPs\Graphics\SSP Icons PNGs\Module 6-Icon Tnspt.png">
            <a:extLst>
              <a:ext uri="{FF2B5EF4-FFF2-40B4-BE49-F238E27FC236}">
                <a16:creationId xmlns:a16="http://schemas.microsoft.com/office/drawing/2014/main" id="{5C5435C2-1AAA-BC4D-B2CB-90F127FD3A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78298" y="3043277"/>
            <a:ext cx="1010555" cy="95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548389EF-FBAF-154E-A989-1CCE3335BBE9}"/>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a:p>
            <a:pPr lvl="0"/>
            <a:endParaRPr lang="en-CH" dirty="0"/>
          </a:p>
        </p:txBody>
      </p:sp>
      <p:sp>
        <p:nvSpPr>
          <p:cNvPr id="10" name="Text Placeholder 30">
            <a:extLst>
              <a:ext uri="{FF2B5EF4-FFF2-40B4-BE49-F238E27FC236}">
                <a16:creationId xmlns:a16="http://schemas.microsoft.com/office/drawing/2014/main" id="{D6CCE340-B746-C244-88D0-0702D4135B4E}"/>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a:p>
            <a:pPr lvl="0"/>
            <a:endParaRPr lang="en-CH" dirty="0"/>
          </a:p>
        </p:txBody>
      </p:sp>
      <p:sp>
        <p:nvSpPr>
          <p:cNvPr id="12" name="Text Placeholder 33">
            <a:extLst>
              <a:ext uri="{FF2B5EF4-FFF2-40B4-BE49-F238E27FC236}">
                <a16:creationId xmlns:a16="http://schemas.microsoft.com/office/drawing/2014/main" id="{80945C9D-EC15-2340-86C4-E4B098200558}"/>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Tree>
    <p:extLst>
      <p:ext uri="{BB962C8B-B14F-4D97-AF65-F5344CB8AC3E}">
        <p14:creationId xmlns:p14="http://schemas.microsoft.com/office/powerpoint/2010/main" val="63658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rgbClr val="543900"/>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a:t>
            </a:r>
          </a:p>
          <a:p>
            <a:pPr lvl="0"/>
            <a:endParaRPr lang="en-GB" dirty="0"/>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461518"/>
            <a:ext cx="4146698" cy="584775"/>
          </a:xfrm>
          <a:prstGeom prst="rect">
            <a:avLst/>
          </a:prstGeom>
          <a:noFill/>
        </p:spPr>
        <p:txBody>
          <a:bodyPr wrap="square" rtlCol="0">
            <a:spAutoFit/>
          </a:bodyPr>
          <a:lstStyle/>
          <a:p>
            <a:r>
              <a:rPr lang="en-GB" sz="3200" b="1" spc="300" dirty="0">
                <a:solidFill>
                  <a:srgbClr val="73B9E7"/>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a:p>
            <a:pPr lvl="0"/>
            <a:endParaRPr lang="en-CH" dirty="0"/>
          </a:p>
        </p:txBody>
      </p:sp>
    </p:spTree>
    <p:extLst>
      <p:ext uri="{BB962C8B-B14F-4D97-AF65-F5344CB8AC3E}">
        <p14:creationId xmlns:p14="http://schemas.microsoft.com/office/powerpoint/2010/main" val="769157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37917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p:txBody>
      </p:sp>
    </p:spTree>
    <p:extLst>
      <p:ext uri="{BB962C8B-B14F-4D97-AF65-F5344CB8AC3E}">
        <p14:creationId xmlns:p14="http://schemas.microsoft.com/office/powerpoint/2010/main" val="2238277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anchor="ctr"/>
          <a:lstStyle>
            <a:lvl1pPr marL="0" indent="0">
              <a:lnSpc>
                <a:spcPct val="150000"/>
              </a:lnSpc>
              <a:buNone/>
              <a:defRPr sz="1600" b="0" i="0">
                <a:solidFill>
                  <a:srgbClr val="212121"/>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anchor="ctr"/>
          <a:lstStyle>
            <a:lvl1pPr marL="0" indent="0">
              <a:lnSpc>
                <a:spcPct val="150000"/>
              </a:lnSpc>
              <a:buNone/>
              <a:defRPr sz="1600" b="0" i="0">
                <a:solidFill>
                  <a:srgbClr val="212121"/>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anchor="ctr"/>
          <a:lstStyle>
            <a:lvl1pPr marL="0" indent="0">
              <a:lnSpc>
                <a:spcPct val="150000"/>
              </a:lnSpc>
              <a:buNone/>
              <a:defRPr sz="1600" b="0" i="0">
                <a:solidFill>
                  <a:srgbClr val="212121"/>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Picture Here</a:t>
            </a:r>
          </a:p>
        </p:txBody>
      </p:sp>
    </p:spTree>
    <p:extLst>
      <p:ext uri="{BB962C8B-B14F-4D97-AF65-F5344CB8AC3E}">
        <p14:creationId xmlns:p14="http://schemas.microsoft.com/office/powerpoint/2010/main" val="166059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428527" y="1701478"/>
            <a:ext cx="2671782" cy="3322336"/>
          </a:xfrm>
          <a:prstGeom prst="rect">
            <a:avLst/>
          </a:prstGeom>
        </p:spPr>
        <p:txBody>
          <a:bodyPr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037143"/>
            <a:ext cx="4352443" cy="3712721"/>
          </a:xfrm>
          <a:prstGeom prst="rect">
            <a:avLst/>
          </a:prstGeom>
        </p:spPr>
        <p:txBody>
          <a:bodyPr anchor="t"/>
          <a:lstStyle>
            <a:lvl1pPr>
              <a:lnSpc>
                <a:spcPct val="150000"/>
              </a:lnSpc>
              <a:defRPr sz="1600" b="0" i="0">
                <a:solidFill>
                  <a:sysClr val="windowText" lastClr="0000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p:txBody>
      </p:sp>
    </p:spTree>
    <p:extLst>
      <p:ext uri="{BB962C8B-B14F-4D97-AF65-F5344CB8AC3E}">
        <p14:creationId xmlns:p14="http://schemas.microsoft.com/office/powerpoint/2010/main" val="128304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40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1600" b="0" i="0">
                <a:solidFill>
                  <a:sysClr val="windowText" lastClr="0000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en-CH" dirty="0"/>
          </a:p>
          <a:p>
            <a:pPr lvl="0"/>
            <a:r>
              <a:rPr lang="en-GB" dirty="0"/>
              <a:t>Placeholder Text, insert content here.</a:t>
            </a:r>
            <a:endParaRPr lang="en-CH"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3791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2244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1600" b="0" i="0">
                <a:solidFill>
                  <a:sysClr val="windowText" lastClr="0000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en-CH" dirty="0"/>
          </a:p>
          <a:p>
            <a:pPr lvl="0"/>
            <a:r>
              <a:rPr lang="en-GB" dirty="0"/>
              <a:t>Placeholder Text, insert content here.</a:t>
            </a:r>
            <a:endParaRPr lang="en-CH"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379175"/>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Chart Here</a:t>
            </a:r>
          </a:p>
        </p:txBody>
      </p:sp>
    </p:spTree>
    <p:extLst>
      <p:ext uri="{BB962C8B-B14F-4D97-AF65-F5344CB8AC3E}">
        <p14:creationId xmlns:p14="http://schemas.microsoft.com/office/powerpoint/2010/main" val="3677406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Picture Here</a:t>
            </a:r>
          </a:p>
        </p:txBody>
      </p:sp>
    </p:spTree>
    <p:extLst>
      <p:ext uri="{BB962C8B-B14F-4D97-AF65-F5344CB8AC3E}">
        <p14:creationId xmlns:p14="http://schemas.microsoft.com/office/powerpoint/2010/main" val="1807842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Chart Here</a:t>
            </a:r>
          </a:p>
        </p:txBody>
      </p:sp>
    </p:spTree>
    <p:extLst>
      <p:ext uri="{BB962C8B-B14F-4D97-AF65-F5344CB8AC3E}">
        <p14:creationId xmlns:p14="http://schemas.microsoft.com/office/powerpoint/2010/main" val="17681323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Group Wor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412D633-605F-B74F-986C-C2E703FDD203}"/>
              </a:ext>
            </a:extLst>
          </p:cNvPr>
          <p:cNvSpPr/>
          <p:nvPr userDrawn="1"/>
        </p:nvSpPr>
        <p:spPr>
          <a:xfrm>
            <a:off x="384464" y="1516285"/>
            <a:ext cx="6826827" cy="4494397"/>
          </a:xfrm>
          <a:prstGeom prst="rect">
            <a:avLst/>
          </a:prstGeom>
          <a:solidFill>
            <a:schemeClr val="bg1">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585732"/>
            <a:ext cx="6528484" cy="4314604"/>
          </a:xfrm>
          <a:prstGeom prst="rect">
            <a:avLst/>
          </a:prstGeom>
        </p:spPr>
        <p:txBody>
          <a:bodyPr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p:txBody>
      </p:sp>
    </p:spTree>
    <p:extLst>
      <p:ext uri="{BB962C8B-B14F-4D97-AF65-F5344CB8AC3E}">
        <p14:creationId xmlns:p14="http://schemas.microsoft.com/office/powerpoint/2010/main" val="2812981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rgbClr val="543900"/>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a:t>
            </a:r>
          </a:p>
          <a:p>
            <a:pPr lvl="0"/>
            <a:endParaRPr lang="en-GB" dirty="0"/>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461518"/>
            <a:ext cx="4146698" cy="584775"/>
          </a:xfrm>
          <a:prstGeom prst="rect">
            <a:avLst/>
          </a:prstGeom>
          <a:noFill/>
        </p:spPr>
        <p:txBody>
          <a:bodyPr wrap="square" rtlCol="0">
            <a:spAutoFit/>
          </a:bodyPr>
          <a:lstStyle/>
          <a:p>
            <a:r>
              <a:rPr lang="en-GB" sz="3200" b="1" spc="300" dirty="0">
                <a:solidFill>
                  <a:srgbClr val="73B9E7"/>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clrChange>
              <a:clrFrom>
                <a:srgbClr val="FEFFFF"/>
              </a:clrFrom>
              <a:clrTo>
                <a:srgbClr val="FE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a:p>
            <a:pPr lvl="0"/>
            <a:endParaRPr lang="en-CH" dirty="0"/>
          </a:p>
        </p:txBody>
      </p:sp>
    </p:spTree>
    <p:extLst>
      <p:ext uri="{BB962C8B-B14F-4D97-AF65-F5344CB8AC3E}">
        <p14:creationId xmlns:p14="http://schemas.microsoft.com/office/powerpoint/2010/main" val="32766909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p:txBody>
      </p:sp>
    </p:spTree>
    <p:extLst>
      <p:ext uri="{BB962C8B-B14F-4D97-AF65-F5344CB8AC3E}">
        <p14:creationId xmlns:p14="http://schemas.microsoft.com/office/powerpoint/2010/main" val="13921798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70029" y="2592729"/>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70029"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711040"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Picture Here</a:t>
            </a:r>
          </a:p>
        </p:txBody>
      </p:sp>
    </p:spTree>
    <p:extLst>
      <p:ext uri="{BB962C8B-B14F-4D97-AF65-F5344CB8AC3E}">
        <p14:creationId xmlns:p14="http://schemas.microsoft.com/office/powerpoint/2010/main" val="5736062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509171" y="1551007"/>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428527" y="1701478"/>
            <a:ext cx="2671782" cy="3322336"/>
          </a:xfrm>
          <a:prstGeom prst="rect">
            <a:avLst/>
          </a:prstGeom>
        </p:spPr>
        <p:txBody>
          <a:bodyPr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Picture Here</a:t>
            </a:r>
          </a:p>
        </p:txBody>
      </p:sp>
      <p:sp>
        <p:nvSpPr>
          <p:cNvPr id="8" name="Text Placeholder 30">
            <a:extLst>
              <a:ext uri="{FF2B5EF4-FFF2-40B4-BE49-F238E27FC236}">
                <a16:creationId xmlns:a16="http://schemas.microsoft.com/office/drawing/2014/main" id="{A2B5F3C3-99E8-1547-9EDE-3EF30E6035A8}"/>
              </a:ext>
            </a:extLst>
          </p:cNvPr>
          <p:cNvSpPr>
            <a:spLocks noGrp="1"/>
          </p:cNvSpPr>
          <p:nvPr>
            <p:ph type="body" sz="quarter" idx="14" hasCustomPrompt="1"/>
          </p:nvPr>
        </p:nvSpPr>
        <p:spPr>
          <a:xfrm>
            <a:off x="485774" y="2037143"/>
            <a:ext cx="4352443" cy="3712721"/>
          </a:xfrm>
          <a:prstGeom prst="rect">
            <a:avLst/>
          </a:prstGeom>
        </p:spPr>
        <p:txBody>
          <a:bodyPr anchor="t"/>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p:txBody>
      </p:sp>
    </p:spTree>
    <p:extLst>
      <p:ext uri="{BB962C8B-B14F-4D97-AF65-F5344CB8AC3E}">
        <p14:creationId xmlns:p14="http://schemas.microsoft.com/office/powerpoint/2010/main" val="20213635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en-CH" dirty="0"/>
          </a:p>
          <a:p>
            <a:pPr lvl="0"/>
            <a:r>
              <a:rPr lang="en-GB" dirty="0"/>
              <a:t>Placeholder Text, insert content here.</a:t>
            </a:r>
            <a:endParaRPr lang="en-CH"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1937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61444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en-CH" dirty="0"/>
          </a:p>
          <a:p>
            <a:pPr lvl="0"/>
            <a:r>
              <a:rPr lang="en-GB" dirty="0"/>
              <a:t>Placeholder Text, insert content here.</a:t>
            </a:r>
            <a:endParaRPr lang="en-CH"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Chart Here</a:t>
            </a:r>
          </a:p>
        </p:txBody>
      </p:sp>
    </p:spTree>
    <p:extLst>
      <p:ext uri="{BB962C8B-B14F-4D97-AF65-F5344CB8AC3E}">
        <p14:creationId xmlns:p14="http://schemas.microsoft.com/office/powerpoint/2010/main" val="40526302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Picture Here</a:t>
            </a:r>
          </a:p>
        </p:txBody>
      </p:sp>
    </p:spTree>
    <p:extLst>
      <p:ext uri="{BB962C8B-B14F-4D97-AF65-F5344CB8AC3E}">
        <p14:creationId xmlns:p14="http://schemas.microsoft.com/office/powerpoint/2010/main" val="4425602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Chart Here</a:t>
            </a:r>
          </a:p>
        </p:txBody>
      </p:sp>
    </p:spTree>
    <p:extLst>
      <p:ext uri="{BB962C8B-B14F-4D97-AF65-F5344CB8AC3E}">
        <p14:creationId xmlns:p14="http://schemas.microsoft.com/office/powerpoint/2010/main" val="27619236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42FB48-4AEF-F04C-9B4E-9DF052EF763A}"/>
              </a:ext>
            </a:extLst>
          </p:cNvPr>
          <p:cNvPicPr>
            <a:picLocks noChangeAspect="1"/>
          </p:cNvPicPr>
          <p:nvPr userDrawn="1"/>
        </p:nvPicPr>
        <p:blipFill rotWithShape="1">
          <a:blip r:embed="rId2" cstate="screen">
            <a:graysc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3356264" y="10991"/>
            <a:ext cx="5787735" cy="6400442"/>
          </a:xfrm>
          <a:prstGeom prst="rect">
            <a:avLst/>
          </a:prstGeom>
        </p:spPr>
      </p:pic>
      <p:sp>
        <p:nvSpPr>
          <p:cNvPr id="8" name="Rectangle 7">
            <a:extLst>
              <a:ext uri="{FF2B5EF4-FFF2-40B4-BE49-F238E27FC236}">
                <a16:creationId xmlns:a16="http://schemas.microsoft.com/office/drawing/2014/main" id="{8F93F0E7-036D-4E45-B9B3-0DB0FD4A0C40}"/>
              </a:ext>
            </a:extLst>
          </p:cNvPr>
          <p:cNvSpPr/>
          <p:nvPr userDrawn="1"/>
        </p:nvSpPr>
        <p:spPr>
          <a:xfrm>
            <a:off x="3356263" y="1"/>
            <a:ext cx="5673013" cy="6411432"/>
          </a:xfrm>
          <a:prstGeom prst="rect">
            <a:avLst/>
          </a:prstGeom>
          <a:gradFill flip="none" rotWithShape="1">
            <a:gsLst>
              <a:gs pos="56000">
                <a:schemeClr val="bg1">
                  <a:alpha val="92000"/>
                </a:schemeClr>
              </a:gs>
              <a:gs pos="40000">
                <a:schemeClr val="bg1"/>
              </a:gs>
              <a:gs pos="77000">
                <a:schemeClr val="bg1">
                  <a:alpha val="68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097587F-4B3C-2A49-B85D-19360E7EB9F6}"/>
              </a:ext>
            </a:extLst>
          </p:cNvPr>
          <p:cNvSpPr/>
          <p:nvPr userDrawn="1"/>
        </p:nvSpPr>
        <p:spPr>
          <a:xfrm>
            <a:off x="384464" y="1516285"/>
            <a:ext cx="6826827" cy="4494397"/>
          </a:xfrm>
          <a:prstGeom prst="rect">
            <a:avLst/>
          </a:prstGeom>
          <a:solidFill>
            <a:schemeClr val="bg1">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585732"/>
            <a:ext cx="6540059" cy="4314604"/>
          </a:xfrm>
          <a:prstGeom prst="rect">
            <a:avLst/>
          </a:prstGeom>
        </p:spPr>
        <p:txBody>
          <a:bodyPr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p:txBody>
      </p:sp>
    </p:spTree>
    <p:extLst>
      <p:ext uri="{BB962C8B-B14F-4D97-AF65-F5344CB8AC3E}">
        <p14:creationId xmlns:p14="http://schemas.microsoft.com/office/powerpoint/2010/main" val="32130420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oup Work">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70987-6BAC-2D47-B549-AE4DA76E19A4}"/>
              </a:ext>
            </a:extLst>
          </p:cNvPr>
          <p:cNvPicPr>
            <a:picLocks noChangeAspect="1"/>
          </p:cNvPicPr>
          <p:nvPr userDrawn="1"/>
        </p:nvPicPr>
        <p:blipFill rotWithShape="1">
          <a:blip r:embed="rId2" cstate="screen">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b="6512"/>
          <a:stretch/>
        </p:blipFill>
        <p:spPr>
          <a:xfrm>
            <a:off x="4565904" y="0"/>
            <a:ext cx="4578096" cy="6411432"/>
          </a:xfrm>
          <a:prstGeom prst="rect">
            <a:avLst/>
          </a:prstGeom>
        </p:spPr>
      </p:pic>
      <p:sp>
        <p:nvSpPr>
          <p:cNvPr id="8" name="Rectangle 7">
            <a:extLst>
              <a:ext uri="{FF2B5EF4-FFF2-40B4-BE49-F238E27FC236}">
                <a16:creationId xmlns:a16="http://schemas.microsoft.com/office/drawing/2014/main" id="{8F93F0E7-036D-4E45-B9B3-0DB0FD4A0C40}"/>
              </a:ext>
            </a:extLst>
          </p:cNvPr>
          <p:cNvSpPr/>
          <p:nvPr userDrawn="1"/>
        </p:nvSpPr>
        <p:spPr>
          <a:xfrm>
            <a:off x="4565904" y="1"/>
            <a:ext cx="4463372" cy="6411432"/>
          </a:xfrm>
          <a:prstGeom prst="rect">
            <a:avLst/>
          </a:prstGeom>
          <a:gradFill flip="none" rotWithShape="1">
            <a:gsLst>
              <a:gs pos="56000">
                <a:schemeClr val="bg1">
                  <a:alpha val="92000"/>
                </a:schemeClr>
              </a:gs>
              <a:gs pos="40000">
                <a:schemeClr val="bg1"/>
              </a:gs>
              <a:gs pos="77000">
                <a:schemeClr val="bg1">
                  <a:alpha val="68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585732"/>
            <a:ext cx="6528484" cy="4314604"/>
          </a:xfrm>
          <a:prstGeom prst="rect">
            <a:avLst/>
          </a:prstGeom>
        </p:spPr>
        <p:txBody>
          <a:bodyPr anchor="ctr"/>
          <a:lstStyle>
            <a:lvl1pPr>
              <a:lnSpc>
                <a:spcPct val="150000"/>
              </a:lnSpc>
              <a:defRPr sz="1600" b="0" i="0">
                <a:solidFill>
                  <a:srgbClr val="212121"/>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p:txBody>
      </p:sp>
    </p:spTree>
    <p:extLst>
      <p:ext uri="{BB962C8B-B14F-4D97-AF65-F5344CB8AC3E}">
        <p14:creationId xmlns:p14="http://schemas.microsoft.com/office/powerpoint/2010/main" val="7198100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0ED219E-1493-2247-B0B9-4357F28810F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t="-27652" b="1255"/>
          <a:stretch/>
        </p:blipFill>
        <p:spPr>
          <a:xfrm>
            <a:off x="0" y="385762"/>
            <a:ext cx="9144000" cy="6026613"/>
          </a:xfrm>
          <a:prstGeom prst="rect">
            <a:avLst/>
          </a:prstGeom>
        </p:spPr>
      </p:pic>
      <p:sp>
        <p:nvSpPr>
          <p:cNvPr id="15" name="Rectangle 14">
            <a:extLst>
              <a:ext uri="{FF2B5EF4-FFF2-40B4-BE49-F238E27FC236}">
                <a16:creationId xmlns:a16="http://schemas.microsoft.com/office/drawing/2014/main" id="{F38C7339-3368-E74E-A628-41008B4B7AF2}"/>
              </a:ext>
            </a:extLst>
          </p:cNvPr>
          <p:cNvSpPr/>
          <p:nvPr userDrawn="1"/>
        </p:nvSpPr>
        <p:spPr>
          <a:xfrm rot="5400000">
            <a:off x="2503967" y="-2503968"/>
            <a:ext cx="4136065" cy="9144000"/>
          </a:xfrm>
          <a:prstGeom prst="rect">
            <a:avLst/>
          </a:prstGeom>
          <a:gradFill flip="none" rotWithShape="1">
            <a:gsLst>
              <a:gs pos="52000">
                <a:schemeClr val="bg1">
                  <a:alpha val="95000"/>
                </a:schemeClr>
              </a:gs>
              <a:gs pos="40000">
                <a:schemeClr val="bg1"/>
              </a:gs>
              <a:gs pos="77000">
                <a:schemeClr val="bg1">
                  <a:alpha val="35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 Placeholder 19">
            <a:extLst>
              <a:ext uri="{FF2B5EF4-FFF2-40B4-BE49-F238E27FC236}">
                <a16:creationId xmlns:a16="http://schemas.microsoft.com/office/drawing/2014/main" id="{D8636154-4781-4B49-A2BA-120CCCBEB783}"/>
              </a:ext>
            </a:extLst>
          </p:cNvPr>
          <p:cNvSpPr txBox="1">
            <a:spLocks/>
          </p:cNvSpPr>
          <p:nvPr userDrawn="1"/>
        </p:nvSpPr>
        <p:spPr>
          <a:xfrm>
            <a:off x="224901" y="873875"/>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it’s the closing slide of the closing session.</a:t>
            </a:r>
          </a:p>
        </p:txBody>
      </p:sp>
      <p:sp>
        <p:nvSpPr>
          <p:cNvPr id="11" name="Text Placeholder 19">
            <a:extLst>
              <a:ext uri="{FF2B5EF4-FFF2-40B4-BE49-F238E27FC236}">
                <a16:creationId xmlns:a16="http://schemas.microsoft.com/office/drawing/2014/main" id="{2EB335EE-C723-9D4E-9439-3E76FDBC4A56}"/>
              </a:ext>
            </a:extLst>
          </p:cNvPr>
          <p:cNvSpPr txBox="1">
            <a:spLocks/>
          </p:cNvSpPr>
          <p:nvPr userDrawn="1"/>
        </p:nvSpPr>
        <p:spPr>
          <a:xfrm>
            <a:off x="224901" y="283385"/>
            <a:ext cx="710187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HOW SAD!</a:t>
            </a:r>
          </a:p>
        </p:txBody>
      </p:sp>
    </p:spTree>
    <p:extLst>
      <p:ext uri="{BB962C8B-B14F-4D97-AF65-F5344CB8AC3E}">
        <p14:creationId xmlns:p14="http://schemas.microsoft.com/office/powerpoint/2010/main" val="41895447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Picture Here</a:t>
            </a:r>
          </a:p>
        </p:txBody>
      </p:sp>
    </p:spTree>
    <p:extLst>
      <p:ext uri="{BB962C8B-B14F-4D97-AF65-F5344CB8AC3E}">
        <p14:creationId xmlns:p14="http://schemas.microsoft.com/office/powerpoint/2010/main" val="3624022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odul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3261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odule 2">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74E457A-30EB-3A4A-A80A-8238C1C2FF6E}"/>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2</a:t>
            </a:r>
          </a:p>
        </p:txBody>
      </p:sp>
      <p:pic>
        <p:nvPicPr>
          <p:cNvPr id="8" name="Picture 2" descr="C:\Users\Darryl\Documents\Darryl's Docs\Work\WHO\WHO SSP 2015 -\SSP Trng Pckg\PPs\Graphics\SSP Icons PNGs\Module 2 Icon Transp.png">
            <a:extLst>
              <a:ext uri="{FF2B5EF4-FFF2-40B4-BE49-F238E27FC236}">
                <a16:creationId xmlns:a16="http://schemas.microsoft.com/office/drawing/2014/main" id="{BCF7A4B3-7625-244C-90D4-8960AFFA2F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18983" y="1388942"/>
            <a:ext cx="1265296" cy="11998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AF882C4A-89F7-CA48-A297-A85DBFF3DCAB}"/>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2:</a:t>
            </a:r>
          </a:p>
        </p:txBody>
      </p:sp>
      <p:sp>
        <p:nvSpPr>
          <p:cNvPr id="10" name="Text Placeholder 33">
            <a:extLst>
              <a:ext uri="{FF2B5EF4-FFF2-40B4-BE49-F238E27FC236}">
                <a16:creationId xmlns:a16="http://schemas.microsoft.com/office/drawing/2014/main" id="{E4BBF251-5DE9-AA4D-AD0E-A05A55F968B3}"/>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
        <p:nvSpPr>
          <p:cNvPr id="11" name="Text Placeholder 19">
            <a:extLst>
              <a:ext uri="{FF2B5EF4-FFF2-40B4-BE49-F238E27FC236}">
                <a16:creationId xmlns:a16="http://schemas.microsoft.com/office/drawing/2014/main" id="{D5B1BB6E-74F0-7A46-9199-27916EB5D777}"/>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Tree>
    <p:extLst>
      <p:ext uri="{BB962C8B-B14F-4D97-AF65-F5344CB8AC3E}">
        <p14:creationId xmlns:p14="http://schemas.microsoft.com/office/powerpoint/2010/main" val="3162367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odule 3">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1E005F4-5EA6-4B43-96FF-4DB49C29AB55}"/>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3</a:t>
            </a:r>
          </a:p>
        </p:txBody>
      </p:sp>
      <p:pic>
        <p:nvPicPr>
          <p:cNvPr id="8" name="Picture 1" descr="C:\Users\Darryl\Documents\Darryl's Docs\Work\WHO\WHO SSP 2015 -\SSP Trng Pckg\SSP icons\14118_SSP Manual-Module 3-ICON transparent.tif">
            <a:extLst>
              <a:ext uri="{FF2B5EF4-FFF2-40B4-BE49-F238E27FC236}">
                <a16:creationId xmlns:a16="http://schemas.microsoft.com/office/drawing/2014/main" id="{9E95E759-5B1F-7640-945D-95205D5A1AD4}"/>
              </a:ext>
            </a:extLst>
          </p:cNvPr>
          <p:cNvPicPr>
            <a:picLocks noChangeAspect="1" noChangeArrowheads="1"/>
          </p:cNvPicPr>
          <p:nvPr userDrawn="1"/>
        </p:nvPicPr>
        <p:blipFill>
          <a:blip r:embed="rId2">
            <a:clrChange>
              <a:clrFrom>
                <a:srgbClr val="FFFFFF"/>
              </a:clrFrom>
              <a:clrTo>
                <a:srgbClr val="FFFFFF">
                  <a:alpha val="0"/>
                </a:srgbClr>
              </a:clrTo>
            </a:clrChange>
          </a:blip>
          <a:srcRect/>
          <a:stretch>
            <a:fillRect/>
          </a:stretch>
        </p:blipFill>
        <p:spPr bwMode="auto">
          <a:xfrm>
            <a:off x="2447045" y="1280801"/>
            <a:ext cx="1169005" cy="1261875"/>
          </a:xfrm>
          <a:prstGeom prst="rect">
            <a:avLst/>
          </a:prstGeom>
          <a:noFill/>
          <a:ln w="9525">
            <a:noFill/>
            <a:miter lim="800000"/>
            <a:headEnd/>
            <a:tailEnd/>
          </a:ln>
        </p:spPr>
      </p:pic>
      <p:sp>
        <p:nvSpPr>
          <p:cNvPr id="9" name="TextBox 8">
            <a:extLst>
              <a:ext uri="{FF2B5EF4-FFF2-40B4-BE49-F238E27FC236}">
                <a16:creationId xmlns:a16="http://schemas.microsoft.com/office/drawing/2014/main" id="{9F8B0874-00CE-4548-BAD1-9C75B3074CBB}"/>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3:</a:t>
            </a:r>
          </a:p>
        </p:txBody>
      </p:sp>
      <p:sp>
        <p:nvSpPr>
          <p:cNvPr id="10" name="Text Placeholder 33">
            <a:extLst>
              <a:ext uri="{FF2B5EF4-FFF2-40B4-BE49-F238E27FC236}">
                <a16:creationId xmlns:a16="http://schemas.microsoft.com/office/drawing/2014/main" id="{25D96256-81A1-1C4F-B487-3E2DA1312FDB}"/>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
        <p:nvSpPr>
          <p:cNvPr id="11" name="Text Placeholder 19">
            <a:extLst>
              <a:ext uri="{FF2B5EF4-FFF2-40B4-BE49-F238E27FC236}">
                <a16:creationId xmlns:a16="http://schemas.microsoft.com/office/drawing/2014/main" id="{E8FD6E68-A427-3B40-A7C7-B89E197FF6EF}"/>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Tree>
    <p:extLst>
      <p:ext uri="{BB962C8B-B14F-4D97-AF65-F5344CB8AC3E}">
        <p14:creationId xmlns:p14="http://schemas.microsoft.com/office/powerpoint/2010/main" val="4018961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odule 4">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62CEB50-E8E4-664C-ABC9-9AA7ABFD3EFE}"/>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4</a:t>
            </a:r>
          </a:p>
        </p:txBody>
      </p:sp>
      <p:pic>
        <p:nvPicPr>
          <p:cNvPr id="9" name="Picture 2" descr="C:\Users\Darryl\Documents\Darryl's Docs\Work\WHO\WHO SSP 2015 -\SSP Trng Pckg\SSP icons\14118_SSP Manual-Module 4-Icon.jpg">
            <a:extLst>
              <a:ext uri="{FF2B5EF4-FFF2-40B4-BE49-F238E27FC236}">
                <a16:creationId xmlns:a16="http://schemas.microsoft.com/office/drawing/2014/main" id="{F29350B6-4A73-C842-8642-58D5867D93CD}"/>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2467116" y="1470668"/>
            <a:ext cx="1462797" cy="1048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a:extLst>
              <a:ext uri="{FF2B5EF4-FFF2-40B4-BE49-F238E27FC236}">
                <a16:creationId xmlns:a16="http://schemas.microsoft.com/office/drawing/2014/main" id="{630E1BD7-5C20-3147-8DDF-3E0A4FFE5274}"/>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4:</a:t>
            </a:r>
          </a:p>
        </p:txBody>
      </p:sp>
      <p:sp>
        <p:nvSpPr>
          <p:cNvPr id="11" name="Text Placeholder 33">
            <a:extLst>
              <a:ext uri="{FF2B5EF4-FFF2-40B4-BE49-F238E27FC236}">
                <a16:creationId xmlns:a16="http://schemas.microsoft.com/office/drawing/2014/main" id="{EB270731-95BE-FE40-8198-7F1394CE7C7F}"/>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
        <p:nvSpPr>
          <p:cNvPr id="12" name="Text Placeholder 19">
            <a:extLst>
              <a:ext uri="{FF2B5EF4-FFF2-40B4-BE49-F238E27FC236}">
                <a16:creationId xmlns:a16="http://schemas.microsoft.com/office/drawing/2014/main" id="{2D8C60BA-B809-CD4C-AA88-2556C6DF2B0E}"/>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Tree>
    <p:extLst>
      <p:ext uri="{BB962C8B-B14F-4D97-AF65-F5344CB8AC3E}">
        <p14:creationId xmlns:p14="http://schemas.microsoft.com/office/powerpoint/2010/main" val="2590815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odule 5">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4C57E04-BA3B-9B48-8DCB-6BD4F3D8A641}"/>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5</a:t>
            </a:r>
          </a:p>
        </p:txBody>
      </p:sp>
      <p:pic>
        <p:nvPicPr>
          <p:cNvPr id="11" name="Picture 2" descr="C:\Users\Darryl\Documents\Darryl's Docs\Work\WHO\WHO SSP 2015 -\SSP Trng Pckg\PPs\Graphics\SSP Icons PNGs\Module 5-Icon Tnspt.png">
            <a:extLst>
              <a:ext uri="{FF2B5EF4-FFF2-40B4-BE49-F238E27FC236}">
                <a16:creationId xmlns:a16="http://schemas.microsoft.com/office/drawing/2014/main" id="{3753BEA8-098C-894B-9E47-79BABD398F3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0257" y="1501568"/>
            <a:ext cx="959644" cy="1041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a:extLst>
              <a:ext uri="{FF2B5EF4-FFF2-40B4-BE49-F238E27FC236}">
                <a16:creationId xmlns:a16="http://schemas.microsoft.com/office/drawing/2014/main" id="{A2445F1E-60CE-EE42-8751-2C471634ACAD}"/>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5:</a:t>
            </a:r>
          </a:p>
        </p:txBody>
      </p:sp>
      <p:sp>
        <p:nvSpPr>
          <p:cNvPr id="13" name="Text Placeholder 33">
            <a:extLst>
              <a:ext uri="{FF2B5EF4-FFF2-40B4-BE49-F238E27FC236}">
                <a16:creationId xmlns:a16="http://schemas.microsoft.com/office/drawing/2014/main" id="{5F973977-68E0-FF48-8563-034C56E7BBD3}"/>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
        <p:nvSpPr>
          <p:cNvPr id="14" name="Text Placeholder 19">
            <a:extLst>
              <a:ext uri="{FF2B5EF4-FFF2-40B4-BE49-F238E27FC236}">
                <a16:creationId xmlns:a16="http://schemas.microsoft.com/office/drawing/2014/main" id="{3AA4CE44-53D2-084A-9FBE-775616D5212D}"/>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Tree>
    <p:extLst>
      <p:ext uri="{BB962C8B-B14F-4D97-AF65-F5344CB8AC3E}">
        <p14:creationId xmlns:p14="http://schemas.microsoft.com/office/powerpoint/2010/main" val="104910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odule 6">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C3BCC1-B65C-9142-BE89-DDCF8BD6C933}"/>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6</a:t>
            </a:r>
          </a:p>
        </p:txBody>
      </p:sp>
      <p:pic>
        <p:nvPicPr>
          <p:cNvPr id="7" name="Picture 2" descr="C:\Users\Darryl\Documents\Darryl's Docs\Work\WHO\WHO SSP 2015 -\SSP Trng Pckg\PPs\Graphics\SSP Icons PNGs\Module 6-Icon Tnspt.png">
            <a:extLst>
              <a:ext uri="{FF2B5EF4-FFF2-40B4-BE49-F238E27FC236}">
                <a16:creationId xmlns:a16="http://schemas.microsoft.com/office/drawing/2014/main" id="{01D8B04F-31F7-A943-9C2C-2F538BCC7A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09932" y="1298937"/>
            <a:ext cx="1222772" cy="116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AC686EBB-9077-A54E-B0B7-AEE9A0121A7F}"/>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6:</a:t>
            </a:r>
          </a:p>
        </p:txBody>
      </p:sp>
      <p:sp>
        <p:nvSpPr>
          <p:cNvPr id="9" name="Text Placeholder 33">
            <a:extLst>
              <a:ext uri="{FF2B5EF4-FFF2-40B4-BE49-F238E27FC236}">
                <a16:creationId xmlns:a16="http://schemas.microsoft.com/office/drawing/2014/main" id="{CCC43853-D46D-9B49-8915-AB338F0C3124}"/>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
        <p:nvSpPr>
          <p:cNvPr id="10" name="Text Placeholder 19">
            <a:extLst>
              <a:ext uri="{FF2B5EF4-FFF2-40B4-BE49-F238E27FC236}">
                <a16:creationId xmlns:a16="http://schemas.microsoft.com/office/drawing/2014/main" id="{B7012E07-D9C5-AB4C-8EC5-280F2A5B4ED9}"/>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Tree>
    <p:extLst>
      <p:ext uri="{BB962C8B-B14F-4D97-AF65-F5344CB8AC3E}">
        <p14:creationId xmlns:p14="http://schemas.microsoft.com/office/powerpoint/2010/main" val="410316263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theme" Target="../theme/theme4.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image" Target="../media/image3.png"/><Relationship Id="rId5" Type="http://schemas.openxmlformats.org/officeDocument/2006/relationships/slideLayout" Target="../slideLayouts/slideLayout20.xml"/><Relationship Id="rId10" Type="http://schemas.openxmlformats.org/officeDocument/2006/relationships/theme" Target="../theme/theme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image" Target="../media/image3.png"/><Relationship Id="rId4" Type="http://schemas.openxmlformats.org/officeDocument/2006/relationships/slideLayout" Target="../slideLayouts/slideLayout2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3.png"/><Relationship Id="rId5" Type="http://schemas.openxmlformats.org/officeDocument/2006/relationships/theme" Target="../theme/theme7.xml"/><Relationship Id="rId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378834"/>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E88525F-CE1A-B148-BEFF-8659AEF7251E}"/>
              </a:ext>
            </a:extLst>
          </p:cNvPr>
          <p:cNvSpPr/>
          <p:nvPr userDrawn="1"/>
        </p:nvSpPr>
        <p:spPr>
          <a:xfrm>
            <a:off x="0" y="5741580"/>
            <a:ext cx="9144000" cy="1132368"/>
          </a:xfrm>
          <a:prstGeom prst="rect">
            <a:avLst/>
          </a:prstGeom>
          <a:gradFill>
            <a:gsLst>
              <a:gs pos="0">
                <a:schemeClr val="bg1">
                  <a:alpha val="88000"/>
                </a:schemeClr>
              </a:gs>
              <a:gs pos="69000">
                <a:schemeClr val="bg1">
                  <a:alpha val="9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H"/>
          </a:p>
        </p:txBody>
      </p:sp>
      <p:sp>
        <p:nvSpPr>
          <p:cNvPr id="12" name="Rectangle 11">
            <a:extLst>
              <a:ext uri="{FF2B5EF4-FFF2-40B4-BE49-F238E27FC236}">
                <a16:creationId xmlns:a16="http://schemas.microsoft.com/office/drawing/2014/main" id="{95087187-7DB8-6A4E-AB47-966BBB9F0ED1}"/>
              </a:ext>
            </a:extLst>
          </p:cNvPr>
          <p:cNvSpPr/>
          <p:nvPr userDrawn="1"/>
        </p:nvSpPr>
        <p:spPr>
          <a:xfrm>
            <a:off x="0" y="15043"/>
            <a:ext cx="9144000" cy="1035463"/>
          </a:xfrm>
          <a:prstGeom prst="rect">
            <a:avLst/>
          </a:prstGeom>
          <a:solidFill>
            <a:srgbClr val="379175"/>
          </a:solidFill>
          <a:ln>
            <a:solidFill>
              <a:srgbClr val="3791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H"/>
          </a:p>
        </p:txBody>
      </p:sp>
      <p:pic>
        <p:nvPicPr>
          <p:cNvPr id="13" name="Picture 12" descr="A picture containing drawing&#10;&#10;Description automatically generated">
            <a:extLst>
              <a:ext uri="{FF2B5EF4-FFF2-40B4-BE49-F238E27FC236}">
                <a16:creationId xmlns:a16="http://schemas.microsoft.com/office/drawing/2014/main" id="{30B41ACD-35AC-8943-A422-82E1F4E77ED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696191" y="15043"/>
            <a:ext cx="2258745" cy="820860"/>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40B14A4B-9C81-8343-99D1-A66654BA115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240" t="13733" r="2533" b="11376"/>
          <a:stretch/>
        </p:blipFill>
        <p:spPr>
          <a:xfrm>
            <a:off x="142505" y="6248387"/>
            <a:ext cx="2101931" cy="521085"/>
          </a:xfrm>
          <a:prstGeom prst="rect">
            <a:avLst/>
          </a:prstGeom>
          <a:ln>
            <a:noFill/>
          </a:ln>
        </p:spPr>
      </p:pic>
    </p:spTree>
    <p:extLst>
      <p:ext uri="{BB962C8B-B14F-4D97-AF65-F5344CB8AC3E}">
        <p14:creationId xmlns:p14="http://schemas.microsoft.com/office/powerpoint/2010/main" val="2850626881"/>
      </p:ext>
    </p:extLst>
  </p:cSld>
  <p:clrMap bg1="lt1" tx1="dk1" bg2="lt2" tx2="dk2" accent1="accent1" accent2="accent2" accent3="accent3" accent4="accent4" accent5="accent5" accent6="accent6" hlink="hlink" folHlink="folHlink"/>
  <p:sldLayoutIdLst>
    <p:sldLayoutId id="2147483704" r:id="rId1"/>
    <p:sldLayoutId id="214748371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77C7C3C-1BA1-7145-9B81-ECAF5FFC5D56}"/>
              </a:ext>
            </a:extLst>
          </p:cNvPr>
          <p:cNvSpPr/>
          <p:nvPr userDrawn="1"/>
        </p:nvSpPr>
        <p:spPr>
          <a:xfrm>
            <a:off x="0" y="6411433"/>
            <a:ext cx="9144000" cy="446567"/>
          </a:xfrm>
          <a:prstGeom prst="rect">
            <a:avLst/>
          </a:prstGeom>
          <a:solidFill>
            <a:srgbClr val="379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11" name="Picture 10" descr="A picture containing drawing&#10;&#10;Description automatically generated">
            <a:extLst>
              <a:ext uri="{FF2B5EF4-FFF2-40B4-BE49-F238E27FC236}">
                <a16:creationId xmlns:a16="http://schemas.microsoft.com/office/drawing/2014/main" id="{2D788298-CD0F-3B4D-B5B6-134873A483C4}"/>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Tree>
    <p:extLst>
      <p:ext uri="{BB962C8B-B14F-4D97-AF65-F5344CB8AC3E}">
        <p14:creationId xmlns:p14="http://schemas.microsoft.com/office/powerpoint/2010/main" val="294392224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4E8CDAE-2C15-974B-939F-8E88430F646F}"/>
              </a:ext>
            </a:extLst>
          </p:cNvPr>
          <p:cNvGrpSpPr/>
          <p:nvPr userDrawn="1"/>
        </p:nvGrpSpPr>
        <p:grpSpPr>
          <a:xfrm>
            <a:off x="3577490" y="1190932"/>
            <a:ext cx="1989021" cy="4687992"/>
            <a:chOff x="3544909" y="1190932"/>
            <a:chExt cx="1989021" cy="4687992"/>
          </a:xfrm>
        </p:grpSpPr>
        <p:grpSp>
          <p:nvGrpSpPr>
            <p:cNvPr id="9" name="Group 8">
              <a:extLst>
                <a:ext uri="{FF2B5EF4-FFF2-40B4-BE49-F238E27FC236}">
                  <a16:creationId xmlns:a16="http://schemas.microsoft.com/office/drawing/2014/main" id="{36DAB557-3F36-964A-9ACD-E6607DA8720C}"/>
                </a:ext>
              </a:extLst>
            </p:cNvPr>
            <p:cNvGrpSpPr/>
            <p:nvPr/>
          </p:nvGrpSpPr>
          <p:grpSpPr>
            <a:xfrm rot="16200000">
              <a:off x="2187826" y="3416475"/>
              <a:ext cx="4687992" cy="236905"/>
              <a:chOff x="3748461" y="3161096"/>
              <a:chExt cx="4687992" cy="236905"/>
            </a:xfrm>
          </p:grpSpPr>
          <p:cxnSp>
            <p:nvCxnSpPr>
              <p:cNvPr id="14" name="Straight Connector 13">
                <a:extLst>
                  <a:ext uri="{FF2B5EF4-FFF2-40B4-BE49-F238E27FC236}">
                    <a16:creationId xmlns:a16="http://schemas.microsoft.com/office/drawing/2014/main" id="{4602C8BC-32A0-8042-A356-897189B7D9AF}"/>
                  </a:ext>
                </a:extLst>
              </p:cNvPr>
              <p:cNvCxnSpPr>
                <a:cxnSpLocks/>
              </p:cNvCxnSpPr>
              <p:nvPr/>
            </p:nvCxnSpPr>
            <p:spPr>
              <a:xfrm rot="5400000">
                <a:off x="6092457" y="912087"/>
                <a:ext cx="0" cy="4687992"/>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Down Arrow 14">
                <a:extLst>
                  <a:ext uri="{FF2B5EF4-FFF2-40B4-BE49-F238E27FC236}">
                    <a16:creationId xmlns:a16="http://schemas.microsoft.com/office/drawing/2014/main" id="{3F68EC76-93D6-F14B-B97E-FDD3AA35069C}"/>
                  </a:ext>
                </a:extLst>
              </p:cNvPr>
              <p:cNvSpPr/>
              <p:nvPr/>
            </p:nvSpPr>
            <p:spPr>
              <a:xfrm>
                <a:off x="4041659"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 name="Down Arrow 15">
                <a:extLst>
                  <a:ext uri="{FF2B5EF4-FFF2-40B4-BE49-F238E27FC236}">
                    <a16:creationId xmlns:a16="http://schemas.microsoft.com/office/drawing/2014/main" id="{749547D3-B696-DD4C-A812-AAEF8A36F54E}"/>
                  </a:ext>
                </a:extLst>
              </p:cNvPr>
              <p:cNvSpPr/>
              <p:nvPr/>
            </p:nvSpPr>
            <p:spPr>
              <a:xfrm>
                <a:off x="4686701"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7" name="Down Arrow 16">
                <a:extLst>
                  <a:ext uri="{FF2B5EF4-FFF2-40B4-BE49-F238E27FC236}">
                    <a16:creationId xmlns:a16="http://schemas.microsoft.com/office/drawing/2014/main" id="{021851FB-C4B1-FA44-ADCA-5B13C1CDE123}"/>
                  </a:ext>
                </a:extLst>
              </p:cNvPr>
              <p:cNvSpPr/>
              <p:nvPr/>
            </p:nvSpPr>
            <p:spPr>
              <a:xfrm>
                <a:off x="5331743" y="3161096"/>
                <a:ext cx="188816" cy="23690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8" name="Down Arrow 17">
                <a:extLst>
                  <a:ext uri="{FF2B5EF4-FFF2-40B4-BE49-F238E27FC236}">
                    <a16:creationId xmlns:a16="http://schemas.microsoft.com/office/drawing/2014/main" id="{4EB5F96C-CC84-E34C-934E-4CC798BFB783}"/>
                  </a:ext>
                </a:extLst>
              </p:cNvPr>
              <p:cNvSpPr/>
              <p:nvPr/>
            </p:nvSpPr>
            <p:spPr>
              <a:xfrm>
                <a:off x="5976785" y="3161096"/>
                <a:ext cx="188816" cy="23690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9" name="Down Arrow 18">
                <a:extLst>
                  <a:ext uri="{FF2B5EF4-FFF2-40B4-BE49-F238E27FC236}">
                    <a16:creationId xmlns:a16="http://schemas.microsoft.com/office/drawing/2014/main" id="{0F1FB291-DAFF-6E48-9E07-A7C43FC23D3F}"/>
                  </a:ext>
                </a:extLst>
              </p:cNvPr>
              <p:cNvSpPr/>
              <p:nvPr/>
            </p:nvSpPr>
            <p:spPr>
              <a:xfrm>
                <a:off x="6621827" y="3161096"/>
                <a:ext cx="188816" cy="23690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0" name="Down Arrow 19">
                <a:extLst>
                  <a:ext uri="{FF2B5EF4-FFF2-40B4-BE49-F238E27FC236}">
                    <a16:creationId xmlns:a16="http://schemas.microsoft.com/office/drawing/2014/main" id="{3B618FE2-B28E-D048-872A-7085AD433CE2}"/>
                  </a:ext>
                </a:extLst>
              </p:cNvPr>
              <p:cNvSpPr/>
              <p:nvPr/>
            </p:nvSpPr>
            <p:spPr>
              <a:xfrm>
                <a:off x="7266869"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1" name="Down Arrow 20">
                <a:extLst>
                  <a:ext uri="{FF2B5EF4-FFF2-40B4-BE49-F238E27FC236}">
                    <a16:creationId xmlns:a16="http://schemas.microsoft.com/office/drawing/2014/main" id="{ABD25A1E-EF80-EB4E-9306-E58398063D4F}"/>
                  </a:ext>
                </a:extLst>
              </p:cNvPr>
              <p:cNvSpPr/>
              <p:nvPr/>
            </p:nvSpPr>
            <p:spPr>
              <a:xfrm>
                <a:off x="7911909"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10" name="Oval 9">
              <a:extLst>
                <a:ext uri="{FF2B5EF4-FFF2-40B4-BE49-F238E27FC236}">
                  <a16:creationId xmlns:a16="http://schemas.microsoft.com/office/drawing/2014/main" id="{021F8FE1-0888-0D44-A941-4E2668D5AE06}"/>
                </a:ext>
              </a:extLst>
            </p:cNvPr>
            <p:cNvSpPr/>
            <p:nvPr/>
          </p:nvSpPr>
          <p:spPr>
            <a:xfrm>
              <a:off x="3598804" y="2624252"/>
              <a:ext cx="1935126" cy="177563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 name="Doughnut 11">
              <a:extLst>
                <a:ext uri="{FF2B5EF4-FFF2-40B4-BE49-F238E27FC236}">
                  <a16:creationId xmlns:a16="http://schemas.microsoft.com/office/drawing/2014/main" id="{DAA18B67-FBF3-D24E-BEA9-D9C7E67946D1}"/>
                </a:ext>
              </a:extLst>
            </p:cNvPr>
            <p:cNvSpPr/>
            <p:nvPr/>
          </p:nvSpPr>
          <p:spPr>
            <a:xfrm flipH="1">
              <a:off x="3544909" y="2547092"/>
              <a:ext cx="1952525" cy="1952525"/>
            </a:xfrm>
            <a:prstGeom prst="donut">
              <a:avLst>
                <a:gd name="adj" fmla="val 12611"/>
              </a:avLst>
            </a:prstGeom>
            <a:solidFill>
              <a:srgbClr val="B1C93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13" name="Freeform 12">
              <a:extLst>
                <a:ext uri="{FF2B5EF4-FFF2-40B4-BE49-F238E27FC236}">
                  <a16:creationId xmlns:a16="http://schemas.microsoft.com/office/drawing/2014/main" id="{AC56BD5F-60BF-564E-B1D1-43ED28D7F052}"/>
                </a:ext>
              </a:extLst>
            </p:cNvPr>
            <p:cNvSpPr/>
            <p:nvPr/>
          </p:nvSpPr>
          <p:spPr>
            <a:xfrm flipH="1">
              <a:off x="4535260" y="2547092"/>
              <a:ext cx="976263" cy="1952525"/>
            </a:xfrm>
            <a:custGeom>
              <a:avLst/>
              <a:gdLst>
                <a:gd name="connsiteX0" fmla="*/ 1073889 w 1073889"/>
                <a:gd name="connsiteY0" fmla="*/ 0 h 2147778"/>
                <a:gd name="connsiteX1" fmla="*/ 1073889 w 1073889"/>
                <a:gd name="connsiteY1" fmla="*/ 270857 h 2147778"/>
                <a:gd name="connsiteX2" fmla="*/ 1073888 w 1073889"/>
                <a:gd name="connsiteY2" fmla="*/ 270857 h 2147778"/>
                <a:gd name="connsiteX3" fmla="*/ 270856 w 1073889"/>
                <a:gd name="connsiteY3" fmla="*/ 1073889 h 2147778"/>
                <a:gd name="connsiteX4" fmla="*/ 1073888 w 1073889"/>
                <a:gd name="connsiteY4" fmla="*/ 1876921 h 2147778"/>
                <a:gd name="connsiteX5" fmla="*/ 1073889 w 1073889"/>
                <a:gd name="connsiteY5" fmla="*/ 1876921 h 2147778"/>
                <a:gd name="connsiteX6" fmla="*/ 1073889 w 1073889"/>
                <a:gd name="connsiteY6" fmla="*/ 2147778 h 2147778"/>
                <a:gd name="connsiteX7" fmla="*/ 0 w 1073889"/>
                <a:gd name="connsiteY7" fmla="*/ 1073889 h 2147778"/>
                <a:gd name="connsiteX8" fmla="*/ 1073889 w 1073889"/>
                <a:gd name="connsiteY8" fmla="*/ 0 h 214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3889" h="2147778">
                  <a:moveTo>
                    <a:pt x="1073889" y="0"/>
                  </a:moveTo>
                  <a:lnTo>
                    <a:pt x="1073889" y="270857"/>
                  </a:lnTo>
                  <a:lnTo>
                    <a:pt x="1073888" y="270857"/>
                  </a:lnTo>
                  <a:cubicBezTo>
                    <a:pt x="630386" y="270857"/>
                    <a:pt x="270856" y="630387"/>
                    <a:pt x="270856" y="1073889"/>
                  </a:cubicBezTo>
                  <a:cubicBezTo>
                    <a:pt x="270856" y="1517391"/>
                    <a:pt x="630386" y="1876921"/>
                    <a:pt x="1073888" y="1876921"/>
                  </a:cubicBezTo>
                  <a:lnTo>
                    <a:pt x="1073889" y="1876921"/>
                  </a:lnTo>
                  <a:lnTo>
                    <a:pt x="1073889" y="2147778"/>
                  </a:lnTo>
                  <a:cubicBezTo>
                    <a:pt x="480796" y="2147778"/>
                    <a:pt x="0" y="1666982"/>
                    <a:pt x="0" y="1073889"/>
                  </a:cubicBezTo>
                  <a:cubicBezTo>
                    <a:pt x="0" y="480796"/>
                    <a:pt x="480796" y="0"/>
                    <a:pt x="1073889" y="0"/>
                  </a:cubicBezTo>
                  <a:close/>
                </a:path>
              </a:pathLst>
            </a:custGeom>
            <a:solidFill>
              <a:srgbClr val="73B9E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grpSp>
      <p:sp>
        <p:nvSpPr>
          <p:cNvPr id="22" name="TextBox 21">
            <a:extLst>
              <a:ext uri="{FF2B5EF4-FFF2-40B4-BE49-F238E27FC236}">
                <a16:creationId xmlns:a16="http://schemas.microsoft.com/office/drawing/2014/main" id="{9095E5B5-9351-AB4B-B47F-F43A5332209E}"/>
              </a:ext>
            </a:extLst>
          </p:cNvPr>
          <p:cNvSpPr txBox="1"/>
          <p:nvPr userDrawn="1"/>
        </p:nvSpPr>
        <p:spPr>
          <a:xfrm>
            <a:off x="418000" y="1815758"/>
            <a:ext cx="2841556" cy="523220"/>
          </a:xfrm>
          <a:prstGeom prst="rect">
            <a:avLst/>
          </a:prstGeom>
          <a:noFill/>
        </p:spPr>
        <p:txBody>
          <a:bodyPr wrap="square" rtlCol="0">
            <a:spAutoFit/>
          </a:bodyPr>
          <a:lstStyle/>
          <a:p>
            <a:pPr algn="ctr"/>
            <a:r>
              <a:rPr lang="en-GB" sz="2800" b="1" spc="300" dirty="0">
                <a:solidFill>
                  <a:srgbClr val="B1C936"/>
                </a:solidFill>
                <a:latin typeface="Source Sans Pro Semibold" panose="020B0503030403020204" pitchFamily="34" charset="0"/>
                <a:ea typeface="Source Sans Pro Semibold" panose="020B0503030403020204" pitchFamily="34" charset="0"/>
                <a:cs typeface="Arial" panose="020B0604020202020204" pitchFamily="34" charset="0"/>
              </a:rPr>
              <a:t>MODULES</a:t>
            </a:r>
          </a:p>
        </p:txBody>
      </p:sp>
      <p:sp>
        <p:nvSpPr>
          <p:cNvPr id="23" name="TextBox 22">
            <a:extLst>
              <a:ext uri="{FF2B5EF4-FFF2-40B4-BE49-F238E27FC236}">
                <a16:creationId xmlns:a16="http://schemas.microsoft.com/office/drawing/2014/main" id="{C1FEFBA1-76C9-9A4B-B892-B9CA7AF31596}"/>
              </a:ext>
            </a:extLst>
          </p:cNvPr>
          <p:cNvSpPr txBox="1"/>
          <p:nvPr userDrawn="1"/>
        </p:nvSpPr>
        <p:spPr>
          <a:xfrm>
            <a:off x="5833954" y="1820647"/>
            <a:ext cx="2841556" cy="523220"/>
          </a:xfrm>
          <a:prstGeom prst="rect">
            <a:avLst/>
          </a:prstGeom>
          <a:noFill/>
        </p:spPr>
        <p:txBody>
          <a:bodyPr wrap="square" rtlCol="0">
            <a:spAutoFit/>
          </a:bodyPr>
          <a:lstStyle/>
          <a:p>
            <a:pPr algn="ctr"/>
            <a:r>
              <a:rPr lang="en-GB" sz="2800" b="1" spc="300" dirty="0">
                <a:solidFill>
                  <a:srgbClr val="73B9E7"/>
                </a:solidFill>
                <a:latin typeface="Source Sans Pro Semibold" panose="020B0503030403020204" pitchFamily="34" charset="0"/>
                <a:ea typeface="Source Sans Pro Semibold" panose="020B0503030403020204" pitchFamily="34" charset="0"/>
                <a:cs typeface="Arial" panose="020B0604020202020204" pitchFamily="34" charset="0"/>
              </a:rPr>
              <a:t>OUTPUTS</a:t>
            </a:r>
          </a:p>
        </p:txBody>
      </p:sp>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C2B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Tree>
    <p:extLst>
      <p:ext uri="{BB962C8B-B14F-4D97-AF65-F5344CB8AC3E}">
        <p14:creationId xmlns:p14="http://schemas.microsoft.com/office/powerpoint/2010/main" val="339569743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379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Tree>
    <p:extLst>
      <p:ext uri="{BB962C8B-B14F-4D97-AF65-F5344CB8AC3E}">
        <p14:creationId xmlns:p14="http://schemas.microsoft.com/office/powerpoint/2010/main" val="2347674478"/>
      </p:ext>
    </p:extLst>
  </p:cSld>
  <p:clrMap bg1="lt1" tx1="dk1" bg2="lt2" tx2="dk2" accent1="accent1" accent2="accent2" accent3="accent3" accent4="accent4" accent5="accent5" accent6="accent6" hlink="hlink" folHlink="folHlink"/>
  <p:sldLayoutIdLst>
    <p:sldLayoutId id="2147483689" r:id="rId1"/>
    <p:sldLayoutId id="2147483691" r:id="rId2"/>
    <p:sldLayoutId id="2147483692" r:id="rId3"/>
    <p:sldLayoutId id="2147483699" r:id="rId4"/>
    <p:sldLayoutId id="2147483705" r:id="rId5"/>
    <p:sldLayoutId id="2147483706" r:id="rId6"/>
    <p:sldLayoutId id="2147483709" r:id="rId7"/>
    <p:sldLayoutId id="2147483710" r:id="rId8"/>
    <p:sldLayoutId id="214748372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379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Tree>
    <p:extLst>
      <p:ext uri="{BB962C8B-B14F-4D97-AF65-F5344CB8AC3E}">
        <p14:creationId xmlns:p14="http://schemas.microsoft.com/office/powerpoint/2010/main" val="269722835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698" r:id="rId4"/>
    <p:sldLayoutId id="2147483707" r:id="rId5"/>
    <p:sldLayoutId id="2147483708" r:id="rId6"/>
    <p:sldLayoutId id="2147483711" r:id="rId7"/>
    <p:sldLayoutId id="214748371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FCA4E0-8181-A64C-9B0C-389DAEAB4C09}"/>
              </a:ext>
            </a:extLst>
          </p:cNvPr>
          <p:cNvSpPr/>
          <p:nvPr userDrawn="1"/>
        </p:nvSpPr>
        <p:spPr>
          <a:xfrm>
            <a:off x="0" y="6411433"/>
            <a:ext cx="9144000" cy="446567"/>
          </a:xfrm>
          <a:prstGeom prst="rect">
            <a:avLst/>
          </a:prstGeom>
          <a:solidFill>
            <a:srgbClr val="379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8" name="Picture 7" descr="A picture containing drawing&#10;&#10;Description automatically generated">
            <a:extLst>
              <a:ext uri="{FF2B5EF4-FFF2-40B4-BE49-F238E27FC236}">
                <a16:creationId xmlns:a16="http://schemas.microsoft.com/office/drawing/2014/main" id="{061177B0-6583-6845-8AA1-8C9FE488360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Tree>
    <p:extLst>
      <p:ext uri="{BB962C8B-B14F-4D97-AF65-F5344CB8AC3E}">
        <p14:creationId xmlns:p14="http://schemas.microsoft.com/office/powerpoint/2010/main" val="410724079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2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7.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23.png"/><Relationship Id="rId5" Type="http://schemas.openxmlformats.org/officeDocument/2006/relationships/image" Target="../media/image29.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image" Target="../media/image34.tiff"/></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2.xml"/><Relationship Id="rId5" Type="http://schemas.openxmlformats.org/officeDocument/2006/relationships/image" Target="../media/image40.jpg"/><Relationship Id="rId4" Type="http://schemas.openxmlformats.org/officeDocument/2006/relationships/image" Target="../media/image39.tiff"/></Relationships>
</file>

<file path=ppt/slides/_rels/slide34.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E54819-F27C-454F-AE88-96EF11BC5333}"/>
              </a:ext>
            </a:extLst>
          </p:cNvPr>
          <p:cNvSpPr txBox="1"/>
          <p:nvPr/>
        </p:nvSpPr>
        <p:spPr>
          <a:xfrm>
            <a:off x="464949" y="2447070"/>
            <a:ext cx="8105614" cy="1631216"/>
          </a:xfrm>
          <a:prstGeom prst="rect">
            <a:avLst/>
          </a:prstGeom>
          <a:noFill/>
        </p:spPr>
        <p:txBody>
          <a:bodyPr wrap="square" rtlCol="0">
            <a:spAutoFit/>
          </a:bodyPr>
          <a:lstStyle/>
          <a:p>
            <a:pPr algn="ctr"/>
            <a:r>
              <a:rPr lang="en-GB" sz="2800" spc="300" dirty="0">
                <a:solidFill>
                  <a:schemeClr val="tx2"/>
                </a:solidFill>
                <a:latin typeface="Source Sans Pro" panose="020B0503030403020204" pitchFamily="34" charset="0"/>
                <a:ea typeface="Source Sans Pro" panose="020B0503030403020204" pitchFamily="34" charset="0"/>
                <a:cs typeface="Arial" panose="020B0604020202020204" pitchFamily="34" charset="0"/>
              </a:rPr>
              <a:t>Introduction to </a:t>
            </a:r>
          </a:p>
          <a:p>
            <a:pPr algn="ctr"/>
            <a:r>
              <a:rPr lang="en-GB" sz="3200" spc="300" dirty="0">
                <a:solidFill>
                  <a:srgbClr val="379175"/>
                </a:solidFill>
                <a:latin typeface="Source Sans Pro" panose="020B0503030403020204" pitchFamily="34" charset="0"/>
                <a:ea typeface="Source Sans Pro" panose="020B0503030403020204" pitchFamily="34" charset="0"/>
                <a:cs typeface="Arial" panose="020B0604020202020204" pitchFamily="34" charset="0"/>
              </a:rPr>
              <a:t>Sanitation Safety Planning</a:t>
            </a:r>
          </a:p>
          <a:p>
            <a:pPr algn="ctr"/>
            <a:r>
              <a:rPr lang="en-GB" sz="2000" spc="300" dirty="0">
                <a:solidFill>
                  <a:schemeClr val="tx2"/>
                </a:solidFill>
                <a:latin typeface="Source Sans Pro" panose="020B0503030403020204" pitchFamily="34" charset="0"/>
                <a:ea typeface="Source Sans Pro" panose="020B0503030403020204" pitchFamily="34" charset="0"/>
                <a:cs typeface="Arial" panose="020B0604020202020204" pitchFamily="34" charset="0"/>
              </a:rPr>
              <a:t>Step-by-step risk management for safely managed sanitation systems</a:t>
            </a:r>
          </a:p>
        </p:txBody>
      </p:sp>
    </p:spTree>
    <p:extLst>
      <p:ext uri="{BB962C8B-B14F-4D97-AF65-F5344CB8AC3E}">
        <p14:creationId xmlns:p14="http://schemas.microsoft.com/office/powerpoint/2010/main" val="2667725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3B67BA-EC8F-624A-B72D-74388047EE81}"/>
              </a:ext>
            </a:extLst>
          </p:cNvPr>
          <p:cNvSpPr>
            <a:spLocks noGrp="1"/>
          </p:cNvSpPr>
          <p:nvPr>
            <p:ph type="body" sz="quarter" idx="14"/>
          </p:nvPr>
        </p:nvSpPr>
        <p:spPr>
          <a:xfrm>
            <a:off x="517595" y="3329435"/>
            <a:ext cx="5286871" cy="2625664"/>
          </a:xfrm>
        </p:spPr>
        <p:txBody>
          <a:bodyPr anchor="t"/>
          <a:lstStyle/>
          <a:p>
            <a:pPr>
              <a:lnSpc>
                <a:spcPct val="100000"/>
              </a:lnSpc>
            </a:pPr>
            <a:r>
              <a:rPr lang="en-GB" sz="2200" dirty="0">
                <a:solidFill>
                  <a:srgbClr val="212121"/>
                </a:solidFill>
                <a:latin typeface="Source Sans Pro" panose="020B0503030403020204" pitchFamily="34" charset="0"/>
                <a:ea typeface="Source Sans Pro" panose="020B0503030403020204" pitchFamily="34" charset="0"/>
              </a:rPr>
              <a:t>Ensure that sanitation systems are designed and managed safely to protect human health from microbial hazards contained in human excreta.</a:t>
            </a:r>
          </a:p>
          <a:p>
            <a:pPr>
              <a:lnSpc>
                <a:spcPct val="100000"/>
              </a:lnSpc>
            </a:pPr>
            <a:r>
              <a:rPr lang="en-GB" sz="2200" dirty="0">
                <a:solidFill>
                  <a:srgbClr val="212121"/>
                </a:solidFill>
                <a:latin typeface="Source Sans Pro" panose="020B0503030403020204" pitchFamily="34" charset="0"/>
                <a:ea typeface="Source Sans Pro" panose="020B0503030403020204" pitchFamily="34" charset="0"/>
              </a:rPr>
              <a:t>Maximize the health impacts of sanitation interventions.</a:t>
            </a:r>
          </a:p>
          <a:p>
            <a:pPr>
              <a:lnSpc>
                <a:spcPct val="100000"/>
              </a:lnSpc>
            </a:pPr>
            <a:r>
              <a:rPr lang="en-GB" sz="2200" dirty="0">
                <a:solidFill>
                  <a:srgbClr val="212121"/>
                </a:solidFill>
                <a:latin typeface="Source Sans Pro" panose="020B0503030403020204" pitchFamily="34" charset="0"/>
                <a:ea typeface="Source Sans Pro" panose="020B0503030403020204" pitchFamily="34" charset="0"/>
              </a:rPr>
              <a:t>Articulate the role of health sector in sanitation.</a:t>
            </a:r>
          </a:p>
          <a:p>
            <a:pPr>
              <a:lnSpc>
                <a:spcPct val="100000"/>
              </a:lnSpc>
            </a:pPr>
            <a:endParaRPr lang="en-GB" sz="2200" dirty="0">
              <a:solidFill>
                <a:srgbClr val="212121"/>
              </a:solidFill>
              <a:latin typeface="Source Sans Pro" panose="020B0503030403020204" pitchFamily="34" charset="0"/>
              <a:ea typeface="Source Sans Pro" panose="020B0503030403020204" pitchFamily="34" charset="0"/>
            </a:endParaRPr>
          </a:p>
          <a:p>
            <a:pPr>
              <a:lnSpc>
                <a:spcPct val="100000"/>
              </a:lnSpc>
            </a:pPr>
            <a:endParaRPr lang="en-GB" sz="2200" dirty="0">
              <a:solidFill>
                <a:srgbClr val="212121"/>
              </a:solidFill>
              <a:latin typeface="Source Sans Pro" panose="020B0503030403020204" pitchFamily="34" charset="0"/>
              <a:ea typeface="Source Sans Pro" panose="020B0503030403020204" pitchFamily="34" charset="0"/>
            </a:endParaRPr>
          </a:p>
        </p:txBody>
      </p:sp>
      <p:sp>
        <p:nvSpPr>
          <p:cNvPr id="4" name="Text Placeholder 19">
            <a:extLst>
              <a:ext uri="{FF2B5EF4-FFF2-40B4-BE49-F238E27FC236}">
                <a16:creationId xmlns:a16="http://schemas.microsoft.com/office/drawing/2014/main" id="{C646335A-067D-2343-AFC2-A2DACD213320}"/>
              </a:ext>
            </a:extLst>
          </p:cNvPr>
          <p:cNvSpPr txBox="1">
            <a:spLocks/>
          </p:cNvSpPr>
          <p:nvPr/>
        </p:nvSpPr>
        <p:spPr>
          <a:xfrm>
            <a:off x="301100" y="1345092"/>
            <a:ext cx="6026089" cy="70258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212121"/>
                </a:solidFill>
                <a:latin typeface="Source Sans Pro" panose="020B0503030403020204" pitchFamily="34" charset="0"/>
                <a:ea typeface="Source Sans Pro" panose="020B0503030403020204" pitchFamily="34" charset="0"/>
              </a:rPr>
              <a:t>Authoritative health-based guidance on sanitation that results in better health.</a:t>
            </a:r>
            <a:endParaRPr lang="en-CH" sz="2000" dirty="0">
              <a:solidFill>
                <a:srgbClr val="212121"/>
              </a:solidFill>
              <a:latin typeface="Source Sans Pro" panose="020B0503030403020204" pitchFamily="34" charset="0"/>
              <a:ea typeface="Source Sans Pro" panose="020B0503030403020204" pitchFamily="34" charset="0"/>
            </a:endParaRPr>
          </a:p>
        </p:txBody>
      </p:sp>
      <p:sp>
        <p:nvSpPr>
          <p:cNvPr id="5" name="Text Placeholder 19">
            <a:extLst>
              <a:ext uri="{FF2B5EF4-FFF2-40B4-BE49-F238E27FC236}">
                <a16:creationId xmlns:a16="http://schemas.microsoft.com/office/drawing/2014/main" id="{1358EFB8-8561-AD46-81E8-C87D2CB33259}"/>
              </a:ext>
            </a:extLst>
          </p:cNvPr>
          <p:cNvSpPr txBox="1">
            <a:spLocks/>
          </p:cNvSpPr>
          <p:nvPr/>
        </p:nvSpPr>
        <p:spPr>
          <a:xfrm>
            <a:off x="301101" y="251550"/>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79175"/>
                </a:solidFill>
              </a:rPr>
              <a:t>WHO 2018 Guidelines on Sanitation and Health</a:t>
            </a:r>
          </a:p>
        </p:txBody>
      </p:sp>
      <p:sp>
        <p:nvSpPr>
          <p:cNvPr id="10" name="Text Placeholder 19">
            <a:extLst>
              <a:ext uri="{FF2B5EF4-FFF2-40B4-BE49-F238E27FC236}">
                <a16:creationId xmlns:a16="http://schemas.microsoft.com/office/drawing/2014/main" id="{4175826C-EA73-A743-B777-D91F9F83CF15}"/>
              </a:ext>
            </a:extLst>
          </p:cNvPr>
          <p:cNvSpPr txBox="1">
            <a:spLocks/>
          </p:cNvSpPr>
          <p:nvPr/>
        </p:nvSpPr>
        <p:spPr>
          <a:xfrm>
            <a:off x="132100" y="2847410"/>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379175"/>
                </a:solidFill>
                <a:latin typeface="Source Sans Pro" panose="020B0503030403020204" pitchFamily="34" charset="0"/>
                <a:ea typeface="Source Sans Pro" panose="020B0503030403020204" pitchFamily="34" charset="0"/>
              </a:rPr>
              <a:t>Objectives</a:t>
            </a:r>
          </a:p>
        </p:txBody>
      </p:sp>
      <p:pic>
        <p:nvPicPr>
          <p:cNvPr id="11" name="Bildplatzhalter 10">
            <a:extLst>
              <a:ext uri="{FF2B5EF4-FFF2-40B4-BE49-F238E27FC236}">
                <a16:creationId xmlns:a16="http://schemas.microsoft.com/office/drawing/2014/main" id="{3FDC2B1D-0A27-5144-B9E7-F96C75FA4F44}"/>
              </a:ext>
            </a:extLst>
          </p:cNvPr>
          <p:cNvPicPr>
            <a:picLocks noGrp="1"/>
          </p:cNvPicPr>
          <p:nvPr>
            <p:ph type="pic" sz="quarter" idx="19"/>
          </p:nvPr>
        </p:nvPicPr>
        <p:blipFill>
          <a:blip r:embed="rId3" cstate="print">
            <a:extLst>
              <a:ext uri="{28A0092B-C50C-407E-A947-70E740481C1C}">
                <a14:useLocalDpi xmlns:a14="http://schemas.microsoft.com/office/drawing/2010/main" val="0"/>
              </a:ext>
            </a:extLst>
          </a:blip>
          <a:srcRect l="670" r="670"/>
          <a:stretch>
            <a:fillRect/>
          </a:stretch>
        </p:blipFill>
        <p:spPr>
          <a:xfrm>
            <a:off x="5919907" y="1689142"/>
            <a:ext cx="2922993" cy="3902715"/>
          </a:xfrm>
          <a:prstGeom prst="rect">
            <a:avLst/>
          </a:prstGeom>
        </p:spPr>
      </p:pic>
      <p:sp>
        <p:nvSpPr>
          <p:cNvPr id="13" name="Text Placeholder 7">
            <a:extLst>
              <a:ext uri="{FF2B5EF4-FFF2-40B4-BE49-F238E27FC236}">
                <a16:creationId xmlns:a16="http://schemas.microsoft.com/office/drawing/2014/main" id="{1FB5B240-DC3F-5B4D-B4BF-A785EFAE1D26}"/>
              </a:ext>
            </a:extLst>
          </p:cNvPr>
          <p:cNvSpPr txBox="1">
            <a:spLocks/>
          </p:cNvSpPr>
          <p:nvPr/>
        </p:nvSpPr>
        <p:spPr>
          <a:xfrm>
            <a:off x="132100" y="2047680"/>
            <a:ext cx="5672366" cy="756918"/>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2000" dirty="0">
                <a:solidFill>
                  <a:srgbClr val="212121"/>
                </a:solidFill>
                <a:latin typeface="Source Sans Pro" panose="020B0503030403020204" pitchFamily="34" charset="0"/>
                <a:ea typeface="Source Sans Pro" panose="020B0503030403020204" pitchFamily="34" charset="0"/>
              </a:rPr>
              <a:t>Evidence · Recommendations · Guidance · Tools · Resources</a:t>
            </a:r>
          </a:p>
        </p:txBody>
      </p:sp>
      <p:sp>
        <p:nvSpPr>
          <p:cNvPr id="9" name="Text Placeholder 33">
            <a:extLst>
              <a:ext uri="{FF2B5EF4-FFF2-40B4-BE49-F238E27FC236}">
                <a16:creationId xmlns:a16="http://schemas.microsoft.com/office/drawing/2014/main" id="{E0EE6A0F-0007-0943-B60A-F42F6F079F41}"/>
              </a:ext>
            </a:extLst>
          </p:cNvPr>
          <p:cNvSpPr txBox="1">
            <a:spLocks/>
          </p:cNvSpPr>
          <p:nvPr/>
        </p:nvSpPr>
        <p:spPr>
          <a:xfrm>
            <a:off x="132100" y="6455808"/>
            <a:ext cx="1882438" cy="371475"/>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INTRODUCTION</a:t>
            </a:r>
          </a:p>
        </p:txBody>
      </p:sp>
    </p:spTree>
    <p:extLst>
      <p:ext uri="{BB962C8B-B14F-4D97-AF65-F5344CB8AC3E}">
        <p14:creationId xmlns:p14="http://schemas.microsoft.com/office/powerpoint/2010/main" val="203440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3">
            <a:extLst>
              <a:ext uri="{FF2B5EF4-FFF2-40B4-BE49-F238E27FC236}">
                <a16:creationId xmlns:a16="http://schemas.microsoft.com/office/drawing/2014/main" id="{D6B3D957-73AE-1F4E-8D50-31C68F928182}"/>
              </a:ext>
            </a:extLst>
          </p:cNvPr>
          <p:cNvSpPr txBox="1">
            <a:spLocks/>
          </p:cNvSpPr>
          <p:nvPr/>
        </p:nvSpPr>
        <p:spPr>
          <a:xfrm>
            <a:off x="132100" y="6455808"/>
            <a:ext cx="1882438" cy="371475"/>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INTRODUCTION</a:t>
            </a:r>
          </a:p>
        </p:txBody>
      </p:sp>
      <p:graphicFrame>
        <p:nvGraphicFramePr>
          <p:cNvPr id="5" name="Table 4">
            <a:extLst>
              <a:ext uri="{FF2B5EF4-FFF2-40B4-BE49-F238E27FC236}">
                <a16:creationId xmlns:a16="http://schemas.microsoft.com/office/drawing/2014/main" id="{23D78181-D40C-2C40-9C22-D222B71AA8C6}"/>
              </a:ext>
            </a:extLst>
          </p:cNvPr>
          <p:cNvGraphicFramePr>
            <a:graphicFrameLocks noGrp="1"/>
          </p:cNvGraphicFramePr>
          <p:nvPr>
            <p:extLst>
              <p:ext uri="{D42A27DB-BD31-4B8C-83A1-F6EECF244321}">
                <p14:modId xmlns:p14="http://schemas.microsoft.com/office/powerpoint/2010/main" val="1977622192"/>
              </p:ext>
            </p:extLst>
          </p:nvPr>
        </p:nvGraphicFramePr>
        <p:xfrm>
          <a:off x="177800" y="1196008"/>
          <a:ext cx="8788400" cy="4876800"/>
        </p:xfrm>
        <a:graphic>
          <a:graphicData uri="http://schemas.openxmlformats.org/drawingml/2006/table">
            <a:tbl>
              <a:tblPr firstRow="1" firstCol="1" bandRow="1">
                <a:tableStyleId>{5C22544A-7EE6-4342-B048-85BDC9FD1C3A}</a:tableStyleId>
              </a:tblPr>
              <a:tblGrid>
                <a:gridCol w="3441700">
                  <a:extLst>
                    <a:ext uri="{9D8B030D-6E8A-4147-A177-3AD203B41FA5}">
                      <a16:colId xmlns:a16="http://schemas.microsoft.com/office/drawing/2014/main" val="778790498"/>
                    </a:ext>
                  </a:extLst>
                </a:gridCol>
                <a:gridCol w="5346700">
                  <a:extLst>
                    <a:ext uri="{9D8B030D-6E8A-4147-A177-3AD203B41FA5}">
                      <a16:colId xmlns:a16="http://schemas.microsoft.com/office/drawing/2014/main" val="3366198897"/>
                    </a:ext>
                  </a:extLst>
                </a:gridCol>
              </a:tblGrid>
              <a:tr h="495736">
                <a:tc>
                  <a:txBody>
                    <a:bodyPr/>
                    <a:lstStyle/>
                    <a:p>
                      <a:pPr marL="0" marR="0">
                        <a:spcBef>
                          <a:spcPts val="0"/>
                        </a:spcBef>
                        <a:spcAft>
                          <a:spcPts val="0"/>
                        </a:spcAft>
                      </a:pPr>
                      <a:r>
                        <a:rPr lang="en-US" sz="2000" b="0" i="0" dirty="0">
                          <a:effectLst/>
                          <a:latin typeface="Source Sans Pro" panose="020B0503030403020204" pitchFamily="34" charset="0"/>
                          <a:ea typeface="Source Sans Pro" panose="020B0503030403020204" pitchFamily="34" charset="0"/>
                        </a:rPr>
                        <a:t>Introduction, scope and objectives</a:t>
                      </a:r>
                      <a:endParaRPr lang="en-US" sz="2000" b="0" i="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solidFill>
                      <a:srgbClr val="339966">
                        <a:alpha val="74000"/>
                      </a:srgbClr>
                    </a:solidFill>
                  </a:tcPr>
                </a:tc>
                <a:tc>
                  <a:txBody>
                    <a:bodyPr/>
                    <a:lstStyle/>
                    <a:p>
                      <a:pPr marL="0" marR="0" algn="l" defTabSz="914400" rtl="0" eaLnBrk="1" latinLnBrk="0" hangingPunct="1">
                        <a:spcBef>
                          <a:spcPts val="0"/>
                        </a:spcBef>
                        <a:spcAft>
                          <a:spcPts val="0"/>
                        </a:spcAft>
                      </a:pPr>
                      <a:r>
                        <a:rPr lang="en-US" sz="2000" b="0" i="0" kern="1200" dirty="0">
                          <a:solidFill>
                            <a:srgbClr val="212121"/>
                          </a:solidFill>
                          <a:effectLst/>
                          <a:latin typeface="Source Sans Pro" panose="020B0503030403020204" pitchFamily="34" charset="0"/>
                          <a:ea typeface="Source Sans Pro" panose="020B0503030403020204" pitchFamily="34" charset="0"/>
                          <a:cs typeface="+mn-cs"/>
                        </a:rPr>
                        <a:t>Chapter 1: Introduction</a:t>
                      </a:r>
                    </a:p>
                    <a:p>
                      <a:pPr marL="0" marR="0" algn="l" defTabSz="914400" rtl="0" eaLnBrk="1" latinLnBrk="0" hangingPunct="1">
                        <a:spcBef>
                          <a:spcPts val="0"/>
                        </a:spcBef>
                        <a:spcAft>
                          <a:spcPts val="0"/>
                        </a:spcAft>
                      </a:pPr>
                      <a:r>
                        <a:rPr lang="en-US" sz="2000" b="0" i="0" kern="1200" dirty="0">
                          <a:solidFill>
                            <a:srgbClr val="212121"/>
                          </a:solidFill>
                          <a:effectLst/>
                          <a:latin typeface="Source Sans Pro" panose="020B0503030403020204" pitchFamily="34" charset="0"/>
                          <a:ea typeface="Source Sans Pro" panose="020B0503030403020204" pitchFamily="34" charset="0"/>
                          <a:cs typeface="+mn-cs"/>
                        </a:rPr>
                        <a:t> </a:t>
                      </a:r>
                    </a:p>
                  </a:txBody>
                  <a:tcPr marL="68580" marR="68580" marT="0" marB="0">
                    <a:solidFill>
                      <a:srgbClr val="339966">
                        <a:alpha val="32000"/>
                      </a:srgbClr>
                    </a:solidFill>
                  </a:tcPr>
                </a:tc>
                <a:extLst>
                  <a:ext uri="{0D108BD9-81ED-4DB2-BD59-A6C34878D82A}">
                    <a16:rowId xmlns:a16="http://schemas.microsoft.com/office/drawing/2014/main" val="394329456"/>
                  </a:ext>
                </a:extLst>
              </a:tr>
              <a:tr h="495736">
                <a:tc>
                  <a:txBody>
                    <a:bodyPr/>
                    <a:lstStyle/>
                    <a:p>
                      <a:pPr marL="0" marR="0">
                        <a:spcBef>
                          <a:spcPts val="0"/>
                        </a:spcBef>
                        <a:spcAft>
                          <a:spcPts val="0"/>
                        </a:spcAft>
                      </a:pPr>
                      <a:r>
                        <a:rPr lang="en-US" sz="2000" b="0" i="0" dirty="0">
                          <a:effectLst/>
                          <a:latin typeface="Source Sans Pro" panose="020B0503030403020204" pitchFamily="34" charset="0"/>
                          <a:ea typeface="Source Sans Pro" panose="020B0503030403020204" pitchFamily="34" charset="0"/>
                        </a:rPr>
                        <a:t>Recommendations and actions </a:t>
                      </a:r>
                    </a:p>
                  </a:txBody>
                  <a:tcPr marL="68580" marR="68580" marT="0" marB="0">
                    <a:solidFill>
                      <a:srgbClr val="339966">
                        <a:alpha val="74000"/>
                      </a:srgbClr>
                    </a:solidFill>
                  </a:tcPr>
                </a:tc>
                <a:tc>
                  <a:txBody>
                    <a:bodyPr/>
                    <a:lstStyle/>
                    <a:p>
                      <a:pPr marL="914400" marR="0" indent="-914400" algn="l" defTabSz="914400" rtl="0" eaLnBrk="1" latinLnBrk="0" hangingPunct="1">
                        <a:spcBef>
                          <a:spcPts val="0"/>
                        </a:spcBef>
                        <a:spcAft>
                          <a:spcPts val="0"/>
                        </a:spcAft>
                      </a:pPr>
                      <a:r>
                        <a:rPr lang="en-US" sz="2000" b="0" i="0" kern="1200" dirty="0">
                          <a:solidFill>
                            <a:srgbClr val="212121"/>
                          </a:solidFill>
                          <a:effectLst/>
                          <a:latin typeface="Source Sans Pro" panose="020B0503030403020204" pitchFamily="34" charset="0"/>
                          <a:ea typeface="Source Sans Pro" panose="020B0503030403020204" pitchFamily="34" charset="0"/>
                          <a:cs typeface="+mn-cs"/>
                        </a:rPr>
                        <a:t>Chapter 2: Recommendations and good practice actions</a:t>
                      </a:r>
                    </a:p>
                  </a:txBody>
                  <a:tcPr marL="68580" marR="68580" marT="0" marB="0">
                    <a:solidFill>
                      <a:srgbClr val="339966">
                        <a:alpha val="32000"/>
                      </a:srgbClr>
                    </a:solidFill>
                  </a:tcPr>
                </a:tc>
                <a:extLst>
                  <a:ext uri="{0D108BD9-81ED-4DB2-BD59-A6C34878D82A}">
                    <a16:rowId xmlns:a16="http://schemas.microsoft.com/office/drawing/2014/main" val="3754040682"/>
                  </a:ext>
                </a:extLst>
              </a:tr>
              <a:tr h="991470">
                <a:tc>
                  <a:txBody>
                    <a:bodyPr/>
                    <a:lstStyle/>
                    <a:p>
                      <a:pPr marL="0" marR="0">
                        <a:spcBef>
                          <a:spcPts val="0"/>
                        </a:spcBef>
                        <a:spcAft>
                          <a:spcPts val="0"/>
                        </a:spcAft>
                      </a:pPr>
                      <a:r>
                        <a:rPr lang="en-US" sz="2000" b="0" i="0" dirty="0">
                          <a:effectLst/>
                          <a:latin typeface="Source Sans Pro" panose="020B0503030403020204" pitchFamily="34" charset="0"/>
                          <a:ea typeface="Source Sans Pro" panose="020B0503030403020204" pitchFamily="34" charset="0"/>
                        </a:rPr>
                        <a:t>Implementation guidance</a:t>
                      </a:r>
                      <a:endParaRPr lang="en-US" sz="2000" b="0" i="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solidFill>
                      <a:srgbClr val="339966">
                        <a:alpha val="74000"/>
                      </a:srgbClr>
                    </a:solidFill>
                  </a:tcPr>
                </a:tc>
                <a:tc>
                  <a:txBody>
                    <a:bodyPr/>
                    <a:lstStyle/>
                    <a:p>
                      <a:pPr marL="0" marR="0" algn="l" defTabSz="914400" rtl="0" eaLnBrk="1" latinLnBrk="0" hangingPunct="1">
                        <a:spcBef>
                          <a:spcPts val="0"/>
                        </a:spcBef>
                        <a:spcAft>
                          <a:spcPts val="0"/>
                        </a:spcAft>
                      </a:pPr>
                      <a:r>
                        <a:rPr lang="en-US" sz="2000" b="0" i="0" kern="1200" dirty="0">
                          <a:solidFill>
                            <a:srgbClr val="212121"/>
                          </a:solidFill>
                          <a:effectLst/>
                          <a:latin typeface="Source Sans Pro" panose="020B0503030403020204" pitchFamily="34" charset="0"/>
                          <a:ea typeface="Source Sans Pro" panose="020B0503030403020204" pitchFamily="34" charset="0"/>
                          <a:cs typeface="+mn-cs"/>
                        </a:rPr>
                        <a:t>Chapter 3:  Safe sanitation systems</a:t>
                      </a:r>
                    </a:p>
                    <a:p>
                      <a:pPr marL="0" marR="0" algn="l" defTabSz="914400" rtl="0" eaLnBrk="1" latinLnBrk="0" hangingPunct="1">
                        <a:spcBef>
                          <a:spcPts val="0"/>
                        </a:spcBef>
                        <a:spcAft>
                          <a:spcPts val="0"/>
                        </a:spcAft>
                      </a:pPr>
                      <a:r>
                        <a:rPr lang="en-US" sz="2000" b="0" i="0" kern="1200" dirty="0">
                          <a:solidFill>
                            <a:srgbClr val="212121"/>
                          </a:solidFill>
                          <a:effectLst/>
                          <a:latin typeface="Source Sans Pro" panose="020B0503030403020204" pitchFamily="34" charset="0"/>
                          <a:ea typeface="Source Sans Pro" panose="020B0503030403020204" pitchFamily="34" charset="0"/>
                          <a:cs typeface="+mn-cs"/>
                        </a:rPr>
                        <a:t>Chapter 4:  Enabling safe sanitation service delivery</a:t>
                      </a:r>
                    </a:p>
                    <a:p>
                      <a:pPr marL="0" marR="0" algn="l" defTabSz="914400" rtl="0" eaLnBrk="1" latinLnBrk="0" hangingPunct="1">
                        <a:spcBef>
                          <a:spcPts val="0"/>
                        </a:spcBef>
                        <a:spcAft>
                          <a:spcPts val="0"/>
                        </a:spcAft>
                      </a:pPr>
                      <a:r>
                        <a:rPr lang="en-US" sz="2000" b="0" i="0" kern="1200" dirty="0">
                          <a:solidFill>
                            <a:srgbClr val="212121"/>
                          </a:solidFill>
                          <a:effectLst/>
                          <a:latin typeface="Source Sans Pro" panose="020B0503030403020204" pitchFamily="34" charset="0"/>
                          <a:ea typeface="Source Sans Pro" panose="020B0503030403020204" pitchFamily="34" charset="0"/>
                          <a:cs typeface="+mn-cs"/>
                        </a:rPr>
                        <a:t>Chapter 5:  Sanitation behavior change</a:t>
                      </a:r>
                    </a:p>
                  </a:txBody>
                  <a:tcPr marL="68580" marR="68580" marT="0" marB="0">
                    <a:solidFill>
                      <a:srgbClr val="339966">
                        <a:alpha val="32000"/>
                      </a:srgbClr>
                    </a:solidFill>
                  </a:tcPr>
                </a:tc>
                <a:extLst>
                  <a:ext uri="{0D108BD9-81ED-4DB2-BD59-A6C34878D82A}">
                    <a16:rowId xmlns:a16="http://schemas.microsoft.com/office/drawing/2014/main" val="3425702712"/>
                  </a:ext>
                </a:extLst>
              </a:tr>
              <a:tr h="1735073">
                <a:tc>
                  <a:txBody>
                    <a:bodyPr/>
                    <a:lstStyle/>
                    <a:p>
                      <a:pPr marL="0" marR="0">
                        <a:spcBef>
                          <a:spcPts val="0"/>
                        </a:spcBef>
                        <a:spcAft>
                          <a:spcPts val="0"/>
                        </a:spcAft>
                      </a:pPr>
                      <a:r>
                        <a:rPr lang="en-US" sz="2000" b="0" i="0" dirty="0">
                          <a:effectLst/>
                          <a:latin typeface="Source Sans Pro" panose="020B0503030403020204" pitchFamily="34" charset="0"/>
                          <a:ea typeface="Source Sans Pro" panose="020B0503030403020204" pitchFamily="34" charset="0"/>
                        </a:rPr>
                        <a:t>Technical resources</a:t>
                      </a:r>
                      <a:endParaRPr lang="en-US" sz="2000" b="0" i="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solidFill>
                      <a:srgbClr val="339966">
                        <a:alpha val="74000"/>
                      </a:srgbClr>
                    </a:solidFill>
                  </a:tcPr>
                </a:tc>
                <a:tc>
                  <a:txBody>
                    <a:bodyPr/>
                    <a:lstStyle/>
                    <a:p>
                      <a:pPr marL="977900" marR="0" indent="-977900" algn="l" defTabSz="914400" rtl="0" eaLnBrk="1" latinLnBrk="0" hangingPunct="1">
                        <a:spcBef>
                          <a:spcPts val="0"/>
                        </a:spcBef>
                        <a:spcAft>
                          <a:spcPts val="0"/>
                        </a:spcAft>
                      </a:pPr>
                      <a:r>
                        <a:rPr lang="en-US" sz="2000" b="0" i="0" kern="1200" dirty="0">
                          <a:solidFill>
                            <a:srgbClr val="212121"/>
                          </a:solidFill>
                          <a:effectLst/>
                          <a:latin typeface="Source Sans Pro" panose="020B0503030403020204" pitchFamily="34" charset="0"/>
                          <a:ea typeface="Source Sans Pro" panose="020B0503030403020204" pitchFamily="34" charset="0"/>
                          <a:cs typeface="+mn-cs"/>
                        </a:rPr>
                        <a:t>Chapter 6:  Microbial aspects</a:t>
                      </a:r>
                    </a:p>
                    <a:p>
                      <a:pPr marL="977900" marR="0" indent="-977900" algn="l" defTabSz="914400" rtl="0" eaLnBrk="1" latinLnBrk="0" hangingPunct="1">
                        <a:spcBef>
                          <a:spcPts val="0"/>
                        </a:spcBef>
                        <a:spcAft>
                          <a:spcPts val="0"/>
                        </a:spcAft>
                      </a:pPr>
                      <a:r>
                        <a:rPr lang="en-US" sz="2000" b="0" i="0" kern="1200" dirty="0">
                          <a:solidFill>
                            <a:srgbClr val="212121"/>
                          </a:solidFill>
                          <a:effectLst/>
                          <a:latin typeface="Source Sans Pro" panose="020B0503030403020204" pitchFamily="34" charset="0"/>
                          <a:ea typeface="Source Sans Pro" panose="020B0503030403020204" pitchFamily="34" charset="0"/>
                          <a:cs typeface="+mn-cs"/>
                        </a:rPr>
                        <a:t>Chapter 7:  Methods</a:t>
                      </a:r>
                    </a:p>
                    <a:p>
                      <a:pPr marL="977900" marR="0" indent="-977900" algn="l" defTabSz="914400" rtl="0" eaLnBrk="1" latinLnBrk="0" hangingPunct="1">
                        <a:spcBef>
                          <a:spcPts val="0"/>
                        </a:spcBef>
                        <a:spcAft>
                          <a:spcPts val="0"/>
                        </a:spcAft>
                      </a:pPr>
                      <a:r>
                        <a:rPr lang="en-US" sz="2000" b="0" i="0" kern="1200" dirty="0">
                          <a:solidFill>
                            <a:srgbClr val="212121"/>
                          </a:solidFill>
                          <a:effectLst/>
                          <a:latin typeface="Source Sans Pro" panose="020B0503030403020204" pitchFamily="34" charset="0"/>
                          <a:ea typeface="Source Sans Pro" panose="020B0503030403020204" pitchFamily="34" charset="0"/>
                          <a:cs typeface="+mn-cs"/>
                        </a:rPr>
                        <a:t>Chapter 8:  Evidence on the effectiveness and implementation of sanitation interventions</a:t>
                      </a:r>
                    </a:p>
                    <a:p>
                      <a:pPr marL="977900" marR="0" indent="-977900" algn="l" defTabSz="914400" rtl="0" eaLnBrk="1" latinLnBrk="0" hangingPunct="1">
                        <a:spcBef>
                          <a:spcPts val="0"/>
                        </a:spcBef>
                        <a:spcAft>
                          <a:spcPts val="0"/>
                        </a:spcAft>
                      </a:pPr>
                      <a:r>
                        <a:rPr lang="en-US" sz="2000" b="0" i="0" kern="1200" dirty="0">
                          <a:solidFill>
                            <a:srgbClr val="212121"/>
                          </a:solidFill>
                          <a:effectLst/>
                          <a:latin typeface="Source Sans Pro" panose="020B0503030403020204" pitchFamily="34" charset="0"/>
                          <a:ea typeface="Source Sans Pro" panose="020B0503030403020204" pitchFamily="34" charset="0"/>
                          <a:cs typeface="+mn-cs"/>
                        </a:rPr>
                        <a:t>Chapter 9:  Research needs</a:t>
                      </a:r>
                    </a:p>
                    <a:p>
                      <a:pPr marL="977900" marR="0" indent="-977900" algn="l" defTabSz="914400" rtl="0" eaLnBrk="1" latinLnBrk="0" hangingPunct="1">
                        <a:spcBef>
                          <a:spcPts val="0"/>
                        </a:spcBef>
                        <a:spcAft>
                          <a:spcPts val="0"/>
                        </a:spcAft>
                      </a:pPr>
                      <a:r>
                        <a:rPr lang="en-US" sz="2000" b="0" i="0" kern="1200" dirty="0">
                          <a:solidFill>
                            <a:srgbClr val="212121"/>
                          </a:solidFill>
                          <a:effectLst/>
                          <a:latin typeface="Source Sans Pro" panose="020B0503030403020204" pitchFamily="34" charset="0"/>
                          <a:ea typeface="Source Sans Pro" panose="020B0503030403020204" pitchFamily="34" charset="0"/>
                          <a:cs typeface="+mn-cs"/>
                        </a:rPr>
                        <a:t>Annex I:      Sanitation system factsheets</a:t>
                      </a:r>
                    </a:p>
                    <a:p>
                      <a:pPr marL="977900" marR="0" indent="-977900" algn="l" defTabSz="914400" rtl="0" eaLnBrk="1" latinLnBrk="0" hangingPunct="1">
                        <a:spcBef>
                          <a:spcPts val="0"/>
                        </a:spcBef>
                        <a:spcAft>
                          <a:spcPts val="0"/>
                        </a:spcAft>
                      </a:pPr>
                      <a:r>
                        <a:rPr lang="en-US" sz="2000" b="0" i="0" kern="1200" dirty="0">
                          <a:solidFill>
                            <a:srgbClr val="212121"/>
                          </a:solidFill>
                          <a:effectLst/>
                          <a:latin typeface="Source Sans Pro" panose="020B0503030403020204" pitchFamily="34" charset="0"/>
                          <a:ea typeface="Source Sans Pro" panose="020B0503030403020204" pitchFamily="34" charset="0"/>
                          <a:cs typeface="+mn-cs"/>
                        </a:rPr>
                        <a:t>Annex II:    Glossary of sanitation terms</a:t>
                      </a:r>
                    </a:p>
                  </a:txBody>
                  <a:tcPr marL="68580" marR="68580" marT="0" marB="0">
                    <a:solidFill>
                      <a:srgbClr val="339966">
                        <a:alpha val="32000"/>
                      </a:srgbClr>
                    </a:solidFill>
                  </a:tcPr>
                </a:tc>
                <a:extLst>
                  <a:ext uri="{0D108BD9-81ED-4DB2-BD59-A6C34878D82A}">
                    <a16:rowId xmlns:a16="http://schemas.microsoft.com/office/drawing/2014/main" val="2312751213"/>
                  </a:ext>
                </a:extLst>
              </a:tr>
            </a:tbl>
          </a:graphicData>
        </a:graphic>
      </p:graphicFrame>
      <p:sp>
        <p:nvSpPr>
          <p:cNvPr id="6" name="Text Placeholder 19">
            <a:extLst>
              <a:ext uri="{FF2B5EF4-FFF2-40B4-BE49-F238E27FC236}">
                <a16:creationId xmlns:a16="http://schemas.microsoft.com/office/drawing/2014/main" id="{899EE2A3-B19D-D447-855C-88783DAF5FFF}"/>
              </a:ext>
            </a:extLst>
          </p:cNvPr>
          <p:cNvSpPr txBox="1">
            <a:spLocks/>
          </p:cNvSpPr>
          <p:nvPr/>
        </p:nvSpPr>
        <p:spPr>
          <a:xfrm>
            <a:off x="132100" y="223217"/>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79175"/>
                </a:solidFill>
              </a:rPr>
              <a:t>Guidelines structure</a:t>
            </a:r>
          </a:p>
        </p:txBody>
      </p:sp>
    </p:spTree>
    <p:extLst>
      <p:ext uri="{BB962C8B-B14F-4D97-AF65-F5344CB8AC3E}">
        <p14:creationId xmlns:p14="http://schemas.microsoft.com/office/powerpoint/2010/main" val="297380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9952A0C-7D0A-1C4C-9E77-FE80D529ECF0}"/>
              </a:ext>
            </a:extLst>
          </p:cNvPr>
          <p:cNvSpPr>
            <a:spLocks noGrp="1"/>
          </p:cNvSpPr>
          <p:nvPr>
            <p:ph type="body" sz="quarter" idx="4294967295"/>
          </p:nvPr>
        </p:nvSpPr>
        <p:spPr>
          <a:xfrm>
            <a:off x="787334" y="2887800"/>
            <a:ext cx="8059783" cy="3168293"/>
          </a:xfrm>
          <a:prstGeom prst="rect">
            <a:avLst/>
          </a:prstGeom>
        </p:spPr>
        <p:txBody>
          <a:bodyPr anchor="t"/>
          <a:lstStyle/>
          <a:p>
            <a:pPr>
              <a:lnSpc>
                <a:spcPct val="100000"/>
              </a:lnSpc>
            </a:pPr>
            <a:r>
              <a:rPr lang="en-GB" sz="2000" dirty="0">
                <a:solidFill>
                  <a:srgbClr val="212121"/>
                </a:solidFill>
                <a:latin typeface="Source Sans Pro" panose="020B0503030403020204" pitchFamily="34" charset="0"/>
                <a:ea typeface="Source Sans Pro" panose="020B0503030403020204" pitchFamily="34" charset="0"/>
              </a:rPr>
              <a:t>Elimination of open defecation. </a:t>
            </a:r>
          </a:p>
          <a:p>
            <a:pPr>
              <a:lnSpc>
                <a:spcPct val="100000"/>
              </a:lnSpc>
            </a:pPr>
            <a:r>
              <a:rPr lang="en-GB" sz="2000" dirty="0">
                <a:solidFill>
                  <a:srgbClr val="212121"/>
                </a:solidFill>
                <a:latin typeface="Source Sans Pro" panose="020B0503030403020204" pitchFamily="34" charset="0"/>
                <a:ea typeface="Source Sans Pro" panose="020B0503030403020204" pitchFamily="34" charset="0"/>
              </a:rPr>
              <a:t>Prioritize universal access to toilets, while planning for equitable progress.</a:t>
            </a:r>
          </a:p>
          <a:p>
            <a:pPr>
              <a:lnSpc>
                <a:spcPct val="100000"/>
              </a:lnSpc>
            </a:pPr>
            <a:r>
              <a:rPr lang="en-GB" sz="2000" dirty="0">
                <a:solidFill>
                  <a:srgbClr val="212121"/>
                </a:solidFill>
                <a:latin typeface="Source Sans Pro" panose="020B0503030403020204" pitchFamily="34" charset="0"/>
                <a:ea typeface="Source Sans Pro" panose="020B0503030403020204" pitchFamily="34" charset="0"/>
              </a:rPr>
              <a:t>Entire community coverage with a minimum level of service. </a:t>
            </a:r>
          </a:p>
          <a:p>
            <a:pPr>
              <a:lnSpc>
                <a:spcPct val="100000"/>
              </a:lnSpc>
            </a:pPr>
            <a:r>
              <a:rPr lang="en-GB" sz="2000" dirty="0">
                <a:solidFill>
                  <a:srgbClr val="212121"/>
                </a:solidFill>
                <a:latin typeface="Source Sans Pro" panose="020B0503030403020204" pitchFamily="34" charset="0"/>
                <a:ea typeface="Source Sans Pro" panose="020B0503030403020204" pitchFamily="34" charset="0"/>
              </a:rPr>
              <a:t>Using demand side and supply side approaches concurrently to ensure adoption and sustained use.</a:t>
            </a:r>
          </a:p>
          <a:p>
            <a:pPr>
              <a:lnSpc>
                <a:spcPct val="100000"/>
              </a:lnSpc>
            </a:pPr>
            <a:r>
              <a:rPr lang="en-GB" sz="2000" dirty="0">
                <a:solidFill>
                  <a:srgbClr val="212121"/>
                </a:solidFill>
                <a:latin typeface="Source Sans Pro" panose="020B0503030403020204" pitchFamily="34" charset="0"/>
                <a:ea typeface="Source Sans Pro" panose="020B0503030403020204" pitchFamily="34" charset="0"/>
              </a:rPr>
              <a:t>Shared and public toilet facilities can be promoted for households as an incremental step when individual household facilities are not feasible</a:t>
            </a:r>
          </a:p>
        </p:txBody>
      </p:sp>
      <p:sp>
        <p:nvSpPr>
          <p:cNvPr id="4" name="Text Placeholder 19">
            <a:extLst>
              <a:ext uri="{FF2B5EF4-FFF2-40B4-BE49-F238E27FC236}">
                <a16:creationId xmlns:a16="http://schemas.microsoft.com/office/drawing/2014/main" id="{002B65CD-000F-CC41-BFE4-A425962F2AC6}"/>
              </a:ext>
            </a:extLst>
          </p:cNvPr>
          <p:cNvSpPr txBox="1">
            <a:spLocks/>
          </p:cNvSpPr>
          <p:nvPr/>
        </p:nvSpPr>
        <p:spPr>
          <a:xfrm>
            <a:off x="224901" y="873875"/>
            <a:ext cx="8622216" cy="33008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solidFill>
                  <a:srgbClr val="212121"/>
                </a:solidFill>
              </a:rPr>
              <a:t>Derived from comprehensive evidence review and wide expert and end user input</a:t>
            </a:r>
            <a:endParaRPr lang="en-CH" sz="2000" b="1" dirty="0">
              <a:solidFill>
                <a:srgbClr val="212121"/>
              </a:solidFill>
            </a:endParaRPr>
          </a:p>
        </p:txBody>
      </p:sp>
      <p:sp>
        <p:nvSpPr>
          <p:cNvPr id="5" name="Text Placeholder 19">
            <a:extLst>
              <a:ext uri="{FF2B5EF4-FFF2-40B4-BE49-F238E27FC236}">
                <a16:creationId xmlns:a16="http://schemas.microsoft.com/office/drawing/2014/main" id="{0E5EE612-C02C-9E4D-B165-AD0FA62C02FE}"/>
              </a:ext>
            </a:extLst>
          </p:cNvPr>
          <p:cNvSpPr txBox="1">
            <a:spLocks/>
          </p:cNvSpPr>
          <p:nvPr/>
        </p:nvSpPr>
        <p:spPr>
          <a:xfrm>
            <a:off x="224901" y="283385"/>
            <a:ext cx="8622216"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79175"/>
                </a:solidFill>
              </a:rPr>
              <a:t>Recommendations</a:t>
            </a:r>
          </a:p>
        </p:txBody>
      </p:sp>
      <p:sp>
        <p:nvSpPr>
          <p:cNvPr id="6" name="Text Placeholder 7">
            <a:extLst>
              <a:ext uri="{FF2B5EF4-FFF2-40B4-BE49-F238E27FC236}">
                <a16:creationId xmlns:a16="http://schemas.microsoft.com/office/drawing/2014/main" id="{D721EBFA-A232-524E-9D18-67785531A032}"/>
              </a:ext>
            </a:extLst>
          </p:cNvPr>
          <p:cNvSpPr txBox="1">
            <a:spLocks/>
          </p:cNvSpPr>
          <p:nvPr/>
        </p:nvSpPr>
        <p:spPr>
          <a:xfrm>
            <a:off x="502920" y="1860142"/>
            <a:ext cx="7834882" cy="371475"/>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indent="-225425">
              <a:lnSpc>
                <a:spcPct val="100000"/>
              </a:lnSpc>
            </a:pPr>
            <a:r>
              <a:rPr lang="en-GB" sz="2400" dirty="0">
                <a:solidFill>
                  <a:srgbClr val="379175"/>
                </a:solidFill>
                <a:latin typeface="Source Sans Pro" panose="020B0503030403020204" pitchFamily="34" charset="0"/>
                <a:ea typeface="Source Sans Pro" panose="020B0503030403020204" pitchFamily="34" charset="0"/>
              </a:rPr>
              <a:t>1. Ensure universal access and use of toilets that safely contain excreta</a:t>
            </a:r>
          </a:p>
        </p:txBody>
      </p:sp>
      <p:sp>
        <p:nvSpPr>
          <p:cNvPr id="19" name="Text Placeholder 33">
            <a:extLst>
              <a:ext uri="{FF2B5EF4-FFF2-40B4-BE49-F238E27FC236}">
                <a16:creationId xmlns:a16="http://schemas.microsoft.com/office/drawing/2014/main" id="{DF8F8410-0E5E-CB42-AD92-973B4DF169D6}"/>
              </a:ext>
            </a:extLst>
          </p:cNvPr>
          <p:cNvSpPr txBox="1">
            <a:spLocks/>
          </p:cNvSpPr>
          <p:nvPr/>
        </p:nvSpPr>
        <p:spPr>
          <a:xfrm>
            <a:off x="132100" y="6455808"/>
            <a:ext cx="1882438" cy="371475"/>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INTRODUCTION</a:t>
            </a:r>
          </a:p>
        </p:txBody>
      </p:sp>
    </p:spTree>
    <p:extLst>
      <p:ext uri="{BB962C8B-B14F-4D97-AF65-F5344CB8AC3E}">
        <p14:creationId xmlns:p14="http://schemas.microsoft.com/office/powerpoint/2010/main" val="64302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9">
            <a:extLst>
              <a:ext uri="{FF2B5EF4-FFF2-40B4-BE49-F238E27FC236}">
                <a16:creationId xmlns:a16="http://schemas.microsoft.com/office/drawing/2014/main" id="{002B65CD-000F-CC41-BFE4-A425962F2AC6}"/>
              </a:ext>
            </a:extLst>
          </p:cNvPr>
          <p:cNvSpPr txBox="1">
            <a:spLocks/>
          </p:cNvSpPr>
          <p:nvPr/>
        </p:nvSpPr>
        <p:spPr>
          <a:xfrm>
            <a:off x="224901" y="873875"/>
            <a:ext cx="8622216" cy="33008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solidFill>
                  <a:srgbClr val="212121"/>
                </a:solidFill>
              </a:rPr>
              <a:t>Derived from comprehensive evidence review and wide expert and end user input</a:t>
            </a:r>
            <a:endParaRPr lang="en-CH" sz="2000" b="1" dirty="0">
              <a:solidFill>
                <a:srgbClr val="212121"/>
              </a:solidFill>
            </a:endParaRPr>
          </a:p>
        </p:txBody>
      </p:sp>
      <p:sp>
        <p:nvSpPr>
          <p:cNvPr id="5" name="Text Placeholder 19">
            <a:extLst>
              <a:ext uri="{FF2B5EF4-FFF2-40B4-BE49-F238E27FC236}">
                <a16:creationId xmlns:a16="http://schemas.microsoft.com/office/drawing/2014/main" id="{0E5EE612-C02C-9E4D-B165-AD0FA62C02FE}"/>
              </a:ext>
            </a:extLst>
          </p:cNvPr>
          <p:cNvSpPr txBox="1">
            <a:spLocks/>
          </p:cNvSpPr>
          <p:nvPr/>
        </p:nvSpPr>
        <p:spPr>
          <a:xfrm>
            <a:off x="224901" y="283385"/>
            <a:ext cx="8622216"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79175"/>
                </a:solidFill>
              </a:rPr>
              <a:t>Recommendations</a:t>
            </a:r>
          </a:p>
        </p:txBody>
      </p:sp>
      <p:sp>
        <p:nvSpPr>
          <p:cNvPr id="15" name="Textplatzhalter 1">
            <a:extLst>
              <a:ext uri="{FF2B5EF4-FFF2-40B4-BE49-F238E27FC236}">
                <a16:creationId xmlns:a16="http://schemas.microsoft.com/office/drawing/2014/main" id="{D88B0A52-A0F7-A54D-94F7-A277C6AB50F1}"/>
              </a:ext>
            </a:extLst>
          </p:cNvPr>
          <p:cNvSpPr txBox="1">
            <a:spLocks/>
          </p:cNvSpPr>
          <p:nvPr/>
        </p:nvSpPr>
        <p:spPr>
          <a:xfrm>
            <a:off x="1277401" y="3249319"/>
            <a:ext cx="7187330" cy="2356598"/>
          </a:xfrm>
          <a:prstGeom prst="rect">
            <a:avLst/>
          </a:prstGeom>
        </p:spPr>
        <p:txBody>
          <a:bodyPr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rgbClr val="212121"/>
                </a:solidFill>
                <a:latin typeface="Source Sans Pro" panose="020B0503030403020204" pitchFamily="34" charset="0"/>
                <a:ea typeface="Source Sans Pro" panose="020B0503030403020204" pitchFamily="34" charset="0"/>
              </a:rPr>
              <a:t>Safety must be ensured along the entire sanitation service chain, including toilet, containment, transport, treatment, end use/disposal. </a:t>
            </a:r>
          </a:p>
          <a:p>
            <a:pPr>
              <a:lnSpc>
                <a:spcPct val="100000"/>
              </a:lnSpc>
            </a:pPr>
            <a:r>
              <a:rPr lang="en-GB" sz="2000" dirty="0">
                <a:solidFill>
                  <a:srgbClr val="212121"/>
                </a:solidFill>
                <a:latin typeface="Source Sans Pro" panose="020B0503030403020204" pitchFamily="34" charset="0"/>
                <a:ea typeface="Source Sans Pro" panose="020B0503030403020204" pitchFamily="34" charset="0"/>
              </a:rPr>
              <a:t>The selection of technologies and services should be context specific.</a:t>
            </a:r>
          </a:p>
          <a:p>
            <a:pPr>
              <a:lnSpc>
                <a:spcPct val="100000"/>
              </a:lnSpc>
            </a:pPr>
            <a:r>
              <a:rPr lang="en-GB" sz="2000" dirty="0">
                <a:solidFill>
                  <a:srgbClr val="212121"/>
                </a:solidFill>
                <a:latin typeface="Source Sans Pro" panose="020B0503030403020204" pitchFamily="34" charset="0"/>
                <a:ea typeface="Source Sans Pro" panose="020B0503030403020204" pitchFamily="34" charset="0"/>
              </a:rPr>
              <a:t>Incremental improvement based on local level risk assessment (e.g. Sanitation Safety Planning)</a:t>
            </a:r>
          </a:p>
          <a:p>
            <a:pPr>
              <a:lnSpc>
                <a:spcPct val="100000"/>
              </a:lnSpc>
            </a:pPr>
            <a:endParaRPr lang="en-GB" sz="2000" dirty="0">
              <a:solidFill>
                <a:srgbClr val="212121"/>
              </a:solidFill>
              <a:latin typeface="Source Sans Pro" panose="020B0503030403020204" pitchFamily="34" charset="0"/>
              <a:ea typeface="Source Sans Pro" panose="020B0503030403020204" pitchFamily="34" charset="0"/>
            </a:endParaRPr>
          </a:p>
        </p:txBody>
      </p:sp>
      <p:sp>
        <p:nvSpPr>
          <p:cNvPr id="16" name="Text Placeholder 7">
            <a:extLst>
              <a:ext uri="{FF2B5EF4-FFF2-40B4-BE49-F238E27FC236}">
                <a16:creationId xmlns:a16="http://schemas.microsoft.com/office/drawing/2014/main" id="{FA6D3A91-B381-3741-BCE7-A087FC055D91}"/>
              </a:ext>
            </a:extLst>
          </p:cNvPr>
          <p:cNvSpPr txBox="1">
            <a:spLocks/>
          </p:cNvSpPr>
          <p:nvPr/>
        </p:nvSpPr>
        <p:spPr>
          <a:xfrm>
            <a:off x="260892" y="1996981"/>
            <a:ext cx="8622215" cy="371475"/>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indent="-225425">
              <a:lnSpc>
                <a:spcPct val="100000"/>
              </a:lnSpc>
            </a:pPr>
            <a:r>
              <a:rPr lang="en-GB" sz="2400" dirty="0">
                <a:solidFill>
                  <a:srgbClr val="379175"/>
                </a:solidFill>
                <a:latin typeface="Source Sans Pro" panose="020B0503030403020204" pitchFamily="34" charset="0"/>
                <a:ea typeface="Source Sans Pro" panose="020B0503030403020204" pitchFamily="34" charset="0"/>
              </a:rPr>
              <a:t>2. Ensure universal access to safe systems along the entire sanitation service chain</a:t>
            </a:r>
          </a:p>
        </p:txBody>
      </p:sp>
      <p:sp>
        <p:nvSpPr>
          <p:cNvPr id="19" name="Text Placeholder 33">
            <a:extLst>
              <a:ext uri="{FF2B5EF4-FFF2-40B4-BE49-F238E27FC236}">
                <a16:creationId xmlns:a16="http://schemas.microsoft.com/office/drawing/2014/main" id="{DF8F8410-0E5E-CB42-AD92-973B4DF169D6}"/>
              </a:ext>
            </a:extLst>
          </p:cNvPr>
          <p:cNvSpPr txBox="1">
            <a:spLocks/>
          </p:cNvSpPr>
          <p:nvPr/>
        </p:nvSpPr>
        <p:spPr>
          <a:xfrm>
            <a:off x="132100" y="6455808"/>
            <a:ext cx="1882438" cy="371475"/>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INTRODUCTION</a:t>
            </a:r>
          </a:p>
        </p:txBody>
      </p:sp>
    </p:spTree>
    <p:extLst>
      <p:ext uri="{BB962C8B-B14F-4D97-AF65-F5344CB8AC3E}">
        <p14:creationId xmlns:p14="http://schemas.microsoft.com/office/powerpoint/2010/main" val="98147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9">
            <a:extLst>
              <a:ext uri="{FF2B5EF4-FFF2-40B4-BE49-F238E27FC236}">
                <a16:creationId xmlns:a16="http://schemas.microsoft.com/office/drawing/2014/main" id="{002B65CD-000F-CC41-BFE4-A425962F2AC6}"/>
              </a:ext>
            </a:extLst>
          </p:cNvPr>
          <p:cNvSpPr txBox="1">
            <a:spLocks/>
          </p:cNvSpPr>
          <p:nvPr/>
        </p:nvSpPr>
        <p:spPr>
          <a:xfrm>
            <a:off x="224901" y="873875"/>
            <a:ext cx="8622216" cy="33008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solidFill>
                  <a:srgbClr val="212121"/>
                </a:solidFill>
              </a:rPr>
              <a:t>Derived from comprehensive evidence review and wide expert and end user input</a:t>
            </a:r>
            <a:endParaRPr lang="en-CH" sz="2000" b="1" dirty="0">
              <a:solidFill>
                <a:srgbClr val="212121"/>
              </a:solidFill>
            </a:endParaRPr>
          </a:p>
        </p:txBody>
      </p:sp>
      <p:sp>
        <p:nvSpPr>
          <p:cNvPr id="5" name="Text Placeholder 19">
            <a:extLst>
              <a:ext uri="{FF2B5EF4-FFF2-40B4-BE49-F238E27FC236}">
                <a16:creationId xmlns:a16="http://schemas.microsoft.com/office/drawing/2014/main" id="{0E5EE612-C02C-9E4D-B165-AD0FA62C02FE}"/>
              </a:ext>
            </a:extLst>
          </p:cNvPr>
          <p:cNvSpPr txBox="1">
            <a:spLocks/>
          </p:cNvSpPr>
          <p:nvPr/>
        </p:nvSpPr>
        <p:spPr>
          <a:xfrm>
            <a:off x="224901" y="283385"/>
            <a:ext cx="8622216"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79175"/>
                </a:solidFill>
              </a:rPr>
              <a:t>Recommendations</a:t>
            </a:r>
          </a:p>
        </p:txBody>
      </p:sp>
      <p:sp>
        <p:nvSpPr>
          <p:cNvPr id="13" name="Textplatzhalter 1">
            <a:extLst>
              <a:ext uri="{FF2B5EF4-FFF2-40B4-BE49-F238E27FC236}">
                <a16:creationId xmlns:a16="http://schemas.microsoft.com/office/drawing/2014/main" id="{1096295D-0F9A-1346-B65D-3CDF0EF360A6}"/>
              </a:ext>
            </a:extLst>
          </p:cNvPr>
          <p:cNvSpPr txBox="1">
            <a:spLocks/>
          </p:cNvSpPr>
          <p:nvPr/>
        </p:nvSpPr>
        <p:spPr>
          <a:xfrm>
            <a:off x="940598" y="3429000"/>
            <a:ext cx="6962431" cy="1532026"/>
          </a:xfrm>
          <a:prstGeom prst="rect">
            <a:avLst/>
          </a:prstGeom>
        </p:spPr>
        <p:txBody>
          <a:bodyPr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rgbClr val="212121"/>
                </a:solidFill>
                <a:latin typeface="Source Sans Pro" panose="020B0503030403020204" pitchFamily="34" charset="0"/>
                <a:ea typeface="Source Sans Pro" panose="020B0503030403020204" pitchFamily="34" charset="0"/>
              </a:rPr>
              <a:t>To increase efficiency and health impact, sanitation should be provided and managed as part of a package of locally delivered services (solid waste, transport, etc).</a:t>
            </a:r>
          </a:p>
          <a:p>
            <a:pPr>
              <a:lnSpc>
                <a:spcPct val="100000"/>
              </a:lnSpc>
            </a:pPr>
            <a:r>
              <a:rPr lang="en-GB" sz="2000" dirty="0">
                <a:solidFill>
                  <a:srgbClr val="212121"/>
                </a:solidFill>
                <a:latin typeface="Source Sans Pro" panose="020B0503030403020204" pitchFamily="34" charset="0"/>
                <a:ea typeface="Source Sans Pro" panose="020B0503030403020204" pitchFamily="34" charset="0"/>
              </a:rPr>
              <a:t>Sustainability and health impacts through coordination with water and hygiene measures, such as water supply, hygiene, animal waste, child faeces. </a:t>
            </a:r>
          </a:p>
        </p:txBody>
      </p:sp>
      <p:sp>
        <p:nvSpPr>
          <p:cNvPr id="14" name="Text Placeholder 7">
            <a:extLst>
              <a:ext uri="{FF2B5EF4-FFF2-40B4-BE49-F238E27FC236}">
                <a16:creationId xmlns:a16="http://schemas.microsoft.com/office/drawing/2014/main" id="{9AB67EB1-16A1-104E-A5DD-E57831539754}"/>
              </a:ext>
            </a:extLst>
          </p:cNvPr>
          <p:cNvSpPr txBox="1">
            <a:spLocks/>
          </p:cNvSpPr>
          <p:nvPr/>
        </p:nvSpPr>
        <p:spPr>
          <a:xfrm>
            <a:off x="773540" y="1974320"/>
            <a:ext cx="7978573" cy="371475"/>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indent="-225425">
              <a:lnSpc>
                <a:spcPct val="100000"/>
              </a:lnSpc>
            </a:pPr>
            <a:r>
              <a:rPr lang="en-GB" sz="2400" dirty="0">
                <a:solidFill>
                  <a:srgbClr val="379175"/>
                </a:solidFill>
                <a:latin typeface="Source Sans Pro" panose="020B0503030403020204" pitchFamily="34" charset="0"/>
                <a:ea typeface="Source Sans Pro" panose="020B0503030403020204" pitchFamily="34" charset="0"/>
              </a:rPr>
              <a:t>3. Sanitation should be addressed as part of locally delivered services and broader development programmes and policies</a:t>
            </a:r>
          </a:p>
        </p:txBody>
      </p:sp>
      <p:sp>
        <p:nvSpPr>
          <p:cNvPr id="19" name="Text Placeholder 33">
            <a:extLst>
              <a:ext uri="{FF2B5EF4-FFF2-40B4-BE49-F238E27FC236}">
                <a16:creationId xmlns:a16="http://schemas.microsoft.com/office/drawing/2014/main" id="{DF8F8410-0E5E-CB42-AD92-973B4DF169D6}"/>
              </a:ext>
            </a:extLst>
          </p:cNvPr>
          <p:cNvSpPr txBox="1">
            <a:spLocks/>
          </p:cNvSpPr>
          <p:nvPr/>
        </p:nvSpPr>
        <p:spPr>
          <a:xfrm>
            <a:off x="132100" y="6455808"/>
            <a:ext cx="1882438" cy="371475"/>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INTRODUCTION</a:t>
            </a:r>
          </a:p>
        </p:txBody>
      </p:sp>
    </p:spTree>
    <p:extLst>
      <p:ext uri="{BB962C8B-B14F-4D97-AF65-F5344CB8AC3E}">
        <p14:creationId xmlns:p14="http://schemas.microsoft.com/office/powerpoint/2010/main" val="193208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9">
            <a:extLst>
              <a:ext uri="{FF2B5EF4-FFF2-40B4-BE49-F238E27FC236}">
                <a16:creationId xmlns:a16="http://schemas.microsoft.com/office/drawing/2014/main" id="{002B65CD-000F-CC41-BFE4-A425962F2AC6}"/>
              </a:ext>
            </a:extLst>
          </p:cNvPr>
          <p:cNvSpPr txBox="1">
            <a:spLocks/>
          </p:cNvSpPr>
          <p:nvPr/>
        </p:nvSpPr>
        <p:spPr>
          <a:xfrm>
            <a:off x="224901" y="873875"/>
            <a:ext cx="8622216" cy="33008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solidFill>
                  <a:srgbClr val="212121"/>
                </a:solidFill>
              </a:rPr>
              <a:t>Derived from comprehensive evidence review and wide expert and end user input</a:t>
            </a:r>
            <a:endParaRPr lang="en-CH" sz="2000" b="1" dirty="0">
              <a:solidFill>
                <a:srgbClr val="212121"/>
              </a:solidFill>
            </a:endParaRPr>
          </a:p>
        </p:txBody>
      </p:sp>
      <p:sp>
        <p:nvSpPr>
          <p:cNvPr id="5" name="Text Placeholder 19">
            <a:extLst>
              <a:ext uri="{FF2B5EF4-FFF2-40B4-BE49-F238E27FC236}">
                <a16:creationId xmlns:a16="http://schemas.microsoft.com/office/drawing/2014/main" id="{0E5EE612-C02C-9E4D-B165-AD0FA62C02FE}"/>
              </a:ext>
            </a:extLst>
          </p:cNvPr>
          <p:cNvSpPr txBox="1">
            <a:spLocks/>
          </p:cNvSpPr>
          <p:nvPr/>
        </p:nvSpPr>
        <p:spPr>
          <a:xfrm>
            <a:off x="224901" y="283385"/>
            <a:ext cx="8622216"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79175"/>
                </a:solidFill>
              </a:rPr>
              <a:t>Recommendations</a:t>
            </a:r>
          </a:p>
        </p:txBody>
      </p:sp>
      <p:sp>
        <p:nvSpPr>
          <p:cNvPr id="17" name="Textplatzhalter 1">
            <a:extLst>
              <a:ext uri="{FF2B5EF4-FFF2-40B4-BE49-F238E27FC236}">
                <a16:creationId xmlns:a16="http://schemas.microsoft.com/office/drawing/2014/main" id="{FC3A4590-08EF-C543-8943-7B9C7F90C95E}"/>
              </a:ext>
            </a:extLst>
          </p:cNvPr>
          <p:cNvSpPr txBox="1">
            <a:spLocks/>
          </p:cNvSpPr>
          <p:nvPr/>
        </p:nvSpPr>
        <p:spPr>
          <a:xfrm>
            <a:off x="1290463" y="3357849"/>
            <a:ext cx="7304897" cy="944070"/>
          </a:xfrm>
          <a:prstGeom prst="rect">
            <a:avLst/>
          </a:prstGeom>
        </p:spPr>
        <p:txBody>
          <a:bodyPr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rgbClr val="212121"/>
                </a:solidFill>
                <a:latin typeface="Source Sans Pro" panose="020B0503030403020204" pitchFamily="34" charset="0"/>
                <a:ea typeface="Source Sans Pro" panose="020B0503030403020204" pitchFamily="34" charset="0"/>
              </a:rPr>
              <a:t>Increasing health sector engagement in core functions, such as coordination, investment, development of norms and standards  (but not taking on functions that are better done by others)</a:t>
            </a:r>
          </a:p>
          <a:p>
            <a:pPr marL="0" indent="0">
              <a:lnSpc>
                <a:spcPct val="100000"/>
              </a:lnSpc>
              <a:buNone/>
            </a:pPr>
            <a:endParaRPr lang="en-GB" sz="2000" dirty="0">
              <a:solidFill>
                <a:srgbClr val="212121"/>
              </a:solidFill>
              <a:latin typeface="Source Sans Pro" panose="020B0503030403020204" pitchFamily="34" charset="0"/>
              <a:ea typeface="Source Sans Pro" panose="020B0503030403020204" pitchFamily="34" charset="0"/>
            </a:endParaRPr>
          </a:p>
          <a:p>
            <a:pPr>
              <a:lnSpc>
                <a:spcPct val="100000"/>
              </a:lnSpc>
            </a:pPr>
            <a:endParaRPr lang="en-GB" sz="2000" dirty="0">
              <a:solidFill>
                <a:srgbClr val="212121"/>
              </a:solidFill>
              <a:latin typeface="Source Sans Pro" panose="020B0503030403020204" pitchFamily="34" charset="0"/>
              <a:ea typeface="Source Sans Pro" panose="020B0503030403020204" pitchFamily="34" charset="0"/>
            </a:endParaRPr>
          </a:p>
        </p:txBody>
      </p:sp>
      <p:sp>
        <p:nvSpPr>
          <p:cNvPr id="18" name="Text Placeholder 7">
            <a:extLst>
              <a:ext uri="{FF2B5EF4-FFF2-40B4-BE49-F238E27FC236}">
                <a16:creationId xmlns:a16="http://schemas.microsoft.com/office/drawing/2014/main" id="{2C368517-699E-D74B-8A55-A3B269160EE7}"/>
              </a:ext>
            </a:extLst>
          </p:cNvPr>
          <p:cNvSpPr txBox="1">
            <a:spLocks/>
          </p:cNvSpPr>
          <p:nvPr/>
        </p:nvSpPr>
        <p:spPr>
          <a:xfrm>
            <a:off x="911641" y="1942526"/>
            <a:ext cx="7935476" cy="371475"/>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indent="-225425">
              <a:lnSpc>
                <a:spcPct val="100000"/>
              </a:lnSpc>
            </a:pPr>
            <a:r>
              <a:rPr lang="en-GB" sz="2400" dirty="0">
                <a:solidFill>
                  <a:srgbClr val="379175"/>
                </a:solidFill>
                <a:latin typeface="Source Sans Pro" panose="020B0503030403020204" pitchFamily="34" charset="0"/>
                <a:ea typeface="Source Sans Pro" panose="020B0503030403020204" pitchFamily="34" charset="0"/>
              </a:rPr>
              <a:t>4. The health sector should fulfil core functions to ensure safe sanitation to protect public health</a:t>
            </a:r>
          </a:p>
        </p:txBody>
      </p:sp>
      <p:sp>
        <p:nvSpPr>
          <p:cNvPr id="19" name="Text Placeholder 33">
            <a:extLst>
              <a:ext uri="{FF2B5EF4-FFF2-40B4-BE49-F238E27FC236}">
                <a16:creationId xmlns:a16="http://schemas.microsoft.com/office/drawing/2014/main" id="{DF8F8410-0E5E-CB42-AD92-973B4DF169D6}"/>
              </a:ext>
            </a:extLst>
          </p:cNvPr>
          <p:cNvSpPr txBox="1">
            <a:spLocks/>
          </p:cNvSpPr>
          <p:nvPr/>
        </p:nvSpPr>
        <p:spPr>
          <a:xfrm>
            <a:off x="132100" y="6455808"/>
            <a:ext cx="1882438" cy="371475"/>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INTRODUCTION</a:t>
            </a:r>
          </a:p>
        </p:txBody>
      </p:sp>
    </p:spTree>
    <p:extLst>
      <p:ext uri="{BB962C8B-B14F-4D97-AF65-F5344CB8AC3E}">
        <p14:creationId xmlns:p14="http://schemas.microsoft.com/office/powerpoint/2010/main" val="72566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616C205-92B1-DE44-9B27-78AFB76902E3}"/>
              </a:ext>
            </a:extLst>
          </p:cNvPr>
          <p:cNvSpPr>
            <a:spLocks noGrp="1"/>
          </p:cNvSpPr>
          <p:nvPr>
            <p:ph type="body" sz="quarter" idx="14"/>
          </p:nvPr>
        </p:nvSpPr>
        <p:spPr>
          <a:xfrm>
            <a:off x="549615" y="2887633"/>
            <a:ext cx="1863887" cy="894297"/>
          </a:xfrm>
        </p:spPr>
        <p:txBody>
          <a:bodyPr/>
          <a:lstStyle/>
          <a:p>
            <a:pPr algn="ctr"/>
            <a:r>
              <a:rPr lang="en-GB" sz="2200" dirty="0">
                <a:solidFill>
                  <a:srgbClr val="379175"/>
                </a:solidFill>
                <a:latin typeface="Source Sans Pro" panose="020B0503030403020204" pitchFamily="34" charset="0"/>
                <a:ea typeface="Source Sans Pro" panose="020B0503030403020204" pitchFamily="34" charset="0"/>
              </a:rPr>
              <a:t>What we can do as local practitioners? </a:t>
            </a:r>
          </a:p>
        </p:txBody>
      </p:sp>
      <p:sp>
        <p:nvSpPr>
          <p:cNvPr id="5" name="Text Placeholder 19">
            <a:extLst>
              <a:ext uri="{FF2B5EF4-FFF2-40B4-BE49-F238E27FC236}">
                <a16:creationId xmlns:a16="http://schemas.microsoft.com/office/drawing/2014/main" id="{A3581ACA-1DD0-EC46-A4F5-09E8FA1FEF01}"/>
              </a:ext>
            </a:extLst>
          </p:cNvPr>
          <p:cNvSpPr txBox="1">
            <a:spLocks/>
          </p:cNvSpPr>
          <p:nvPr/>
        </p:nvSpPr>
        <p:spPr>
          <a:xfrm>
            <a:off x="256985" y="873875"/>
            <a:ext cx="8100952" cy="52086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212121"/>
                </a:solidFill>
                <a:latin typeface="Source Sans Pro" panose="020B0503030403020204" pitchFamily="34" charset="0"/>
                <a:ea typeface="Source Sans Pro" panose="020B0503030403020204" pitchFamily="34" charset="0"/>
              </a:rPr>
              <a:t>Ensuring that we maximize the health benefit of sanitation interventions </a:t>
            </a:r>
            <a:endParaRPr lang="en-CH" sz="2000" dirty="0">
              <a:solidFill>
                <a:srgbClr val="212121"/>
              </a:solidFill>
              <a:latin typeface="Source Sans Pro" panose="020B0503030403020204" pitchFamily="34" charset="0"/>
              <a:ea typeface="Source Sans Pro" panose="020B0503030403020204" pitchFamily="34" charset="0"/>
            </a:endParaRPr>
          </a:p>
        </p:txBody>
      </p:sp>
      <p:sp>
        <p:nvSpPr>
          <p:cNvPr id="6" name="Text Placeholder 19">
            <a:extLst>
              <a:ext uri="{FF2B5EF4-FFF2-40B4-BE49-F238E27FC236}">
                <a16:creationId xmlns:a16="http://schemas.microsoft.com/office/drawing/2014/main" id="{144472F5-CB03-0140-9347-5C8BFC42E228}"/>
              </a:ext>
            </a:extLst>
          </p:cNvPr>
          <p:cNvSpPr txBox="1">
            <a:spLocks/>
          </p:cNvSpPr>
          <p:nvPr/>
        </p:nvSpPr>
        <p:spPr>
          <a:xfrm>
            <a:off x="224901" y="283385"/>
            <a:ext cx="8622216"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79175"/>
                </a:solidFill>
              </a:rPr>
              <a:t>Implementing recommendations</a:t>
            </a:r>
          </a:p>
        </p:txBody>
      </p:sp>
      <p:sp>
        <p:nvSpPr>
          <p:cNvPr id="7" name="Textplatzhalter 1">
            <a:extLst>
              <a:ext uri="{FF2B5EF4-FFF2-40B4-BE49-F238E27FC236}">
                <a16:creationId xmlns:a16="http://schemas.microsoft.com/office/drawing/2014/main" id="{6BD3BCD1-C5B3-B84C-9256-D3D792A13E17}"/>
              </a:ext>
            </a:extLst>
          </p:cNvPr>
          <p:cNvSpPr txBox="1">
            <a:spLocks/>
          </p:cNvSpPr>
          <p:nvPr/>
        </p:nvSpPr>
        <p:spPr>
          <a:xfrm>
            <a:off x="3068419" y="2529261"/>
            <a:ext cx="5726686" cy="3146967"/>
          </a:xfrm>
          <a:prstGeom prst="rect">
            <a:avLst/>
          </a:prstGeom>
        </p:spPr>
        <p:txBody>
          <a:bodyPr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200" dirty="0">
                <a:solidFill>
                  <a:srgbClr val="212121"/>
                </a:solidFill>
                <a:latin typeface="Source Sans Pro" panose="020B0503030403020204" pitchFamily="34" charset="0"/>
                <a:ea typeface="Source Sans Pro" panose="020B0503030403020204" pitchFamily="34" charset="0"/>
              </a:rPr>
              <a:t>Systems and services are selected to respond to the local context.</a:t>
            </a:r>
          </a:p>
          <a:p>
            <a:pPr>
              <a:lnSpc>
                <a:spcPct val="100000"/>
              </a:lnSpc>
            </a:pPr>
            <a:r>
              <a:rPr lang="en-GB" sz="2200" dirty="0">
                <a:solidFill>
                  <a:srgbClr val="212121"/>
                </a:solidFill>
                <a:latin typeface="Source Sans Pro" panose="020B0503030403020204" pitchFamily="34" charset="0"/>
                <a:ea typeface="Source Sans Pro" panose="020B0503030403020204" pitchFamily="34" charset="0"/>
              </a:rPr>
              <a:t>Investments and system managements are based on local level risk assessments along the entire sanitation chain.</a:t>
            </a:r>
          </a:p>
          <a:p>
            <a:pPr>
              <a:lnSpc>
                <a:spcPct val="100000"/>
              </a:lnSpc>
            </a:pPr>
            <a:r>
              <a:rPr lang="en-GB" sz="2200" dirty="0">
                <a:solidFill>
                  <a:srgbClr val="212121"/>
                </a:solidFill>
                <a:latin typeface="Source Sans Pro" panose="020B0503030403020204" pitchFamily="34" charset="0"/>
                <a:ea typeface="Source Sans Pro" panose="020B0503030403020204" pitchFamily="34" charset="0"/>
              </a:rPr>
              <a:t>Incremental improvements are based on local level risk assessment.</a:t>
            </a:r>
          </a:p>
          <a:p>
            <a:pPr>
              <a:lnSpc>
                <a:spcPct val="100000"/>
              </a:lnSpc>
            </a:pPr>
            <a:r>
              <a:rPr lang="en-GB" sz="2200" dirty="0">
                <a:solidFill>
                  <a:srgbClr val="212121"/>
                </a:solidFill>
                <a:latin typeface="Source Sans Pro" panose="020B0503030403020204" pitchFamily="34" charset="0"/>
                <a:ea typeface="Source Sans Pro" panose="020B0503030403020204" pitchFamily="34" charset="0"/>
              </a:rPr>
              <a:t>Communities, sanitation workers, consumers and farmers are protected.</a:t>
            </a:r>
          </a:p>
          <a:p>
            <a:pPr>
              <a:lnSpc>
                <a:spcPct val="100000"/>
              </a:lnSpc>
            </a:pPr>
            <a:endParaRPr lang="en-GB" sz="2200" dirty="0">
              <a:solidFill>
                <a:srgbClr val="212121"/>
              </a:solidFill>
              <a:latin typeface="Source Sans Pro" panose="020B0503030403020204" pitchFamily="34" charset="0"/>
              <a:ea typeface="Source Sans Pro" panose="020B0503030403020204" pitchFamily="34" charset="0"/>
            </a:endParaRPr>
          </a:p>
          <a:p>
            <a:pPr>
              <a:lnSpc>
                <a:spcPct val="100000"/>
              </a:lnSpc>
            </a:pPr>
            <a:endParaRPr lang="en-GB" sz="2200" dirty="0">
              <a:solidFill>
                <a:srgbClr val="212121"/>
              </a:solidFill>
              <a:latin typeface="Source Sans Pro" panose="020B0503030403020204" pitchFamily="34" charset="0"/>
              <a:ea typeface="Source Sans Pro" panose="020B0503030403020204" pitchFamily="34" charset="0"/>
            </a:endParaRPr>
          </a:p>
        </p:txBody>
      </p:sp>
      <p:sp>
        <p:nvSpPr>
          <p:cNvPr id="9" name="Textplatzhalter 2">
            <a:extLst>
              <a:ext uri="{FF2B5EF4-FFF2-40B4-BE49-F238E27FC236}">
                <a16:creationId xmlns:a16="http://schemas.microsoft.com/office/drawing/2014/main" id="{63A4CA17-EA51-AC4B-A1DD-F946254B584A}"/>
              </a:ext>
            </a:extLst>
          </p:cNvPr>
          <p:cNvSpPr txBox="1">
            <a:spLocks/>
          </p:cNvSpPr>
          <p:nvPr/>
        </p:nvSpPr>
        <p:spPr>
          <a:xfrm>
            <a:off x="2781386" y="1938771"/>
            <a:ext cx="3581227" cy="894297"/>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solidFill>
                  <a:srgbClr val="212121"/>
                </a:solidFill>
                <a:latin typeface="Source Sans Pro" panose="020B0503030403020204" pitchFamily="34" charset="0"/>
                <a:ea typeface="Source Sans Pro" panose="020B0503030403020204" pitchFamily="34" charset="0"/>
              </a:rPr>
              <a:t>We need to ensure that:</a:t>
            </a:r>
          </a:p>
        </p:txBody>
      </p:sp>
      <p:sp>
        <p:nvSpPr>
          <p:cNvPr id="8" name="Text Placeholder 33">
            <a:extLst>
              <a:ext uri="{FF2B5EF4-FFF2-40B4-BE49-F238E27FC236}">
                <a16:creationId xmlns:a16="http://schemas.microsoft.com/office/drawing/2014/main" id="{EB6A7F60-094C-9640-A380-50524E204C80}"/>
              </a:ext>
            </a:extLst>
          </p:cNvPr>
          <p:cNvSpPr txBox="1">
            <a:spLocks/>
          </p:cNvSpPr>
          <p:nvPr/>
        </p:nvSpPr>
        <p:spPr>
          <a:xfrm>
            <a:off x="132100" y="6455808"/>
            <a:ext cx="1882438" cy="371475"/>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INTRODUCTION</a:t>
            </a:r>
          </a:p>
        </p:txBody>
      </p:sp>
    </p:spTree>
    <p:extLst>
      <p:ext uri="{BB962C8B-B14F-4D97-AF65-F5344CB8AC3E}">
        <p14:creationId xmlns:p14="http://schemas.microsoft.com/office/powerpoint/2010/main" val="299747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B5405C3-1DEA-E148-9B5F-A6F380A023D3}"/>
              </a:ext>
            </a:extLst>
          </p:cNvPr>
          <p:cNvPicPr>
            <a:picLocks noChangeAspect="1"/>
          </p:cNvPicPr>
          <p:nvPr/>
        </p:nvPicPr>
        <p:blipFill>
          <a:blip r:embed="rId3"/>
          <a:stretch>
            <a:fillRect/>
          </a:stretch>
        </p:blipFill>
        <p:spPr>
          <a:xfrm>
            <a:off x="256984" y="1626338"/>
            <a:ext cx="8590133" cy="4758801"/>
          </a:xfrm>
          <a:prstGeom prst="rect">
            <a:avLst/>
          </a:prstGeom>
        </p:spPr>
      </p:pic>
      <p:sp>
        <p:nvSpPr>
          <p:cNvPr id="4" name="Text Placeholder 19">
            <a:extLst>
              <a:ext uri="{FF2B5EF4-FFF2-40B4-BE49-F238E27FC236}">
                <a16:creationId xmlns:a16="http://schemas.microsoft.com/office/drawing/2014/main" id="{A30BB751-968C-D242-89CB-359C706B09B7}"/>
              </a:ext>
            </a:extLst>
          </p:cNvPr>
          <p:cNvSpPr txBox="1">
            <a:spLocks/>
          </p:cNvSpPr>
          <p:nvPr/>
        </p:nvSpPr>
        <p:spPr>
          <a:xfrm>
            <a:off x="71438" y="870239"/>
            <a:ext cx="9011900" cy="52086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1" dirty="0">
                <a:solidFill>
                  <a:srgbClr val="212121"/>
                </a:solidFill>
              </a:rPr>
              <a:t>Risk assessment and management</a:t>
            </a:r>
            <a:endParaRPr lang="en-CH" sz="2000" b="1" dirty="0">
              <a:solidFill>
                <a:srgbClr val="212121"/>
              </a:solidFill>
            </a:endParaRPr>
          </a:p>
        </p:txBody>
      </p:sp>
      <p:sp>
        <p:nvSpPr>
          <p:cNvPr id="5" name="Text Placeholder 19">
            <a:extLst>
              <a:ext uri="{FF2B5EF4-FFF2-40B4-BE49-F238E27FC236}">
                <a16:creationId xmlns:a16="http://schemas.microsoft.com/office/drawing/2014/main" id="{61094B98-5332-3A48-8D0B-0AB6206410C8}"/>
              </a:ext>
            </a:extLst>
          </p:cNvPr>
          <p:cNvSpPr txBox="1">
            <a:spLocks/>
          </p:cNvSpPr>
          <p:nvPr/>
        </p:nvSpPr>
        <p:spPr>
          <a:xfrm>
            <a:off x="132100" y="186093"/>
            <a:ext cx="8622216"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79175"/>
                </a:solidFill>
              </a:rPr>
              <a:t>Implementing recommendations</a:t>
            </a:r>
          </a:p>
        </p:txBody>
      </p:sp>
      <p:sp>
        <p:nvSpPr>
          <p:cNvPr id="7" name="Text Placeholder 33">
            <a:extLst>
              <a:ext uri="{FF2B5EF4-FFF2-40B4-BE49-F238E27FC236}">
                <a16:creationId xmlns:a16="http://schemas.microsoft.com/office/drawing/2014/main" id="{C59A09D9-6B07-2942-A44C-D861FD1C09DE}"/>
              </a:ext>
            </a:extLst>
          </p:cNvPr>
          <p:cNvSpPr txBox="1">
            <a:spLocks/>
          </p:cNvSpPr>
          <p:nvPr/>
        </p:nvSpPr>
        <p:spPr>
          <a:xfrm>
            <a:off x="132100" y="6455808"/>
            <a:ext cx="1882438" cy="371475"/>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INTRODUCTION</a:t>
            </a:r>
          </a:p>
        </p:txBody>
      </p:sp>
    </p:spTree>
    <p:extLst>
      <p:ext uri="{BB962C8B-B14F-4D97-AF65-F5344CB8AC3E}">
        <p14:creationId xmlns:p14="http://schemas.microsoft.com/office/powerpoint/2010/main" val="16708829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7052F5AB-FA11-3140-9FF4-BCD24C4ED8CF}"/>
              </a:ext>
            </a:extLst>
          </p:cNvPr>
          <p:cNvSpPr txBox="1">
            <a:spLocks/>
          </p:cNvSpPr>
          <p:nvPr/>
        </p:nvSpPr>
        <p:spPr>
          <a:xfrm>
            <a:off x="224901" y="1714697"/>
            <a:ext cx="8919099" cy="4848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000" dirty="0">
                <a:solidFill>
                  <a:srgbClr val="212121"/>
                </a:solidFill>
                <a:latin typeface="Source Sans Pro" panose="020B0503030403020204" pitchFamily="34" charset="0"/>
                <a:ea typeface="Source Sans Pro" panose="020B0503030403020204" pitchFamily="34" charset="0"/>
              </a:rPr>
              <a:t>SSP is a risk-based management tool for sanitation systems that:</a:t>
            </a:r>
          </a:p>
        </p:txBody>
      </p:sp>
      <p:sp>
        <p:nvSpPr>
          <p:cNvPr id="4" name="Text Placeholder 19">
            <a:extLst>
              <a:ext uri="{FF2B5EF4-FFF2-40B4-BE49-F238E27FC236}">
                <a16:creationId xmlns:a16="http://schemas.microsoft.com/office/drawing/2014/main" id="{AFAC61F0-5969-4A4D-AB40-3390C28CC0E4}"/>
              </a:ext>
            </a:extLst>
          </p:cNvPr>
          <p:cNvSpPr txBox="1">
            <a:spLocks/>
          </p:cNvSpPr>
          <p:nvPr/>
        </p:nvSpPr>
        <p:spPr>
          <a:xfrm>
            <a:off x="288674" y="873874"/>
            <a:ext cx="7872162" cy="52086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212121"/>
                </a:solidFill>
                <a:latin typeface="Source Sans Pro" panose="020B0503030403020204" pitchFamily="34" charset="0"/>
                <a:ea typeface="Source Sans Pro" panose="020B0503030403020204" pitchFamily="34" charset="0"/>
              </a:rPr>
              <a:t>WHO recommended approach</a:t>
            </a:r>
            <a:endParaRPr lang="en-CH" sz="2000" dirty="0">
              <a:solidFill>
                <a:srgbClr val="212121"/>
              </a:solidFill>
              <a:latin typeface="Source Sans Pro" panose="020B0503030403020204" pitchFamily="34" charset="0"/>
              <a:ea typeface="Source Sans Pro" panose="020B0503030403020204" pitchFamily="34" charset="0"/>
            </a:endParaRPr>
          </a:p>
        </p:txBody>
      </p:sp>
      <p:sp>
        <p:nvSpPr>
          <p:cNvPr id="5" name="Text Placeholder 19">
            <a:extLst>
              <a:ext uri="{FF2B5EF4-FFF2-40B4-BE49-F238E27FC236}">
                <a16:creationId xmlns:a16="http://schemas.microsoft.com/office/drawing/2014/main" id="{9A67DA80-4312-704C-BF37-BBF668CB4F49}"/>
              </a:ext>
            </a:extLst>
          </p:cNvPr>
          <p:cNvSpPr txBox="1">
            <a:spLocks/>
          </p:cNvSpPr>
          <p:nvPr/>
        </p:nvSpPr>
        <p:spPr>
          <a:xfrm>
            <a:off x="224901" y="283385"/>
            <a:ext cx="8622216"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79175"/>
                </a:solidFill>
              </a:rPr>
              <a:t>Sanitation Safety Planning - SSP</a:t>
            </a:r>
          </a:p>
        </p:txBody>
      </p:sp>
      <p:sp>
        <p:nvSpPr>
          <p:cNvPr id="7" name="Textplatzhalter 2">
            <a:extLst>
              <a:ext uri="{FF2B5EF4-FFF2-40B4-BE49-F238E27FC236}">
                <a16:creationId xmlns:a16="http://schemas.microsoft.com/office/drawing/2014/main" id="{7C269D01-4157-0240-A63E-510BC8E34DE2}"/>
              </a:ext>
            </a:extLst>
          </p:cNvPr>
          <p:cNvSpPr txBox="1">
            <a:spLocks/>
          </p:cNvSpPr>
          <p:nvPr/>
        </p:nvSpPr>
        <p:spPr>
          <a:xfrm>
            <a:off x="288674" y="5865319"/>
            <a:ext cx="8604774" cy="4848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1900" dirty="0">
                <a:solidFill>
                  <a:srgbClr val="379175"/>
                </a:solidFill>
                <a:latin typeface="Source Sans Pro" panose="020B0503030403020204" pitchFamily="34" charset="0"/>
                <a:ea typeface="Source Sans Pro" panose="020B0503030403020204" pitchFamily="34" charset="0"/>
              </a:rPr>
              <a:t>SSP provides assurance on the safety of sanitation-related products and services</a:t>
            </a:r>
          </a:p>
        </p:txBody>
      </p:sp>
      <p:sp>
        <p:nvSpPr>
          <p:cNvPr id="9" name="Text Placeholder 33">
            <a:extLst>
              <a:ext uri="{FF2B5EF4-FFF2-40B4-BE49-F238E27FC236}">
                <a16:creationId xmlns:a16="http://schemas.microsoft.com/office/drawing/2014/main" id="{73BABB83-0F37-3741-B7A7-D552B268492E}"/>
              </a:ext>
            </a:extLst>
          </p:cNvPr>
          <p:cNvSpPr txBox="1">
            <a:spLocks/>
          </p:cNvSpPr>
          <p:nvPr/>
        </p:nvSpPr>
        <p:spPr>
          <a:xfrm>
            <a:off x="132100" y="6455808"/>
            <a:ext cx="1882438" cy="371475"/>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INTRODUCTION</a:t>
            </a:r>
          </a:p>
        </p:txBody>
      </p:sp>
      <p:pic>
        <p:nvPicPr>
          <p:cNvPr id="2" name="Picture 1">
            <a:extLst>
              <a:ext uri="{FF2B5EF4-FFF2-40B4-BE49-F238E27FC236}">
                <a16:creationId xmlns:a16="http://schemas.microsoft.com/office/drawing/2014/main" id="{5DE4EFA5-B3EF-6F45-9B8A-B0E217BC85E7}"/>
              </a:ext>
            </a:extLst>
          </p:cNvPr>
          <p:cNvPicPr>
            <a:picLocks noChangeAspect="1"/>
          </p:cNvPicPr>
          <p:nvPr/>
        </p:nvPicPr>
        <p:blipFill>
          <a:blip r:embed="rId2"/>
          <a:stretch>
            <a:fillRect/>
          </a:stretch>
        </p:blipFill>
        <p:spPr>
          <a:xfrm>
            <a:off x="4108536" y="2267086"/>
            <a:ext cx="4784912" cy="3391472"/>
          </a:xfrm>
          <a:prstGeom prst="rect">
            <a:avLst/>
          </a:prstGeom>
        </p:spPr>
      </p:pic>
      <p:sp>
        <p:nvSpPr>
          <p:cNvPr id="10" name="Textplatzhalter 2">
            <a:extLst>
              <a:ext uri="{FF2B5EF4-FFF2-40B4-BE49-F238E27FC236}">
                <a16:creationId xmlns:a16="http://schemas.microsoft.com/office/drawing/2014/main" id="{E73C5886-C0CD-A043-AC48-D0AFE85786E5}"/>
              </a:ext>
            </a:extLst>
          </p:cNvPr>
          <p:cNvSpPr txBox="1">
            <a:spLocks/>
          </p:cNvSpPr>
          <p:nvPr/>
        </p:nvSpPr>
        <p:spPr>
          <a:xfrm>
            <a:off x="154341" y="2305187"/>
            <a:ext cx="4070414" cy="34209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900" dirty="0">
                <a:solidFill>
                  <a:srgbClr val="212121"/>
                </a:solidFill>
                <a:latin typeface="Source Sans Pro" panose="020B0503030403020204" pitchFamily="34" charset="0"/>
                <a:ea typeface="Source Sans Pro" panose="020B0503030403020204" pitchFamily="34" charset="0"/>
              </a:rPr>
              <a:t>helps with systematically identifying and prioritizing health risks along the sanitation chain;</a:t>
            </a:r>
          </a:p>
          <a:p>
            <a:pPr>
              <a:lnSpc>
                <a:spcPct val="100000"/>
              </a:lnSpc>
            </a:pPr>
            <a:r>
              <a:rPr lang="en-GB" sz="1900" dirty="0">
                <a:solidFill>
                  <a:srgbClr val="212121"/>
                </a:solidFill>
                <a:latin typeface="Source Sans Pro" panose="020B0503030403020204" pitchFamily="34" charset="0"/>
                <a:ea typeface="Source Sans Pro" panose="020B0503030403020204" pitchFamily="34" charset="0"/>
              </a:rPr>
              <a:t>guides management and investments in sanitation systems according to risk;</a:t>
            </a:r>
          </a:p>
          <a:p>
            <a:pPr>
              <a:lnSpc>
                <a:spcPct val="100000"/>
              </a:lnSpc>
            </a:pPr>
            <a:r>
              <a:rPr lang="en-GB" sz="1900" dirty="0">
                <a:solidFill>
                  <a:srgbClr val="212121"/>
                </a:solidFill>
                <a:latin typeface="Source Sans Pro" panose="020B0503030403020204" pitchFamily="34" charset="0"/>
                <a:ea typeface="Source Sans Pro" panose="020B0503030403020204" pitchFamily="34" charset="0"/>
              </a:rPr>
              <a:t>identifies operational monitoring priorities and regulatory oversight mechanisms that target the highest risks</a:t>
            </a:r>
          </a:p>
        </p:txBody>
      </p:sp>
    </p:spTree>
    <p:extLst>
      <p:ext uri="{BB962C8B-B14F-4D97-AF65-F5344CB8AC3E}">
        <p14:creationId xmlns:p14="http://schemas.microsoft.com/office/powerpoint/2010/main" val="246569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a:extLst>
              <a:ext uri="{FF2B5EF4-FFF2-40B4-BE49-F238E27FC236}">
                <a16:creationId xmlns:a16="http://schemas.microsoft.com/office/drawing/2014/main" id="{C4F9760B-B5D1-3942-9A25-D4EDC3061956}"/>
              </a:ext>
            </a:extLst>
          </p:cNvPr>
          <p:cNvGrpSpPr/>
          <p:nvPr/>
        </p:nvGrpSpPr>
        <p:grpSpPr>
          <a:xfrm>
            <a:off x="5384585" y="1454149"/>
            <a:ext cx="3046493" cy="4311219"/>
            <a:chOff x="5292097" y="1268712"/>
            <a:chExt cx="2880386" cy="4564158"/>
          </a:xfrm>
          <a:effectLst>
            <a:outerShdw blurRad="50800" dist="38100" dir="2700000" algn="tl" rotWithShape="0">
              <a:prstClr val="black">
                <a:alpha val="40000"/>
              </a:prstClr>
            </a:outerShdw>
          </a:effectLst>
        </p:grpSpPr>
        <p:pic>
          <p:nvPicPr>
            <p:cNvPr id="5" name="Picture 2">
              <a:extLst>
                <a:ext uri="{FF2B5EF4-FFF2-40B4-BE49-F238E27FC236}">
                  <a16:creationId xmlns:a16="http://schemas.microsoft.com/office/drawing/2014/main" id="{2A46D891-0CFD-5D41-B3E4-2C57CD259805}"/>
                </a:ext>
              </a:extLst>
            </p:cNvPr>
            <p:cNvPicPr>
              <a:picLocks noChangeAspect="1" noChangeArrowheads="1"/>
            </p:cNvPicPr>
            <p:nvPr/>
          </p:nvPicPr>
          <p:blipFill>
            <a:blip r:embed="rId2" cstate="print"/>
            <a:srcRect/>
            <a:stretch>
              <a:fillRect/>
            </a:stretch>
          </p:blipFill>
          <p:spPr bwMode="auto">
            <a:xfrm>
              <a:off x="5292098" y="1268712"/>
              <a:ext cx="1552230" cy="2160288"/>
            </a:xfrm>
            <a:prstGeom prst="rect">
              <a:avLst/>
            </a:prstGeom>
            <a:noFill/>
            <a:ln w="9525">
              <a:noFill/>
              <a:miter lim="800000"/>
              <a:headEnd/>
              <a:tailEnd/>
            </a:ln>
          </p:spPr>
        </p:pic>
        <p:pic>
          <p:nvPicPr>
            <p:cNvPr id="6" name="Picture 3">
              <a:extLst>
                <a:ext uri="{FF2B5EF4-FFF2-40B4-BE49-F238E27FC236}">
                  <a16:creationId xmlns:a16="http://schemas.microsoft.com/office/drawing/2014/main" id="{EF2DB351-7AC5-924E-A1BB-6CC5F03E7E97}"/>
                </a:ext>
              </a:extLst>
            </p:cNvPr>
            <p:cNvPicPr>
              <a:picLocks noChangeAspect="1" noChangeArrowheads="1"/>
            </p:cNvPicPr>
            <p:nvPr/>
          </p:nvPicPr>
          <p:blipFill>
            <a:blip r:embed="rId3" cstate="print"/>
            <a:srcRect/>
            <a:stretch>
              <a:fillRect/>
            </a:stretch>
          </p:blipFill>
          <p:spPr bwMode="auto">
            <a:xfrm>
              <a:off x="6642279" y="1448736"/>
              <a:ext cx="1530204" cy="2138671"/>
            </a:xfrm>
            <a:prstGeom prst="rect">
              <a:avLst/>
            </a:prstGeom>
            <a:noFill/>
            <a:ln w="9525">
              <a:noFill/>
              <a:miter lim="800000"/>
              <a:headEnd/>
              <a:tailEnd/>
            </a:ln>
          </p:spPr>
        </p:pic>
        <p:pic>
          <p:nvPicPr>
            <p:cNvPr id="7" name="Picture 4">
              <a:extLst>
                <a:ext uri="{FF2B5EF4-FFF2-40B4-BE49-F238E27FC236}">
                  <a16:creationId xmlns:a16="http://schemas.microsoft.com/office/drawing/2014/main" id="{DE5568A8-E322-8A4E-87D9-E195DC82318C}"/>
                </a:ext>
              </a:extLst>
            </p:cNvPr>
            <p:cNvPicPr>
              <a:picLocks noChangeAspect="1" noChangeArrowheads="1"/>
            </p:cNvPicPr>
            <p:nvPr/>
          </p:nvPicPr>
          <p:blipFill>
            <a:blip r:embed="rId4" cstate="print"/>
            <a:srcRect/>
            <a:stretch>
              <a:fillRect/>
            </a:stretch>
          </p:blipFill>
          <p:spPr bwMode="auto">
            <a:xfrm>
              <a:off x="5292097" y="3519012"/>
              <a:ext cx="1556140" cy="2160288"/>
            </a:xfrm>
            <a:prstGeom prst="rect">
              <a:avLst/>
            </a:prstGeom>
            <a:noFill/>
            <a:ln w="9525">
              <a:noFill/>
              <a:miter lim="800000"/>
              <a:headEnd/>
              <a:tailEnd/>
            </a:ln>
          </p:spPr>
        </p:pic>
        <p:pic>
          <p:nvPicPr>
            <p:cNvPr id="8" name="Picture 5">
              <a:extLst>
                <a:ext uri="{FF2B5EF4-FFF2-40B4-BE49-F238E27FC236}">
                  <a16:creationId xmlns:a16="http://schemas.microsoft.com/office/drawing/2014/main" id="{67D8C200-6A3E-324B-8DDC-AD1D758C49B4}"/>
                </a:ext>
              </a:extLst>
            </p:cNvPr>
            <p:cNvPicPr>
              <a:picLocks noChangeAspect="1" noChangeArrowheads="1"/>
            </p:cNvPicPr>
            <p:nvPr/>
          </p:nvPicPr>
          <p:blipFill>
            <a:blip r:embed="rId5" cstate="print"/>
            <a:srcRect/>
            <a:stretch>
              <a:fillRect/>
            </a:stretch>
          </p:blipFill>
          <p:spPr bwMode="auto">
            <a:xfrm>
              <a:off x="6642276" y="3699036"/>
              <a:ext cx="1530204" cy="2133834"/>
            </a:xfrm>
            <a:prstGeom prst="rect">
              <a:avLst/>
            </a:prstGeom>
            <a:noFill/>
            <a:ln w="9525">
              <a:noFill/>
              <a:miter lim="800000"/>
              <a:headEnd/>
              <a:tailEnd/>
            </a:ln>
          </p:spPr>
        </p:pic>
      </p:grpSp>
      <p:sp>
        <p:nvSpPr>
          <p:cNvPr id="10" name="Text Placeholder 19">
            <a:extLst>
              <a:ext uri="{FF2B5EF4-FFF2-40B4-BE49-F238E27FC236}">
                <a16:creationId xmlns:a16="http://schemas.microsoft.com/office/drawing/2014/main" id="{5864AF3D-21A0-1546-823E-5EE33FAEABEB}"/>
              </a:ext>
            </a:extLst>
          </p:cNvPr>
          <p:cNvSpPr txBox="1">
            <a:spLocks/>
          </p:cNvSpPr>
          <p:nvPr/>
        </p:nvSpPr>
        <p:spPr>
          <a:xfrm>
            <a:off x="260892" y="252718"/>
            <a:ext cx="8622216"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79175"/>
                </a:solidFill>
              </a:rPr>
              <a:t>WHO 2006 Guidelines for </a:t>
            </a:r>
            <a:br>
              <a:rPr lang="en-GB" dirty="0">
                <a:solidFill>
                  <a:srgbClr val="379175"/>
                </a:solidFill>
              </a:rPr>
            </a:br>
            <a:r>
              <a:rPr lang="en-GB" dirty="0">
                <a:solidFill>
                  <a:srgbClr val="379175"/>
                </a:solidFill>
              </a:rPr>
              <a:t>the safe use of wastewater, excreta and greywater </a:t>
            </a:r>
          </a:p>
        </p:txBody>
      </p:sp>
      <p:sp>
        <p:nvSpPr>
          <p:cNvPr id="11" name="Text Placeholder 33">
            <a:extLst>
              <a:ext uri="{FF2B5EF4-FFF2-40B4-BE49-F238E27FC236}">
                <a16:creationId xmlns:a16="http://schemas.microsoft.com/office/drawing/2014/main" id="{383166CE-3AB4-9B44-A651-35EE1B460CC7}"/>
              </a:ext>
            </a:extLst>
          </p:cNvPr>
          <p:cNvSpPr txBox="1">
            <a:spLocks/>
          </p:cNvSpPr>
          <p:nvPr/>
        </p:nvSpPr>
        <p:spPr>
          <a:xfrm>
            <a:off x="132100" y="6455808"/>
            <a:ext cx="1882438" cy="371475"/>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INTRODUCTION</a:t>
            </a:r>
          </a:p>
        </p:txBody>
      </p:sp>
      <p:sp>
        <p:nvSpPr>
          <p:cNvPr id="12" name="Textplatzhalter 2">
            <a:extLst>
              <a:ext uri="{FF2B5EF4-FFF2-40B4-BE49-F238E27FC236}">
                <a16:creationId xmlns:a16="http://schemas.microsoft.com/office/drawing/2014/main" id="{0176E1B2-18DB-7A48-B754-62E635DFF84A}"/>
              </a:ext>
            </a:extLst>
          </p:cNvPr>
          <p:cNvSpPr txBox="1">
            <a:spLocks/>
          </p:cNvSpPr>
          <p:nvPr/>
        </p:nvSpPr>
        <p:spPr>
          <a:xfrm>
            <a:off x="59996" y="2021450"/>
            <a:ext cx="4572000" cy="41408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2200" dirty="0">
                <a:solidFill>
                  <a:srgbClr val="212121"/>
                </a:solidFill>
                <a:latin typeface="Source Sans Pro" panose="020B0503030403020204" pitchFamily="34" charset="0"/>
                <a:ea typeface="Source Sans Pro" panose="020B0503030403020204" pitchFamily="34" charset="0"/>
              </a:rPr>
              <a:t>SSP was first published to make the 2006 WHO Guidelines on reuse more widely adopted.</a:t>
            </a:r>
          </a:p>
          <a:p>
            <a:pPr marL="0" indent="0" algn="ctr">
              <a:lnSpc>
                <a:spcPct val="100000"/>
              </a:lnSpc>
              <a:buNone/>
            </a:pPr>
            <a:r>
              <a:rPr lang="en-GB" sz="2200" dirty="0">
                <a:solidFill>
                  <a:srgbClr val="212121"/>
                </a:solidFill>
                <a:latin typeface="Source Sans Pro" panose="020B0503030403020204" pitchFamily="34" charset="0"/>
                <a:ea typeface="Source Sans Pro" panose="020B0503030403020204" pitchFamily="34" charset="0"/>
              </a:rPr>
              <a:t>These guidelines are concerned with the health implications of reusing wastewater and aim to protect the farmers, local communities and consumers, maximizing the health benefits of safe reuse. </a:t>
            </a:r>
          </a:p>
          <a:p>
            <a:pPr marL="0" indent="0" algn="ctr">
              <a:lnSpc>
                <a:spcPct val="100000"/>
              </a:lnSpc>
              <a:buNone/>
            </a:pPr>
            <a:r>
              <a:rPr lang="en-GB" sz="2200" dirty="0">
                <a:solidFill>
                  <a:srgbClr val="212121"/>
                </a:solidFill>
                <a:latin typeface="Source Sans Pro" panose="020B0503030403020204" pitchFamily="34" charset="0"/>
                <a:ea typeface="Source Sans Pro" panose="020B0503030403020204" pitchFamily="34" charset="0"/>
              </a:rPr>
              <a:t>Today, SSP is used for the entire sanitation system.</a:t>
            </a:r>
          </a:p>
        </p:txBody>
      </p:sp>
    </p:spTree>
    <p:extLst>
      <p:ext uri="{BB962C8B-B14F-4D97-AF65-F5344CB8AC3E}">
        <p14:creationId xmlns:p14="http://schemas.microsoft.com/office/powerpoint/2010/main" val="3357018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9">
            <a:extLst>
              <a:ext uri="{FF2B5EF4-FFF2-40B4-BE49-F238E27FC236}">
                <a16:creationId xmlns:a16="http://schemas.microsoft.com/office/drawing/2014/main" id="{5C1016C2-11D6-6145-89B1-3EB4BFFD3DDF}"/>
              </a:ext>
            </a:extLst>
          </p:cNvPr>
          <p:cNvSpPr txBox="1">
            <a:spLocks/>
          </p:cNvSpPr>
          <p:nvPr/>
        </p:nvSpPr>
        <p:spPr>
          <a:xfrm>
            <a:off x="191226" y="857371"/>
            <a:ext cx="8952774" cy="30740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212121"/>
                </a:solidFill>
                <a:latin typeface="Source Sans Pro" panose="020B0503030403020204" pitchFamily="34" charset="0"/>
                <a:ea typeface="Source Sans Pro" panose="020B0503030403020204" pitchFamily="34" charset="0"/>
              </a:rPr>
              <a:t>According to the WHO Guidelines on Sanitation and Health</a:t>
            </a:r>
            <a:endParaRPr lang="en-CH" sz="2000" dirty="0">
              <a:solidFill>
                <a:srgbClr val="212121"/>
              </a:solidFill>
              <a:latin typeface="Source Sans Pro" panose="020B0503030403020204" pitchFamily="34" charset="0"/>
              <a:ea typeface="Source Sans Pro" panose="020B0503030403020204" pitchFamily="34" charset="0"/>
            </a:endParaRPr>
          </a:p>
        </p:txBody>
      </p:sp>
      <p:sp>
        <p:nvSpPr>
          <p:cNvPr id="9" name="Text Placeholder 19">
            <a:extLst>
              <a:ext uri="{FF2B5EF4-FFF2-40B4-BE49-F238E27FC236}">
                <a16:creationId xmlns:a16="http://schemas.microsoft.com/office/drawing/2014/main" id="{8FED8F5C-895C-574E-B2C3-5BD9515B83A7}"/>
              </a:ext>
            </a:extLst>
          </p:cNvPr>
          <p:cNvSpPr txBox="1">
            <a:spLocks/>
          </p:cNvSpPr>
          <p:nvPr/>
        </p:nvSpPr>
        <p:spPr>
          <a:xfrm>
            <a:off x="1276461" y="291637"/>
            <a:ext cx="4722937"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79175"/>
                </a:solidFill>
              </a:rPr>
              <a:t>Sanitation</a:t>
            </a:r>
          </a:p>
        </p:txBody>
      </p:sp>
      <p:sp>
        <p:nvSpPr>
          <p:cNvPr id="13" name="Text Placeholder 33">
            <a:extLst>
              <a:ext uri="{FF2B5EF4-FFF2-40B4-BE49-F238E27FC236}">
                <a16:creationId xmlns:a16="http://schemas.microsoft.com/office/drawing/2014/main" id="{A00BA294-C250-8E41-B9B8-983241631BF6}"/>
              </a:ext>
            </a:extLst>
          </p:cNvPr>
          <p:cNvSpPr txBox="1">
            <a:spLocks/>
          </p:cNvSpPr>
          <p:nvPr/>
        </p:nvSpPr>
        <p:spPr>
          <a:xfrm>
            <a:off x="132100" y="6455808"/>
            <a:ext cx="1882438" cy="371475"/>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INTRODUCTION</a:t>
            </a:r>
          </a:p>
        </p:txBody>
      </p:sp>
      <p:pic>
        <p:nvPicPr>
          <p:cNvPr id="17" name="Picture 4">
            <a:extLst>
              <a:ext uri="{FF2B5EF4-FFF2-40B4-BE49-F238E27FC236}">
                <a16:creationId xmlns:a16="http://schemas.microsoft.com/office/drawing/2014/main" id="{CF6B6D86-72A4-1145-920E-FDD71182B732}"/>
              </a:ext>
            </a:extLst>
          </p:cNvPr>
          <p:cNvPicPr>
            <a:picLocks noChangeAspect="1"/>
          </p:cNvPicPr>
          <p:nvPr/>
        </p:nvPicPr>
        <p:blipFill rotWithShape="1">
          <a:blip r:embed="rId3">
            <a:clrChange>
              <a:clrFrom>
                <a:srgbClr val="FFFFFF"/>
              </a:clrFrom>
              <a:clrTo>
                <a:srgbClr val="FFFFFF">
                  <a:alpha val="0"/>
                </a:srgbClr>
              </a:clrTo>
            </a:clrChange>
          </a:blip>
          <a:srcRect l="3326" r="9385"/>
          <a:stretch/>
        </p:blipFill>
        <p:spPr>
          <a:xfrm>
            <a:off x="4168235" y="3928257"/>
            <a:ext cx="4731527" cy="1838520"/>
          </a:xfrm>
          <a:prstGeom prst="rect">
            <a:avLst/>
          </a:prstGeom>
        </p:spPr>
      </p:pic>
      <p:sp>
        <p:nvSpPr>
          <p:cNvPr id="19" name="Text Placeholder 7">
            <a:extLst>
              <a:ext uri="{FF2B5EF4-FFF2-40B4-BE49-F238E27FC236}">
                <a16:creationId xmlns:a16="http://schemas.microsoft.com/office/drawing/2014/main" id="{060FC40A-4D65-2D48-8D25-0ED22994086A}"/>
              </a:ext>
            </a:extLst>
          </p:cNvPr>
          <p:cNvSpPr>
            <a:spLocks noGrp="1"/>
          </p:cNvSpPr>
          <p:nvPr>
            <p:ph type="body" sz="quarter" idx="14"/>
          </p:nvPr>
        </p:nvSpPr>
        <p:spPr>
          <a:xfrm>
            <a:off x="224901" y="1201471"/>
            <a:ext cx="8324043" cy="901088"/>
          </a:xfrm>
        </p:spPr>
        <p:txBody>
          <a:bodyPr anchor="t"/>
          <a:lstStyle/>
          <a:p>
            <a:pPr>
              <a:lnSpc>
                <a:spcPct val="100000"/>
              </a:lnSpc>
            </a:pPr>
            <a:r>
              <a:rPr lang="en-GB" sz="2000" dirty="0">
                <a:latin typeface="Source Sans Pro" panose="020B0503030403020204" pitchFamily="34" charset="0"/>
                <a:ea typeface="Source Sans Pro" panose="020B0503030403020204" pitchFamily="34" charset="0"/>
              </a:rPr>
              <a:t>Access to and use of facilities and services for the safe disposal of human urine and faeces. </a:t>
            </a:r>
          </a:p>
        </p:txBody>
      </p:sp>
      <p:sp>
        <p:nvSpPr>
          <p:cNvPr id="20" name="Text Placeholder 19">
            <a:extLst>
              <a:ext uri="{FF2B5EF4-FFF2-40B4-BE49-F238E27FC236}">
                <a16:creationId xmlns:a16="http://schemas.microsoft.com/office/drawing/2014/main" id="{5DF16C9D-AEDC-7844-BBF0-BA2B9A8991B0}"/>
              </a:ext>
            </a:extLst>
          </p:cNvPr>
          <p:cNvSpPr txBox="1">
            <a:spLocks/>
          </p:cNvSpPr>
          <p:nvPr/>
        </p:nvSpPr>
        <p:spPr>
          <a:xfrm>
            <a:off x="191225" y="293076"/>
            <a:ext cx="1530697"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79175"/>
                </a:solidFill>
              </a:rPr>
              <a:t>Safe</a:t>
            </a:r>
          </a:p>
        </p:txBody>
      </p:sp>
      <p:sp>
        <p:nvSpPr>
          <p:cNvPr id="23" name="Text Placeholder 7">
            <a:extLst>
              <a:ext uri="{FF2B5EF4-FFF2-40B4-BE49-F238E27FC236}">
                <a16:creationId xmlns:a16="http://schemas.microsoft.com/office/drawing/2014/main" id="{579CE5E1-9B0A-7C4F-A327-823B4EEAAB26}"/>
              </a:ext>
            </a:extLst>
          </p:cNvPr>
          <p:cNvSpPr txBox="1">
            <a:spLocks/>
          </p:cNvSpPr>
          <p:nvPr/>
        </p:nvSpPr>
        <p:spPr>
          <a:xfrm>
            <a:off x="191226" y="2311985"/>
            <a:ext cx="7563110" cy="529921"/>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An arrangement of technologies and practices that:</a:t>
            </a:r>
          </a:p>
          <a:p>
            <a:pPr marL="285750" indent="-285750">
              <a:lnSpc>
                <a:spcPct val="100000"/>
              </a:lnSpc>
              <a:buFont typeface="Arial" panose="020B0604020202020204" pitchFamily="34" charset="0"/>
              <a:buChar char="•"/>
            </a:pP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24" name="Text Placeholder 19">
            <a:extLst>
              <a:ext uri="{FF2B5EF4-FFF2-40B4-BE49-F238E27FC236}">
                <a16:creationId xmlns:a16="http://schemas.microsoft.com/office/drawing/2014/main" id="{36F0BF62-AAA8-984F-833A-5306E6E5FD2C}"/>
              </a:ext>
            </a:extLst>
          </p:cNvPr>
          <p:cNvSpPr txBox="1">
            <a:spLocks/>
          </p:cNvSpPr>
          <p:nvPr/>
        </p:nvSpPr>
        <p:spPr>
          <a:xfrm>
            <a:off x="191226" y="1992271"/>
            <a:ext cx="8268170" cy="30094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solidFill>
                  <a:srgbClr val="379175"/>
                </a:solidFill>
                <a:latin typeface="Source Sans Pro" panose="020B0503030403020204" pitchFamily="34" charset="0"/>
                <a:ea typeface="Source Sans Pro" panose="020B0503030403020204" pitchFamily="34" charset="0"/>
              </a:rPr>
              <a:t>Safe sanitation system</a:t>
            </a:r>
            <a:endParaRPr lang="en-CH" sz="2000" b="1" dirty="0">
              <a:solidFill>
                <a:srgbClr val="379175"/>
              </a:solidFill>
              <a:latin typeface="Source Sans Pro" panose="020B0503030403020204" pitchFamily="34" charset="0"/>
              <a:ea typeface="Source Sans Pro" panose="020B0503030403020204" pitchFamily="34" charset="0"/>
            </a:endParaRPr>
          </a:p>
        </p:txBody>
      </p:sp>
      <p:pic>
        <p:nvPicPr>
          <p:cNvPr id="25" name="Grafik 24">
            <a:extLst>
              <a:ext uri="{FF2B5EF4-FFF2-40B4-BE49-F238E27FC236}">
                <a16:creationId xmlns:a16="http://schemas.microsoft.com/office/drawing/2014/main" id="{61701C50-BA9B-4742-853C-41EDF68EA093}"/>
              </a:ext>
            </a:extLst>
          </p:cNvPr>
          <p:cNvPicPr>
            <a:picLocks noChangeAspect="1"/>
          </p:cNvPicPr>
          <p:nvPr/>
        </p:nvPicPr>
        <p:blipFill>
          <a:blip r:embed="rId4"/>
          <a:stretch>
            <a:fillRect/>
          </a:stretch>
        </p:blipFill>
        <p:spPr>
          <a:xfrm>
            <a:off x="3608881" y="2891602"/>
            <a:ext cx="5343894" cy="529921"/>
          </a:xfrm>
          <a:prstGeom prst="rect">
            <a:avLst/>
          </a:prstGeom>
        </p:spPr>
      </p:pic>
      <p:sp>
        <p:nvSpPr>
          <p:cNvPr id="26" name="Text Placeholder 7">
            <a:extLst>
              <a:ext uri="{FF2B5EF4-FFF2-40B4-BE49-F238E27FC236}">
                <a16:creationId xmlns:a16="http://schemas.microsoft.com/office/drawing/2014/main" id="{8FDD8F44-04A3-3B48-A851-758AC38050C2}"/>
              </a:ext>
            </a:extLst>
          </p:cNvPr>
          <p:cNvSpPr txBox="1">
            <a:spLocks/>
          </p:cNvSpPr>
          <p:nvPr/>
        </p:nvSpPr>
        <p:spPr>
          <a:xfrm>
            <a:off x="191225" y="2820338"/>
            <a:ext cx="3417656" cy="797173"/>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GB" sz="2000" dirty="0">
                <a:solidFill>
                  <a:schemeClr val="tx2"/>
                </a:solidFill>
                <a:latin typeface="Source Sans Pro" panose="020B0503030403020204" pitchFamily="34" charset="0"/>
                <a:ea typeface="Source Sans Pro" panose="020B0503030403020204" pitchFamily="34" charset="0"/>
              </a:rPr>
              <a:t>Separates human excreta from human contact at all steps of the sanitation service chain;</a:t>
            </a:r>
          </a:p>
        </p:txBody>
      </p:sp>
      <p:sp>
        <p:nvSpPr>
          <p:cNvPr id="27" name="Text Placeholder 7">
            <a:extLst>
              <a:ext uri="{FF2B5EF4-FFF2-40B4-BE49-F238E27FC236}">
                <a16:creationId xmlns:a16="http://schemas.microsoft.com/office/drawing/2014/main" id="{49B9601F-1047-1745-A7BB-BFF736C1F7E3}"/>
              </a:ext>
            </a:extLst>
          </p:cNvPr>
          <p:cNvSpPr txBox="1">
            <a:spLocks/>
          </p:cNvSpPr>
          <p:nvPr/>
        </p:nvSpPr>
        <p:spPr>
          <a:xfrm>
            <a:off x="191223" y="4068565"/>
            <a:ext cx="3977013" cy="802114"/>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GB" sz="2000" dirty="0">
                <a:solidFill>
                  <a:schemeClr val="tx2"/>
                </a:solidFill>
                <a:latin typeface="Source Sans Pro" panose="020B0503030403020204" pitchFamily="34" charset="0"/>
                <a:ea typeface="Source Sans Pro" panose="020B0503030403020204" pitchFamily="34" charset="0"/>
              </a:rPr>
              <a:t>Fulfils minimum requirements  of design, construction and O&amp;M to ensure safety along each step;</a:t>
            </a:r>
          </a:p>
          <a:p>
            <a:pPr marL="285750" indent="-285750">
              <a:lnSpc>
                <a:spcPct val="100000"/>
              </a:lnSpc>
              <a:buFont typeface="Arial" panose="020B0604020202020204" pitchFamily="34" charset="0"/>
              <a:buChar char="•"/>
            </a:pP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28" name="Text Placeholder 7">
            <a:extLst>
              <a:ext uri="{FF2B5EF4-FFF2-40B4-BE49-F238E27FC236}">
                <a16:creationId xmlns:a16="http://schemas.microsoft.com/office/drawing/2014/main" id="{4F17E077-0235-6444-B519-FC255AF5A883}"/>
              </a:ext>
            </a:extLst>
          </p:cNvPr>
          <p:cNvSpPr txBox="1">
            <a:spLocks/>
          </p:cNvSpPr>
          <p:nvPr/>
        </p:nvSpPr>
        <p:spPr>
          <a:xfrm>
            <a:off x="191221" y="5051005"/>
            <a:ext cx="3977013" cy="408159"/>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GB" sz="2000" dirty="0">
                <a:solidFill>
                  <a:schemeClr val="tx2"/>
                </a:solidFill>
                <a:latin typeface="Source Sans Pro" panose="020B0503030403020204" pitchFamily="34" charset="0"/>
                <a:ea typeface="Source Sans Pro" panose="020B0503030403020204" pitchFamily="34" charset="0"/>
              </a:rPr>
              <a:t>Is associated to hygiene practices;</a:t>
            </a:r>
          </a:p>
          <a:p>
            <a:pPr marL="285750" indent="-285750">
              <a:lnSpc>
                <a:spcPct val="100000"/>
              </a:lnSpc>
              <a:buFont typeface="Arial" panose="020B0604020202020204" pitchFamily="34" charset="0"/>
              <a:buChar char="•"/>
            </a:pPr>
            <a:endParaRPr lang="en-GB" sz="2000" dirty="0">
              <a:solidFill>
                <a:schemeClr val="tx2"/>
              </a:solidFill>
              <a:latin typeface="Source Sans Pro" panose="020B0503030403020204" pitchFamily="34" charset="0"/>
              <a:ea typeface="Source Sans Pro" panose="020B0503030403020204" pitchFamily="34" charset="0"/>
            </a:endParaRPr>
          </a:p>
          <a:p>
            <a:pPr marL="285750" indent="-285750">
              <a:lnSpc>
                <a:spcPct val="100000"/>
              </a:lnSpc>
              <a:buFont typeface="Arial" panose="020B0604020202020204" pitchFamily="34" charset="0"/>
              <a:buChar char="•"/>
            </a:pP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29" name="Text Placeholder 7">
            <a:extLst>
              <a:ext uri="{FF2B5EF4-FFF2-40B4-BE49-F238E27FC236}">
                <a16:creationId xmlns:a16="http://schemas.microsoft.com/office/drawing/2014/main" id="{5854835B-6A6D-6E4D-AF04-136E5CBEC917}"/>
              </a:ext>
            </a:extLst>
          </p:cNvPr>
          <p:cNvSpPr txBox="1">
            <a:spLocks/>
          </p:cNvSpPr>
          <p:nvPr/>
        </p:nvSpPr>
        <p:spPr>
          <a:xfrm>
            <a:off x="191224" y="5674329"/>
            <a:ext cx="5290882" cy="582680"/>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GB" sz="2000" dirty="0">
                <a:solidFill>
                  <a:schemeClr val="tx2"/>
                </a:solidFill>
                <a:latin typeface="Source Sans Pro" panose="020B0503030403020204" pitchFamily="34" charset="0"/>
                <a:ea typeface="Source Sans Pro" panose="020B0503030403020204" pitchFamily="34" charset="0"/>
              </a:rPr>
              <a:t>Is embedded in an implementation framework for safe service delivery.</a:t>
            </a:r>
          </a:p>
        </p:txBody>
      </p:sp>
    </p:spTree>
    <p:extLst>
      <p:ext uri="{BB962C8B-B14F-4D97-AF65-F5344CB8AC3E}">
        <p14:creationId xmlns:p14="http://schemas.microsoft.com/office/powerpoint/2010/main" val="158624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3" grpId="0"/>
      <p:bldP spid="24" grpId="0"/>
      <p:bldP spid="26" grpId="0"/>
      <p:bldP spid="27" grpId="0"/>
      <p:bldP spid="28" grpId="0"/>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9">
            <a:extLst>
              <a:ext uri="{FF2B5EF4-FFF2-40B4-BE49-F238E27FC236}">
                <a16:creationId xmlns:a16="http://schemas.microsoft.com/office/drawing/2014/main" id="{DDEAB813-3C4C-9C42-B7F6-5DBE1288A271}"/>
              </a:ext>
            </a:extLst>
          </p:cNvPr>
          <p:cNvSpPr txBox="1">
            <a:spLocks/>
          </p:cNvSpPr>
          <p:nvPr/>
        </p:nvSpPr>
        <p:spPr>
          <a:xfrm>
            <a:off x="224901" y="283385"/>
            <a:ext cx="8622216"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79175"/>
                </a:solidFill>
              </a:rPr>
              <a:t>SSP manual – Second Edition, 2022</a:t>
            </a:r>
          </a:p>
        </p:txBody>
      </p:sp>
      <p:sp>
        <p:nvSpPr>
          <p:cNvPr id="5" name="TextBox 4">
            <a:extLst>
              <a:ext uri="{FF2B5EF4-FFF2-40B4-BE49-F238E27FC236}">
                <a16:creationId xmlns:a16="http://schemas.microsoft.com/office/drawing/2014/main" id="{44879A8B-6243-2D47-B444-09648C3A7335}"/>
              </a:ext>
            </a:extLst>
          </p:cNvPr>
          <p:cNvSpPr txBox="1"/>
          <p:nvPr/>
        </p:nvSpPr>
        <p:spPr>
          <a:xfrm>
            <a:off x="297757" y="995191"/>
            <a:ext cx="7117654" cy="369332"/>
          </a:xfrm>
          <a:prstGeom prst="rect">
            <a:avLst/>
          </a:prstGeom>
          <a:noFill/>
        </p:spPr>
        <p:txBody>
          <a:bodyPr wrap="none" rtlCol="0">
            <a:spAutoFit/>
          </a:bodyPr>
          <a:lstStyle/>
          <a:p>
            <a:r>
              <a:rPr lang="en-US" dirty="0">
                <a:solidFill>
                  <a:srgbClr val="212121"/>
                </a:solidFill>
                <a:latin typeface="Source Sans Pro" panose="020B0503030403020204" pitchFamily="34" charset="0"/>
                <a:ea typeface="Source Sans Pro" panose="020B0503030403020204" pitchFamily="34" charset="0"/>
              </a:rPr>
              <a:t>Key updates in this second edition of Sanitation safety planning include:</a:t>
            </a:r>
          </a:p>
        </p:txBody>
      </p:sp>
      <p:sp>
        <p:nvSpPr>
          <p:cNvPr id="6" name="TextBox 5">
            <a:extLst>
              <a:ext uri="{FF2B5EF4-FFF2-40B4-BE49-F238E27FC236}">
                <a16:creationId xmlns:a16="http://schemas.microsoft.com/office/drawing/2014/main" id="{2E98127A-7781-F349-A26D-2EE452B99A5A}"/>
              </a:ext>
            </a:extLst>
          </p:cNvPr>
          <p:cNvSpPr txBox="1"/>
          <p:nvPr/>
        </p:nvSpPr>
        <p:spPr>
          <a:xfrm>
            <a:off x="495443" y="2225320"/>
            <a:ext cx="4299841" cy="313932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212121"/>
                </a:solidFill>
                <a:latin typeface="Source Sans Pro" panose="020B0503030403020204" pitchFamily="34" charset="0"/>
                <a:ea typeface="Source Sans Pro" panose="020B0503030403020204" pitchFamily="34" charset="0"/>
              </a:rPr>
              <a:t>simplification of the SSP process;</a:t>
            </a:r>
          </a:p>
          <a:p>
            <a:pPr marL="285750" indent="-285750">
              <a:buFont typeface="Arial" panose="020B0604020202020204" pitchFamily="34" charset="0"/>
              <a:buChar char="•"/>
            </a:pPr>
            <a:endParaRPr lang="en-US" dirty="0">
              <a:solidFill>
                <a:srgbClr val="212121"/>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dirty="0">
                <a:solidFill>
                  <a:srgbClr val="212121"/>
                </a:solidFill>
                <a:latin typeface="Source Sans Pro" panose="020B0503030403020204" pitchFamily="34" charset="0"/>
                <a:ea typeface="Source Sans Pro" panose="020B0503030403020204" pitchFamily="34" charset="0"/>
              </a:rPr>
              <a:t>reorientation to support recommendations on local-level risk assessment and management in the WHO Guidelines on sanitation and health, covering all steps of the sanitation chain, with or without safe end use; and</a:t>
            </a:r>
          </a:p>
          <a:p>
            <a:pPr marL="285750" indent="-285750">
              <a:buFont typeface="Arial" panose="020B0604020202020204" pitchFamily="34" charset="0"/>
              <a:buChar char="•"/>
            </a:pPr>
            <a:endParaRPr lang="en-US" dirty="0">
              <a:solidFill>
                <a:srgbClr val="212121"/>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dirty="0">
                <a:solidFill>
                  <a:srgbClr val="212121"/>
                </a:solidFill>
                <a:latin typeface="Source Sans Pro" panose="020B0503030403020204" pitchFamily="34" charset="0"/>
                <a:ea typeface="Source Sans Pro" panose="020B0503030403020204" pitchFamily="34" charset="0"/>
              </a:rPr>
              <a:t>inclusion of climate risks</a:t>
            </a:r>
          </a:p>
        </p:txBody>
      </p:sp>
      <p:pic>
        <p:nvPicPr>
          <p:cNvPr id="7" name="Picture 6">
            <a:extLst>
              <a:ext uri="{FF2B5EF4-FFF2-40B4-BE49-F238E27FC236}">
                <a16:creationId xmlns:a16="http://schemas.microsoft.com/office/drawing/2014/main" id="{4CF8CC11-438E-7A41-9A9E-E9489C2B90FF}"/>
              </a:ext>
            </a:extLst>
          </p:cNvPr>
          <p:cNvPicPr>
            <a:picLocks noChangeAspect="1"/>
          </p:cNvPicPr>
          <p:nvPr/>
        </p:nvPicPr>
        <p:blipFill>
          <a:blip r:embed="rId3"/>
          <a:stretch>
            <a:fillRect/>
          </a:stretch>
        </p:blipFill>
        <p:spPr>
          <a:xfrm>
            <a:off x="5986131" y="1555468"/>
            <a:ext cx="1551769" cy="1092039"/>
          </a:xfrm>
          <a:prstGeom prst="rect">
            <a:avLst/>
          </a:prstGeom>
        </p:spPr>
      </p:pic>
      <p:pic>
        <p:nvPicPr>
          <p:cNvPr id="8" name="Bildplatzhalter 10">
            <a:extLst>
              <a:ext uri="{FF2B5EF4-FFF2-40B4-BE49-F238E27FC236}">
                <a16:creationId xmlns:a16="http://schemas.microsoft.com/office/drawing/2014/main" id="{86EE2ACC-F15E-7442-9060-7AEBFEC199AA}"/>
              </a:ext>
            </a:extLst>
          </p:cNvPr>
          <p:cNvPicPr>
            <a:picLocks noGrp="1"/>
          </p:cNvPicPr>
          <p:nvPr>
            <p:ph type="pic" sz="quarter" idx="19"/>
          </p:nvPr>
        </p:nvPicPr>
        <p:blipFill>
          <a:blip r:embed="rId4" cstate="print">
            <a:extLst>
              <a:ext uri="{28A0092B-C50C-407E-A947-70E740481C1C}">
                <a14:useLocalDpi xmlns:a14="http://schemas.microsoft.com/office/drawing/2010/main" val="0"/>
              </a:ext>
            </a:extLst>
          </a:blip>
          <a:srcRect l="670" r="670"/>
          <a:stretch>
            <a:fillRect/>
          </a:stretch>
        </p:blipFill>
        <p:spPr>
          <a:xfrm>
            <a:off x="7537900" y="2795214"/>
            <a:ext cx="1267702" cy="1710973"/>
          </a:xfrm>
          <a:prstGeom prst="rect">
            <a:avLst/>
          </a:prstGeom>
        </p:spPr>
      </p:pic>
      <p:pic>
        <p:nvPicPr>
          <p:cNvPr id="9" name="Picture 8">
            <a:extLst>
              <a:ext uri="{FF2B5EF4-FFF2-40B4-BE49-F238E27FC236}">
                <a16:creationId xmlns:a16="http://schemas.microsoft.com/office/drawing/2014/main" id="{75600630-C9E4-D94A-BA6A-04A769155FB6}"/>
              </a:ext>
            </a:extLst>
          </p:cNvPr>
          <p:cNvPicPr>
            <a:picLocks noChangeAspect="1"/>
          </p:cNvPicPr>
          <p:nvPr/>
        </p:nvPicPr>
        <p:blipFill>
          <a:blip r:embed="rId5"/>
          <a:stretch>
            <a:fillRect/>
          </a:stretch>
        </p:blipFill>
        <p:spPr>
          <a:xfrm>
            <a:off x="4816346" y="2527319"/>
            <a:ext cx="1271723" cy="1803361"/>
          </a:xfrm>
          <a:prstGeom prst="rect">
            <a:avLst/>
          </a:prstGeom>
        </p:spPr>
      </p:pic>
      <p:sp>
        <p:nvSpPr>
          <p:cNvPr id="10" name="Quad Arrow 9">
            <a:extLst>
              <a:ext uri="{FF2B5EF4-FFF2-40B4-BE49-F238E27FC236}">
                <a16:creationId xmlns:a16="http://schemas.microsoft.com/office/drawing/2014/main" id="{D0083CD8-46E1-944C-9E3D-E1C02D90A247}"/>
              </a:ext>
            </a:extLst>
          </p:cNvPr>
          <p:cNvSpPr/>
          <p:nvPr/>
        </p:nvSpPr>
        <p:spPr>
          <a:xfrm>
            <a:off x="6121868" y="2911982"/>
            <a:ext cx="1297171" cy="1154222"/>
          </a:xfrm>
          <a:prstGeom prst="quadArrow">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36B1F83-F8D7-E54F-8662-5ACC976D40A2}"/>
              </a:ext>
            </a:extLst>
          </p:cNvPr>
          <p:cNvPicPr>
            <a:picLocks noChangeAspect="1"/>
          </p:cNvPicPr>
          <p:nvPr/>
        </p:nvPicPr>
        <p:blipFill>
          <a:blip r:embed="rId6"/>
          <a:stretch>
            <a:fillRect/>
          </a:stretch>
        </p:blipFill>
        <p:spPr>
          <a:xfrm>
            <a:off x="5457273" y="4401991"/>
            <a:ext cx="2714478" cy="1923980"/>
          </a:xfrm>
          <a:prstGeom prst="rect">
            <a:avLst/>
          </a:prstGeom>
        </p:spPr>
      </p:pic>
    </p:spTree>
    <p:extLst>
      <p:ext uri="{BB962C8B-B14F-4D97-AF65-F5344CB8AC3E}">
        <p14:creationId xmlns:p14="http://schemas.microsoft.com/office/powerpoint/2010/main" val="3728962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7052F5AB-FA11-3140-9FF4-BCD24C4ED8CF}"/>
              </a:ext>
            </a:extLst>
          </p:cNvPr>
          <p:cNvSpPr txBox="1">
            <a:spLocks/>
          </p:cNvSpPr>
          <p:nvPr/>
        </p:nvSpPr>
        <p:spPr>
          <a:xfrm>
            <a:off x="361105" y="2801802"/>
            <a:ext cx="2573558" cy="13096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2200" dirty="0">
                <a:solidFill>
                  <a:srgbClr val="212121"/>
                </a:solidFill>
                <a:latin typeface="Source Sans Pro" panose="020B0503030403020204" pitchFamily="34" charset="0"/>
                <a:ea typeface="Source Sans Pro" panose="020B0503030403020204" pitchFamily="34" charset="0"/>
              </a:rPr>
              <a:t>Identify disease pathway and affected people.</a:t>
            </a:r>
          </a:p>
          <a:p>
            <a:pPr marL="0" indent="0" algn="ctr">
              <a:lnSpc>
                <a:spcPct val="100000"/>
              </a:lnSpc>
              <a:buNone/>
            </a:pPr>
            <a:endParaRPr lang="en-GB" sz="2200" dirty="0">
              <a:solidFill>
                <a:srgbClr val="212121"/>
              </a:solidFill>
              <a:latin typeface="Source Sans Pro" panose="020B0503030403020204" pitchFamily="34" charset="0"/>
              <a:ea typeface="Source Sans Pro" panose="020B0503030403020204" pitchFamily="34" charset="0"/>
            </a:endParaRPr>
          </a:p>
          <a:p>
            <a:pPr marL="0" indent="0" algn="ctr">
              <a:lnSpc>
                <a:spcPct val="100000"/>
              </a:lnSpc>
              <a:buNone/>
            </a:pPr>
            <a:r>
              <a:rPr lang="en-GB" sz="2200" dirty="0">
                <a:solidFill>
                  <a:srgbClr val="212121"/>
                </a:solidFill>
                <a:latin typeface="Source Sans Pro" panose="020B0503030403020204" pitchFamily="34" charset="0"/>
                <a:ea typeface="Source Sans Pro" panose="020B0503030403020204" pitchFamily="34" charset="0"/>
              </a:rPr>
              <a:t>Identify hazards and hazardous events.</a:t>
            </a:r>
          </a:p>
        </p:txBody>
      </p:sp>
      <p:sp>
        <p:nvSpPr>
          <p:cNvPr id="5" name="Text Placeholder 19">
            <a:extLst>
              <a:ext uri="{FF2B5EF4-FFF2-40B4-BE49-F238E27FC236}">
                <a16:creationId xmlns:a16="http://schemas.microsoft.com/office/drawing/2014/main" id="{9A67DA80-4312-704C-BF37-BBF668CB4F49}"/>
              </a:ext>
            </a:extLst>
          </p:cNvPr>
          <p:cNvSpPr txBox="1">
            <a:spLocks/>
          </p:cNvSpPr>
          <p:nvPr/>
        </p:nvSpPr>
        <p:spPr>
          <a:xfrm>
            <a:off x="224901" y="283385"/>
            <a:ext cx="8622216"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79175"/>
                </a:solidFill>
              </a:rPr>
              <a:t>How does SSP works?</a:t>
            </a:r>
          </a:p>
        </p:txBody>
      </p:sp>
      <p:cxnSp>
        <p:nvCxnSpPr>
          <p:cNvPr id="8" name="Straight Connector 5">
            <a:extLst>
              <a:ext uri="{FF2B5EF4-FFF2-40B4-BE49-F238E27FC236}">
                <a16:creationId xmlns:a16="http://schemas.microsoft.com/office/drawing/2014/main" id="{BFDFA62A-0DF3-E748-9DFA-A82E7C6048AA}"/>
              </a:ext>
            </a:extLst>
          </p:cNvPr>
          <p:cNvCxnSpPr>
            <a:cxnSpLocks/>
          </p:cNvCxnSpPr>
          <p:nvPr/>
        </p:nvCxnSpPr>
        <p:spPr>
          <a:xfrm flipH="1" flipV="1">
            <a:off x="3070868" y="1950746"/>
            <a:ext cx="5578" cy="3849112"/>
          </a:xfrm>
          <a:prstGeom prst="line">
            <a:avLst/>
          </a:prstGeom>
          <a:ln>
            <a:solidFill>
              <a:srgbClr val="379175"/>
            </a:solidFill>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EAFE2B29-7A14-474C-8D01-1CDE6200EA02}"/>
              </a:ext>
            </a:extLst>
          </p:cNvPr>
          <p:cNvSpPr txBox="1">
            <a:spLocks/>
          </p:cNvSpPr>
          <p:nvPr/>
        </p:nvSpPr>
        <p:spPr>
          <a:xfrm>
            <a:off x="230479" y="1501829"/>
            <a:ext cx="5672366" cy="312939"/>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2400" b="1" dirty="0">
                <a:solidFill>
                  <a:srgbClr val="379175"/>
                </a:solidFill>
                <a:latin typeface="Source Sans Pro Semibold" panose="020B0503030403020204" pitchFamily="34" charset="0"/>
                <a:ea typeface="Source Sans Pro Semibold" panose="020B0503030403020204" pitchFamily="34" charset="0"/>
              </a:rPr>
              <a:t>System assessment phase</a:t>
            </a:r>
          </a:p>
        </p:txBody>
      </p:sp>
      <p:cxnSp>
        <p:nvCxnSpPr>
          <p:cNvPr id="10" name="Straight Connector 5">
            <a:extLst>
              <a:ext uri="{FF2B5EF4-FFF2-40B4-BE49-F238E27FC236}">
                <a16:creationId xmlns:a16="http://schemas.microsoft.com/office/drawing/2014/main" id="{578F1643-7DE3-2C47-BC13-FFA5D40D2C50}"/>
              </a:ext>
            </a:extLst>
          </p:cNvPr>
          <p:cNvCxnSpPr>
            <a:cxnSpLocks/>
          </p:cNvCxnSpPr>
          <p:nvPr/>
        </p:nvCxnSpPr>
        <p:spPr>
          <a:xfrm rot="10800000">
            <a:off x="5961124" y="1536979"/>
            <a:ext cx="0" cy="4261811"/>
          </a:xfrm>
          <a:prstGeom prst="line">
            <a:avLst/>
          </a:prstGeom>
          <a:ln>
            <a:solidFill>
              <a:srgbClr val="379175"/>
            </a:solidFill>
          </a:ln>
        </p:spPr>
        <p:style>
          <a:lnRef idx="1">
            <a:schemeClr val="accent1"/>
          </a:lnRef>
          <a:fillRef idx="0">
            <a:schemeClr val="accent1"/>
          </a:fillRef>
          <a:effectRef idx="0">
            <a:schemeClr val="accent1"/>
          </a:effectRef>
          <a:fontRef idx="minor">
            <a:schemeClr val="tx1"/>
          </a:fontRef>
        </p:style>
      </p:cxnSp>
      <p:sp>
        <p:nvSpPr>
          <p:cNvPr id="11" name="Textplatzhalter 2">
            <a:extLst>
              <a:ext uri="{FF2B5EF4-FFF2-40B4-BE49-F238E27FC236}">
                <a16:creationId xmlns:a16="http://schemas.microsoft.com/office/drawing/2014/main" id="{E80B6588-F8A7-9C45-837C-283A13E4E41F}"/>
              </a:ext>
            </a:extLst>
          </p:cNvPr>
          <p:cNvSpPr txBox="1">
            <a:spLocks/>
          </p:cNvSpPr>
          <p:nvPr/>
        </p:nvSpPr>
        <p:spPr>
          <a:xfrm>
            <a:off x="3249230" y="1950746"/>
            <a:ext cx="2573558" cy="10333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2200" dirty="0">
                <a:solidFill>
                  <a:srgbClr val="212121"/>
                </a:solidFill>
                <a:latin typeface="Source Sans Pro" panose="020B0503030403020204" pitchFamily="34" charset="0"/>
                <a:ea typeface="Source Sans Pro" panose="020B0503030403020204" pitchFamily="34" charset="0"/>
              </a:rPr>
              <a:t>Carry out a risk–based assessment.</a:t>
            </a:r>
          </a:p>
          <a:p>
            <a:pPr marL="0" indent="0" algn="ctr">
              <a:lnSpc>
                <a:spcPct val="100000"/>
              </a:lnSpc>
              <a:buNone/>
            </a:pPr>
            <a:endParaRPr lang="en-GB" sz="2200" dirty="0">
              <a:solidFill>
                <a:srgbClr val="212121"/>
              </a:solidFill>
              <a:latin typeface="Source Sans Pro" panose="020B0503030403020204" pitchFamily="34" charset="0"/>
              <a:ea typeface="Source Sans Pro" panose="020B0503030403020204" pitchFamily="34" charset="0"/>
            </a:endParaRPr>
          </a:p>
          <a:p>
            <a:pPr marL="0" indent="0" algn="ctr">
              <a:lnSpc>
                <a:spcPct val="100000"/>
              </a:lnSpc>
              <a:buNone/>
            </a:pPr>
            <a:r>
              <a:rPr lang="en-GB" sz="2200" dirty="0">
                <a:solidFill>
                  <a:srgbClr val="212121"/>
                </a:solidFill>
                <a:latin typeface="Source Sans Pro" panose="020B0503030403020204" pitchFamily="34" charset="0"/>
                <a:ea typeface="Source Sans Pro" panose="020B0503030403020204" pitchFamily="34" charset="0"/>
              </a:rPr>
              <a:t>Identify the highest risks.</a:t>
            </a:r>
          </a:p>
        </p:txBody>
      </p:sp>
      <p:sp>
        <p:nvSpPr>
          <p:cNvPr id="12" name="Textplatzhalter 2">
            <a:extLst>
              <a:ext uri="{FF2B5EF4-FFF2-40B4-BE49-F238E27FC236}">
                <a16:creationId xmlns:a16="http://schemas.microsoft.com/office/drawing/2014/main" id="{0421C485-D345-0344-A811-BA6F21EB1531}"/>
              </a:ext>
            </a:extLst>
          </p:cNvPr>
          <p:cNvSpPr txBox="1">
            <a:spLocks/>
          </p:cNvSpPr>
          <p:nvPr/>
        </p:nvSpPr>
        <p:spPr>
          <a:xfrm>
            <a:off x="6136038" y="3262443"/>
            <a:ext cx="2573558" cy="9478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2200" dirty="0">
                <a:solidFill>
                  <a:srgbClr val="212121"/>
                </a:solidFill>
                <a:latin typeface="Source Sans Pro" panose="020B0503030403020204" pitchFamily="34" charset="0"/>
                <a:ea typeface="Source Sans Pro" panose="020B0503030403020204" pitchFamily="34" charset="0"/>
              </a:rPr>
              <a:t>Implement control measures to reduce the highest risks.</a:t>
            </a:r>
          </a:p>
        </p:txBody>
      </p:sp>
      <p:sp>
        <p:nvSpPr>
          <p:cNvPr id="13" name="Textplatzhalter 2">
            <a:extLst>
              <a:ext uri="{FF2B5EF4-FFF2-40B4-BE49-F238E27FC236}">
                <a16:creationId xmlns:a16="http://schemas.microsoft.com/office/drawing/2014/main" id="{66485B5B-0020-EF46-9C87-480A00328A27}"/>
              </a:ext>
            </a:extLst>
          </p:cNvPr>
          <p:cNvSpPr txBox="1">
            <a:spLocks/>
          </p:cNvSpPr>
          <p:nvPr/>
        </p:nvSpPr>
        <p:spPr>
          <a:xfrm>
            <a:off x="3271008" y="3997917"/>
            <a:ext cx="2573558" cy="10333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2200" dirty="0">
                <a:solidFill>
                  <a:srgbClr val="212121"/>
                </a:solidFill>
                <a:latin typeface="Source Sans Pro" panose="020B0503030403020204" pitchFamily="34" charset="0"/>
                <a:ea typeface="Source Sans Pro" panose="020B0503030403020204" pitchFamily="34" charset="0"/>
              </a:rPr>
              <a:t>Identification and prioritization of control measures.</a:t>
            </a:r>
          </a:p>
        </p:txBody>
      </p:sp>
      <p:sp>
        <p:nvSpPr>
          <p:cNvPr id="16" name="Text Placeholder 7">
            <a:extLst>
              <a:ext uri="{FF2B5EF4-FFF2-40B4-BE49-F238E27FC236}">
                <a16:creationId xmlns:a16="http://schemas.microsoft.com/office/drawing/2014/main" id="{8523C0B5-BA95-CE4E-A7ED-9066F51062D1}"/>
              </a:ext>
            </a:extLst>
          </p:cNvPr>
          <p:cNvSpPr txBox="1">
            <a:spLocks/>
          </p:cNvSpPr>
          <p:nvPr/>
        </p:nvSpPr>
        <p:spPr>
          <a:xfrm>
            <a:off x="5887945" y="1361030"/>
            <a:ext cx="3237059" cy="312939"/>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2400" b="1" dirty="0">
                <a:solidFill>
                  <a:srgbClr val="379175"/>
                </a:solidFill>
                <a:latin typeface="Source Sans Pro Semibold" panose="020B0503030403020204" pitchFamily="34" charset="0"/>
                <a:ea typeface="Source Sans Pro Semibold" panose="020B0503030403020204" pitchFamily="34" charset="0"/>
              </a:rPr>
              <a:t>Operational, monitoring and management phase</a:t>
            </a:r>
          </a:p>
        </p:txBody>
      </p:sp>
      <p:sp>
        <p:nvSpPr>
          <p:cNvPr id="18" name="Textplatzhalter 2">
            <a:extLst>
              <a:ext uri="{FF2B5EF4-FFF2-40B4-BE49-F238E27FC236}">
                <a16:creationId xmlns:a16="http://schemas.microsoft.com/office/drawing/2014/main" id="{E09CC88E-1E00-DE4F-B248-50C58FCEC63B}"/>
              </a:ext>
            </a:extLst>
          </p:cNvPr>
          <p:cNvSpPr txBox="1">
            <a:spLocks/>
          </p:cNvSpPr>
          <p:nvPr/>
        </p:nvSpPr>
        <p:spPr>
          <a:xfrm>
            <a:off x="3212651" y="5282110"/>
            <a:ext cx="2573558" cy="10333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2200" dirty="0">
                <a:solidFill>
                  <a:srgbClr val="212121"/>
                </a:solidFill>
                <a:latin typeface="Source Sans Pro" panose="020B0503030403020204" pitchFamily="34" charset="0"/>
                <a:ea typeface="Source Sans Pro" panose="020B0503030403020204" pitchFamily="34" charset="0"/>
              </a:rPr>
              <a:t>Define monitoring and validation mechanisms. </a:t>
            </a:r>
          </a:p>
        </p:txBody>
      </p:sp>
      <p:sp>
        <p:nvSpPr>
          <p:cNvPr id="14" name="Text Placeholder 33">
            <a:extLst>
              <a:ext uri="{FF2B5EF4-FFF2-40B4-BE49-F238E27FC236}">
                <a16:creationId xmlns:a16="http://schemas.microsoft.com/office/drawing/2014/main" id="{18BF14EA-175E-A24E-9572-0B0AEA5DA4F4}"/>
              </a:ext>
            </a:extLst>
          </p:cNvPr>
          <p:cNvSpPr txBox="1">
            <a:spLocks/>
          </p:cNvSpPr>
          <p:nvPr/>
        </p:nvSpPr>
        <p:spPr>
          <a:xfrm>
            <a:off x="132100" y="6455808"/>
            <a:ext cx="1882438" cy="371475"/>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INTRODUCTION</a:t>
            </a:r>
          </a:p>
        </p:txBody>
      </p:sp>
    </p:spTree>
    <p:extLst>
      <p:ext uri="{BB962C8B-B14F-4D97-AF65-F5344CB8AC3E}">
        <p14:creationId xmlns:p14="http://schemas.microsoft.com/office/powerpoint/2010/main" val="117552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P spid="12" grpId="0"/>
      <p:bldP spid="13" grpId="0"/>
      <p:bldP spid="16"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9">
            <a:extLst>
              <a:ext uri="{FF2B5EF4-FFF2-40B4-BE49-F238E27FC236}">
                <a16:creationId xmlns:a16="http://schemas.microsoft.com/office/drawing/2014/main" id="{5EF15C01-54CB-A34B-A15C-EA0063CFB058}"/>
              </a:ext>
            </a:extLst>
          </p:cNvPr>
          <p:cNvSpPr txBox="1">
            <a:spLocks/>
          </p:cNvSpPr>
          <p:nvPr/>
        </p:nvSpPr>
        <p:spPr>
          <a:xfrm>
            <a:off x="2672862" y="5602971"/>
            <a:ext cx="6306385" cy="37579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600" dirty="0">
                <a:solidFill>
                  <a:srgbClr val="212121"/>
                </a:solidFill>
                <a:latin typeface="Source Sans Pro" panose="020B0503030403020204" pitchFamily="34" charset="0"/>
                <a:ea typeface="Source Sans Pro" panose="020B0503030403020204" pitchFamily="34" charset="0"/>
              </a:rPr>
              <a:t>“SSP brings back the sanitation focus to health”</a:t>
            </a:r>
            <a:endParaRPr lang="en-CH" sz="2600" dirty="0">
              <a:solidFill>
                <a:srgbClr val="212121"/>
              </a:solidFill>
              <a:latin typeface="Source Sans Pro" panose="020B0503030403020204" pitchFamily="34" charset="0"/>
              <a:ea typeface="Source Sans Pro" panose="020B0503030403020204" pitchFamily="34" charset="0"/>
            </a:endParaRPr>
          </a:p>
        </p:txBody>
      </p:sp>
      <p:sp>
        <p:nvSpPr>
          <p:cNvPr id="7" name="Text Placeholder 19">
            <a:extLst>
              <a:ext uri="{FF2B5EF4-FFF2-40B4-BE49-F238E27FC236}">
                <a16:creationId xmlns:a16="http://schemas.microsoft.com/office/drawing/2014/main" id="{E2D540B3-F156-CC4C-A63E-85F687EB20F3}"/>
              </a:ext>
            </a:extLst>
          </p:cNvPr>
          <p:cNvSpPr txBox="1">
            <a:spLocks/>
          </p:cNvSpPr>
          <p:nvPr/>
        </p:nvSpPr>
        <p:spPr>
          <a:xfrm>
            <a:off x="224901" y="350005"/>
            <a:ext cx="8341583"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79175"/>
                </a:solidFill>
              </a:rPr>
              <a:t>Benefits of Sanitation Safety Planning</a:t>
            </a:r>
          </a:p>
        </p:txBody>
      </p:sp>
      <p:sp>
        <p:nvSpPr>
          <p:cNvPr id="15" name="Textplatzhalter 1">
            <a:extLst>
              <a:ext uri="{FF2B5EF4-FFF2-40B4-BE49-F238E27FC236}">
                <a16:creationId xmlns:a16="http://schemas.microsoft.com/office/drawing/2014/main" id="{3402A17B-CDE3-0246-98A3-84CEBA92677E}"/>
              </a:ext>
            </a:extLst>
          </p:cNvPr>
          <p:cNvSpPr txBox="1">
            <a:spLocks/>
          </p:cNvSpPr>
          <p:nvPr/>
        </p:nvSpPr>
        <p:spPr>
          <a:xfrm>
            <a:off x="2930855" y="1485863"/>
            <a:ext cx="5420821" cy="2879546"/>
          </a:xfrm>
          <a:prstGeom prst="rect">
            <a:avLst/>
          </a:prstGeom>
        </p:spPr>
        <p:txBody>
          <a:bodyPr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400" dirty="0">
                <a:solidFill>
                  <a:srgbClr val="212121"/>
                </a:solidFill>
                <a:latin typeface="Source Sans Pro" panose="020B0503030403020204" pitchFamily="34" charset="0"/>
                <a:ea typeface="Source Sans Pro" panose="020B0503030403020204" pitchFamily="34" charset="0"/>
              </a:rPr>
              <a:t>Maximizes health benefits of sanitation interventions</a:t>
            </a:r>
          </a:p>
          <a:p>
            <a:pPr>
              <a:lnSpc>
                <a:spcPct val="100000"/>
              </a:lnSpc>
            </a:pPr>
            <a:r>
              <a:rPr lang="en-GB" sz="2400" dirty="0">
                <a:solidFill>
                  <a:srgbClr val="212121"/>
                </a:solidFill>
                <a:latin typeface="Source Sans Pro" panose="020B0503030403020204" pitchFamily="34" charset="0"/>
                <a:ea typeface="Source Sans Pro" panose="020B0503030403020204" pitchFamily="34" charset="0"/>
              </a:rPr>
              <a:t>Prioritizes efforts</a:t>
            </a:r>
          </a:p>
          <a:p>
            <a:pPr>
              <a:lnSpc>
                <a:spcPct val="100000"/>
              </a:lnSpc>
            </a:pPr>
            <a:r>
              <a:rPr lang="en-GB" sz="2400" dirty="0">
                <a:solidFill>
                  <a:srgbClr val="212121"/>
                </a:solidFill>
                <a:latin typeface="Source Sans Pro" panose="020B0503030403020204" pitchFamily="34" charset="0"/>
                <a:ea typeface="Source Sans Pro" panose="020B0503030403020204" pitchFamily="34" charset="0"/>
              </a:rPr>
              <a:t>Sets a plan for incremental improvements</a:t>
            </a:r>
          </a:p>
          <a:p>
            <a:pPr>
              <a:lnSpc>
                <a:spcPct val="100000"/>
              </a:lnSpc>
            </a:pPr>
            <a:r>
              <a:rPr lang="en-GB" sz="2400" dirty="0">
                <a:solidFill>
                  <a:srgbClr val="212121"/>
                </a:solidFill>
                <a:latin typeface="Source Sans Pro" panose="020B0503030403020204" pitchFamily="34" charset="0"/>
                <a:ea typeface="Source Sans Pro" panose="020B0503030403020204" pitchFamily="34" charset="0"/>
              </a:rPr>
              <a:t>Target limited resources to the highest health risks</a:t>
            </a:r>
          </a:p>
          <a:p>
            <a:pPr>
              <a:lnSpc>
                <a:spcPct val="100000"/>
              </a:lnSpc>
            </a:pPr>
            <a:r>
              <a:rPr lang="en-GB" sz="2400" dirty="0">
                <a:solidFill>
                  <a:srgbClr val="212121"/>
                </a:solidFill>
                <a:latin typeface="Source Sans Pro" panose="020B0503030403020204" pitchFamily="34" charset="0"/>
                <a:ea typeface="Source Sans Pro" panose="020B0503030403020204" pitchFamily="34" charset="0"/>
              </a:rPr>
              <a:t>Coordinates efforts</a:t>
            </a:r>
          </a:p>
          <a:p>
            <a:pPr>
              <a:lnSpc>
                <a:spcPct val="100000"/>
              </a:lnSpc>
            </a:pPr>
            <a:endParaRPr lang="en-GB" sz="2400" dirty="0">
              <a:solidFill>
                <a:srgbClr val="212121"/>
              </a:solidFill>
              <a:latin typeface="Source Sans Pro" panose="020B0503030403020204" pitchFamily="34" charset="0"/>
              <a:ea typeface="Source Sans Pro" panose="020B0503030403020204" pitchFamily="34" charset="0"/>
            </a:endParaRPr>
          </a:p>
        </p:txBody>
      </p:sp>
      <p:sp>
        <p:nvSpPr>
          <p:cNvPr id="8" name="Text Placeholder 33">
            <a:extLst>
              <a:ext uri="{FF2B5EF4-FFF2-40B4-BE49-F238E27FC236}">
                <a16:creationId xmlns:a16="http://schemas.microsoft.com/office/drawing/2014/main" id="{E1E769C3-9139-394A-94B8-FDE8394ED137}"/>
              </a:ext>
            </a:extLst>
          </p:cNvPr>
          <p:cNvSpPr txBox="1">
            <a:spLocks/>
          </p:cNvSpPr>
          <p:nvPr/>
        </p:nvSpPr>
        <p:spPr>
          <a:xfrm>
            <a:off x="132100" y="6455808"/>
            <a:ext cx="1882438" cy="371475"/>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INTRODUCTION</a:t>
            </a:r>
          </a:p>
        </p:txBody>
      </p:sp>
      <p:pic>
        <p:nvPicPr>
          <p:cNvPr id="9" name="Picture 8">
            <a:extLst>
              <a:ext uri="{FF2B5EF4-FFF2-40B4-BE49-F238E27FC236}">
                <a16:creationId xmlns:a16="http://schemas.microsoft.com/office/drawing/2014/main" id="{765B35EF-83AD-B148-88DE-A474A9E2F82E}"/>
              </a:ext>
            </a:extLst>
          </p:cNvPr>
          <p:cNvPicPr>
            <a:picLocks noChangeAspect="1"/>
          </p:cNvPicPr>
          <p:nvPr/>
        </p:nvPicPr>
        <p:blipFill>
          <a:blip r:embed="rId2"/>
          <a:stretch>
            <a:fillRect/>
          </a:stretch>
        </p:blipFill>
        <p:spPr>
          <a:xfrm>
            <a:off x="132100" y="2870428"/>
            <a:ext cx="2329018" cy="1650772"/>
          </a:xfrm>
          <a:prstGeom prst="rect">
            <a:avLst/>
          </a:prstGeom>
        </p:spPr>
      </p:pic>
    </p:spTree>
    <p:extLst>
      <p:ext uri="{BB962C8B-B14F-4D97-AF65-F5344CB8AC3E}">
        <p14:creationId xmlns:p14="http://schemas.microsoft.com/office/powerpoint/2010/main" val="1538390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40A903-101F-4848-A27B-90CF8884A08F}"/>
              </a:ext>
            </a:extLst>
          </p:cNvPr>
          <p:cNvPicPr>
            <a:picLocks noChangeAspect="1"/>
          </p:cNvPicPr>
          <p:nvPr/>
        </p:nvPicPr>
        <p:blipFill>
          <a:blip r:embed="rId3"/>
          <a:stretch>
            <a:fillRect/>
          </a:stretch>
        </p:blipFill>
        <p:spPr>
          <a:xfrm>
            <a:off x="1773238" y="772193"/>
            <a:ext cx="5488707" cy="5648707"/>
          </a:xfrm>
          <a:prstGeom prst="rect">
            <a:avLst/>
          </a:prstGeom>
        </p:spPr>
      </p:pic>
      <p:sp>
        <p:nvSpPr>
          <p:cNvPr id="5" name="Text Placeholder 19">
            <a:extLst>
              <a:ext uri="{FF2B5EF4-FFF2-40B4-BE49-F238E27FC236}">
                <a16:creationId xmlns:a16="http://schemas.microsoft.com/office/drawing/2014/main" id="{35AD2614-9BA8-3B4D-A762-CE55C7632524}"/>
              </a:ext>
            </a:extLst>
          </p:cNvPr>
          <p:cNvSpPr txBox="1">
            <a:spLocks/>
          </p:cNvSpPr>
          <p:nvPr/>
        </p:nvSpPr>
        <p:spPr>
          <a:xfrm>
            <a:off x="224901" y="283385"/>
            <a:ext cx="8622216"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79175"/>
                </a:solidFill>
              </a:rPr>
              <a:t>SSP Modules</a:t>
            </a:r>
          </a:p>
        </p:txBody>
      </p:sp>
      <p:sp>
        <p:nvSpPr>
          <p:cNvPr id="6" name="Title 1">
            <a:extLst>
              <a:ext uri="{FF2B5EF4-FFF2-40B4-BE49-F238E27FC236}">
                <a16:creationId xmlns:a16="http://schemas.microsoft.com/office/drawing/2014/main" id="{FEF478EE-DFA5-2840-BAB5-25D7876B5B91}"/>
              </a:ext>
            </a:extLst>
          </p:cNvPr>
          <p:cNvSpPr txBox="1">
            <a:spLocks/>
          </p:cNvSpPr>
          <p:nvPr/>
        </p:nvSpPr>
        <p:spPr bwMode="auto">
          <a:xfrm>
            <a:off x="3386056" y="752499"/>
            <a:ext cx="5291743" cy="925512"/>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ヒラギノ角ゴ Pro W3" charset="0"/>
                <a:cs typeface="+mj-cs"/>
              </a:defRPr>
            </a:lvl1pPr>
            <a:lvl2pPr algn="ctr" defTabSz="457200" rtl="0" fontAlgn="base">
              <a:spcBef>
                <a:spcPct val="0"/>
              </a:spcBef>
              <a:spcAft>
                <a:spcPct val="0"/>
              </a:spcAft>
              <a:defRPr sz="4400">
                <a:solidFill>
                  <a:schemeClr val="tx1"/>
                </a:solidFill>
                <a:latin typeface="Calibri" charset="0"/>
                <a:ea typeface="ヒラギノ角ゴ Pro W3" charset="0"/>
              </a:defRPr>
            </a:lvl2pPr>
            <a:lvl3pPr algn="ctr" defTabSz="457200" rtl="0" fontAlgn="base">
              <a:spcBef>
                <a:spcPct val="0"/>
              </a:spcBef>
              <a:spcAft>
                <a:spcPct val="0"/>
              </a:spcAft>
              <a:defRPr sz="4400">
                <a:solidFill>
                  <a:schemeClr val="tx1"/>
                </a:solidFill>
                <a:latin typeface="Calibri" charset="0"/>
                <a:ea typeface="ヒラギノ角ゴ Pro W3" charset="0"/>
              </a:defRPr>
            </a:lvl3pPr>
            <a:lvl4pPr algn="ctr" defTabSz="457200" rtl="0" fontAlgn="base">
              <a:spcBef>
                <a:spcPct val="0"/>
              </a:spcBef>
              <a:spcAft>
                <a:spcPct val="0"/>
              </a:spcAft>
              <a:defRPr sz="4400">
                <a:solidFill>
                  <a:schemeClr val="tx1"/>
                </a:solidFill>
                <a:latin typeface="Calibri" charset="0"/>
                <a:ea typeface="ヒラギノ角ゴ Pro W3" charset="0"/>
              </a:defRPr>
            </a:lvl4pPr>
            <a:lvl5pPr algn="ctr" defTabSz="457200" rtl="0" fontAlgn="base">
              <a:spcBef>
                <a:spcPct val="0"/>
              </a:spcBef>
              <a:spcAft>
                <a:spcPct val="0"/>
              </a:spcAft>
              <a:defRPr sz="4400">
                <a:solidFill>
                  <a:schemeClr val="tx1"/>
                </a:solidFill>
                <a:latin typeface="Calibri" charset="0"/>
                <a:ea typeface="ヒラギノ角ゴ Pro W3" charset="0"/>
              </a:defRPr>
            </a:lvl5pPr>
            <a:lvl6pPr marL="457200" algn="ctr" defTabSz="457200" rtl="0" fontAlgn="base">
              <a:spcBef>
                <a:spcPct val="0"/>
              </a:spcBef>
              <a:spcAft>
                <a:spcPct val="0"/>
              </a:spcAft>
              <a:defRPr sz="4400">
                <a:solidFill>
                  <a:schemeClr val="tx1"/>
                </a:solidFill>
                <a:latin typeface="Calibri" charset="0"/>
                <a:ea typeface="ヒラギノ角ゴ Pro W3" charset="0"/>
              </a:defRPr>
            </a:lvl6pPr>
            <a:lvl7pPr marL="914400" algn="ctr" defTabSz="457200" rtl="0" fontAlgn="base">
              <a:spcBef>
                <a:spcPct val="0"/>
              </a:spcBef>
              <a:spcAft>
                <a:spcPct val="0"/>
              </a:spcAft>
              <a:defRPr sz="4400">
                <a:solidFill>
                  <a:schemeClr val="tx1"/>
                </a:solidFill>
                <a:latin typeface="Calibri" charset="0"/>
                <a:ea typeface="ヒラギノ角ゴ Pro W3" charset="0"/>
              </a:defRPr>
            </a:lvl7pPr>
            <a:lvl8pPr marL="1371600" algn="ctr" defTabSz="457200" rtl="0" fontAlgn="base">
              <a:spcBef>
                <a:spcPct val="0"/>
              </a:spcBef>
              <a:spcAft>
                <a:spcPct val="0"/>
              </a:spcAft>
              <a:defRPr sz="4400">
                <a:solidFill>
                  <a:schemeClr val="tx1"/>
                </a:solidFill>
                <a:latin typeface="Calibri" charset="0"/>
                <a:ea typeface="ヒラギノ角ゴ Pro W3" charset="0"/>
              </a:defRPr>
            </a:lvl8pPr>
            <a:lvl9pPr marL="1828800" algn="ctr" defTabSz="457200" rtl="0" fontAlgn="base">
              <a:spcBef>
                <a:spcPct val="0"/>
              </a:spcBef>
              <a:spcAft>
                <a:spcPct val="0"/>
              </a:spcAft>
              <a:defRPr sz="4400">
                <a:solidFill>
                  <a:schemeClr val="tx1"/>
                </a:solidFill>
                <a:latin typeface="Calibri" charset="0"/>
                <a:ea typeface="ヒラギノ角ゴ Pro W3" charset="0"/>
              </a:defRPr>
            </a:lvl9pPr>
          </a:lstStyle>
          <a:p>
            <a:pPr algn="l" eaLnBrk="1" hangingPunct="1"/>
            <a:r>
              <a:rPr lang="en-AU" sz="1800" i="1" dirty="0">
                <a:solidFill>
                  <a:srgbClr val="212121"/>
                </a:solidFill>
                <a:latin typeface="Source Sans Pro" panose="020B0503030403020204" pitchFamily="34" charset="0"/>
                <a:ea typeface="Source Sans Pro" panose="020B0503030403020204" pitchFamily="34" charset="0"/>
              </a:rPr>
              <a:t>Where should SSP be done? Who should be involved and what are their roles?</a:t>
            </a:r>
            <a:endParaRPr lang="en-GB" sz="1800" i="1" dirty="0">
              <a:solidFill>
                <a:srgbClr val="212121"/>
              </a:solidFill>
              <a:latin typeface="Source Sans Pro" panose="020B0503030403020204" pitchFamily="34" charset="0"/>
              <a:ea typeface="Source Sans Pro" panose="020B0503030403020204" pitchFamily="34" charset="0"/>
            </a:endParaRPr>
          </a:p>
        </p:txBody>
      </p:sp>
      <p:sp>
        <p:nvSpPr>
          <p:cNvPr id="7" name="Title 1">
            <a:extLst>
              <a:ext uri="{FF2B5EF4-FFF2-40B4-BE49-F238E27FC236}">
                <a16:creationId xmlns:a16="http://schemas.microsoft.com/office/drawing/2014/main" id="{F1EB1E28-3AB0-DC4F-B2AE-045324C14110}"/>
              </a:ext>
            </a:extLst>
          </p:cNvPr>
          <p:cNvSpPr txBox="1">
            <a:spLocks/>
          </p:cNvSpPr>
          <p:nvPr/>
        </p:nvSpPr>
        <p:spPr bwMode="auto">
          <a:xfrm>
            <a:off x="5399691" y="1736224"/>
            <a:ext cx="3503009" cy="57397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ヒラギノ角ゴ Pro W3" charset="0"/>
                <a:cs typeface="+mj-cs"/>
              </a:defRPr>
            </a:lvl1pPr>
            <a:lvl2pPr algn="ctr" defTabSz="457200" rtl="0" fontAlgn="base">
              <a:spcBef>
                <a:spcPct val="0"/>
              </a:spcBef>
              <a:spcAft>
                <a:spcPct val="0"/>
              </a:spcAft>
              <a:defRPr sz="4400">
                <a:solidFill>
                  <a:schemeClr val="tx1"/>
                </a:solidFill>
                <a:latin typeface="Calibri" charset="0"/>
                <a:ea typeface="ヒラギノ角ゴ Pro W3" charset="0"/>
              </a:defRPr>
            </a:lvl2pPr>
            <a:lvl3pPr algn="ctr" defTabSz="457200" rtl="0" fontAlgn="base">
              <a:spcBef>
                <a:spcPct val="0"/>
              </a:spcBef>
              <a:spcAft>
                <a:spcPct val="0"/>
              </a:spcAft>
              <a:defRPr sz="4400">
                <a:solidFill>
                  <a:schemeClr val="tx1"/>
                </a:solidFill>
                <a:latin typeface="Calibri" charset="0"/>
                <a:ea typeface="ヒラギノ角ゴ Pro W3" charset="0"/>
              </a:defRPr>
            </a:lvl3pPr>
            <a:lvl4pPr algn="ctr" defTabSz="457200" rtl="0" fontAlgn="base">
              <a:spcBef>
                <a:spcPct val="0"/>
              </a:spcBef>
              <a:spcAft>
                <a:spcPct val="0"/>
              </a:spcAft>
              <a:defRPr sz="4400">
                <a:solidFill>
                  <a:schemeClr val="tx1"/>
                </a:solidFill>
                <a:latin typeface="Calibri" charset="0"/>
                <a:ea typeface="ヒラギノ角ゴ Pro W3" charset="0"/>
              </a:defRPr>
            </a:lvl4pPr>
            <a:lvl5pPr algn="ctr" defTabSz="457200" rtl="0" fontAlgn="base">
              <a:spcBef>
                <a:spcPct val="0"/>
              </a:spcBef>
              <a:spcAft>
                <a:spcPct val="0"/>
              </a:spcAft>
              <a:defRPr sz="4400">
                <a:solidFill>
                  <a:schemeClr val="tx1"/>
                </a:solidFill>
                <a:latin typeface="Calibri" charset="0"/>
                <a:ea typeface="ヒラギノ角ゴ Pro W3" charset="0"/>
              </a:defRPr>
            </a:lvl5pPr>
            <a:lvl6pPr marL="457200" algn="ctr" defTabSz="457200" rtl="0" fontAlgn="base">
              <a:spcBef>
                <a:spcPct val="0"/>
              </a:spcBef>
              <a:spcAft>
                <a:spcPct val="0"/>
              </a:spcAft>
              <a:defRPr sz="4400">
                <a:solidFill>
                  <a:schemeClr val="tx1"/>
                </a:solidFill>
                <a:latin typeface="Calibri" charset="0"/>
                <a:ea typeface="ヒラギノ角ゴ Pro W3" charset="0"/>
              </a:defRPr>
            </a:lvl6pPr>
            <a:lvl7pPr marL="914400" algn="ctr" defTabSz="457200" rtl="0" fontAlgn="base">
              <a:spcBef>
                <a:spcPct val="0"/>
              </a:spcBef>
              <a:spcAft>
                <a:spcPct val="0"/>
              </a:spcAft>
              <a:defRPr sz="4400">
                <a:solidFill>
                  <a:schemeClr val="tx1"/>
                </a:solidFill>
                <a:latin typeface="Calibri" charset="0"/>
                <a:ea typeface="ヒラギノ角ゴ Pro W3" charset="0"/>
              </a:defRPr>
            </a:lvl7pPr>
            <a:lvl8pPr marL="1371600" algn="ctr" defTabSz="457200" rtl="0" fontAlgn="base">
              <a:spcBef>
                <a:spcPct val="0"/>
              </a:spcBef>
              <a:spcAft>
                <a:spcPct val="0"/>
              </a:spcAft>
              <a:defRPr sz="4400">
                <a:solidFill>
                  <a:schemeClr val="tx1"/>
                </a:solidFill>
                <a:latin typeface="Calibri" charset="0"/>
                <a:ea typeface="ヒラギノ角ゴ Pro W3" charset="0"/>
              </a:defRPr>
            </a:lvl8pPr>
            <a:lvl9pPr marL="1828800" algn="ctr" defTabSz="457200" rtl="0" fontAlgn="base">
              <a:spcBef>
                <a:spcPct val="0"/>
              </a:spcBef>
              <a:spcAft>
                <a:spcPct val="0"/>
              </a:spcAft>
              <a:defRPr sz="4400">
                <a:solidFill>
                  <a:schemeClr val="tx1"/>
                </a:solidFill>
                <a:latin typeface="Calibri" charset="0"/>
                <a:ea typeface="ヒラギノ角ゴ Pro W3" charset="0"/>
              </a:defRPr>
            </a:lvl9pPr>
          </a:lstStyle>
          <a:p>
            <a:pPr algn="l" eaLnBrk="1" hangingPunct="1">
              <a:lnSpc>
                <a:spcPct val="80000"/>
              </a:lnSpc>
            </a:pPr>
            <a:br>
              <a:rPr lang="en-AU" sz="1800" i="1" dirty="0">
                <a:solidFill>
                  <a:srgbClr val="212121"/>
                </a:solidFill>
                <a:latin typeface="Source Sans Pro" panose="020B0503030403020204" pitchFamily="34" charset="0"/>
                <a:ea typeface="Source Sans Pro" panose="020B0503030403020204" pitchFamily="34" charset="0"/>
              </a:rPr>
            </a:br>
            <a:r>
              <a:rPr lang="en-AU" sz="1800" i="1" dirty="0">
                <a:solidFill>
                  <a:srgbClr val="212121"/>
                </a:solidFill>
                <a:latin typeface="Source Sans Pro" panose="020B0503030403020204" pitchFamily="34" charset="0"/>
                <a:ea typeface="Source Sans Pro" panose="020B0503030403020204" pitchFamily="34" charset="0"/>
              </a:rPr>
              <a:t>How does the sanitation service chain work?</a:t>
            </a:r>
            <a:endParaRPr lang="en-GB" sz="1800" i="1" dirty="0">
              <a:solidFill>
                <a:srgbClr val="212121"/>
              </a:solidFill>
              <a:latin typeface="Source Sans Pro" panose="020B0503030403020204" pitchFamily="34" charset="0"/>
              <a:ea typeface="Source Sans Pro" panose="020B0503030403020204" pitchFamily="34" charset="0"/>
            </a:endParaRPr>
          </a:p>
        </p:txBody>
      </p:sp>
      <p:sp>
        <p:nvSpPr>
          <p:cNvPr id="8" name="Title 1">
            <a:extLst>
              <a:ext uri="{FF2B5EF4-FFF2-40B4-BE49-F238E27FC236}">
                <a16:creationId xmlns:a16="http://schemas.microsoft.com/office/drawing/2014/main" id="{10FD5AD2-9A3F-8A45-B771-5EC7AD97ECD1}"/>
              </a:ext>
            </a:extLst>
          </p:cNvPr>
          <p:cNvSpPr txBox="1">
            <a:spLocks/>
          </p:cNvSpPr>
          <p:nvPr/>
        </p:nvSpPr>
        <p:spPr bwMode="auto">
          <a:xfrm>
            <a:off x="7002823" y="2742501"/>
            <a:ext cx="2159000" cy="551369"/>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ヒラギノ角ゴ Pro W3" charset="0"/>
                <a:cs typeface="+mj-cs"/>
              </a:defRPr>
            </a:lvl1pPr>
            <a:lvl2pPr algn="ctr" defTabSz="457200" rtl="0" fontAlgn="base">
              <a:spcBef>
                <a:spcPct val="0"/>
              </a:spcBef>
              <a:spcAft>
                <a:spcPct val="0"/>
              </a:spcAft>
              <a:defRPr sz="4400">
                <a:solidFill>
                  <a:schemeClr val="tx1"/>
                </a:solidFill>
                <a:latin typeface="Calibri" charset="0"/>
                <a:ea typeface="ヒラギノ角ゴ Pro W3" charset="0"/>
              </a:defRPr>
            </a:lvl2pPr>
            <a:lvl3pPr algn="ctr" defTabSz="457200" rtl="0" fontAlgn="base">
              <a:spcBef>
                <a:spcPct val="0"/>
              </a:spcBef>
              <a:spcAft>
                <a:spcPct val="0"/>
              </a:spcAft>
              <a:defRPr sz="4400">
                <a:solidFill>
                  <a:schemeClr val="tx1"/>
                </a:solidFill>
                <a:latin typeface="Calibri" charset="0"/>
                <a:ea typeface="ヒラギノ角ゴ Pro W3" charset="0"/>
              </a:defRPr>
            </a:lvl3pPr>
            <a:lvl4pPr algn="ctr" defTabSz="457200" rtl="0" fontAlgn="base">
              <a:spcBef>
                <a:spcPct val="0"/>
              </a:spcBef>
              <a:spcAft>
                <a:spcPct val="0"/>
              </a:spcAft>
              <a:defRPr sz="4400">
                <a:solidFill>
                  <a:schemeClr val="tx1"/>
                </a:solidFill>
                <a:latin typeface="Calibri" charset="0"/>
                <a:ea typeface="ヒラギノ角ゴ Pro W3" charset="0"/>
              </a:defRPr>
            </a:lvl4pPr>
            <a:lvl5pPr algn="ctr" defTabSz="457200" rtl="0" fontAlgn="base">
              <a:spcBef>
                <a:spcPct val="0"/>
              </a:spcBef>
              <a:spcAft>
                <a:spcPct val="0"/>
              </a:spcAft>
              <a:defRPr sz="4400">
                <a:solidFill>
                  <a:schemeClr val="tx1"/>
                </a:solidFill>
                <a:latin typeface="Calibri" charset="0"/>
                <a:ea typeface="ヒラギノ角ゴ Pro W3" charset="0"/>
              </a:defRPr>
            </a:lvl5pPr>
            <a:lvl6pPr marL="457200" algn="ctr" defTabSz="457200" rtl="0" fontAlgn="base">
              <a:spcBef>
                <a:spcPct val="0"/>
              </a:spcBef>
              <a:spcAft>
                <a:spcPct val="0"/>
              </a:spcAft>
              <a:defRPr sz="4400">
                <a:solidFill>
                  <a:schemeClr val="tx1"/>
                </a:solidFill>
                <a:latin typeface="Calibri" charset="0"/>
                <a:ea typeface="ヒラギノ角ゴ Pro W3" charset="0"/>
              </a:defRPr>
            </a:lvl6pPr>
            <a:lvl7pPr marL="914400" algn="ctr" defTabSz="457200" rtl="0" fontAlgn="base">
              <a:spcBef>
                <a:spcPct val="0"/>
              </a:spcBef>
              <a:spcAft>
                <a:spcPct val="0"/>
              </a:spcAft>
              <a:defRPr sz="4400">
                <a:solidFill>
                  <a:schemeClr val="tx1"/>
                </a:solidFill>
                <a:latin typeface="Calibri" charset="0"/>
                <a:ea typeface="ヒラギノ角ゴ Pro W3" charset="0"/>
              </a:defRPr>
            </a:lvl7pPr>
            <a:lvl8pPr marL="1371600" algn="ctr" defTabSz="457200" rtl="0" fontAlgn="base">
              <a:spcBef>
                <a:spcPct val="0"/>
              </a:spcBef>
              <a:spcAft>
                <a:spcPct val="0"/>
              </a:spcAft>
              <a:defRPr sz="4400">
                <a:solidFill>
                  <a:schemeClr val="tx1"/>
                </a:solidFill>
                <a:latin typeface="Calibri" charset="0"/>
                <a:ea typeface="ヒラギノ角ゴ Pro W3" charset="0"/>
              </a:defRPr>
            </a:lvl8pPr>
            <a:lvl9pPr marL="1828800" algn="ctr" defTabSz="457200" rtl="0" fontAlgn="base">
              <a:spcBef>
                <a:spcPct val="0"/>
              </a:spcBef>
              <a:spcAft>
                <a:spcPct val="0"/>
              </a:spcAft>
              <a:defRPr sz="4400">
                <a:solidFill>
                  <a:schemeClr val="tx1"/>
                </a:solidFill>
                <a:latin typeface="Calibri" charset="0"/>
                <a:ea typeface="ヒラギノ角ゴ Pro W3" charset="0"/>
              </a:defRPr>
            </a:lvl9pPr>
          </a:lstStyle>
          <a:p>
            <a:pPr algn="l">
              <a:lnSpc>
                <a:spcPct val="80000"/>
              </a:lnSpc>
              <a:spcAft>
                <a:spcPts val="600"/>
              </a:spcAft>
            </a:pPr>
            <a:r>
              <a:rPr lang="en-AU" sz="1800" i="1" dirty="0">
                <a:solidFill>
                  <a:srgbClr val="212121"/>
                </a:solidFill>
                <a:latin typeface="Source Sans Pro" panose="020B0503030403020204" pitchFamily="34" charset="0"/>
                <a:ea typeface="Source Sans Pro" panose="020B0503030403020204" pitchFamily="34" charset="0"/>
              </a:rPr>
              <a:t>What could go wrong? What existing control measures are in place and how effective are they? How significant are the risks? </a:t>
            </a:r>
            <a:endParaRPr lang="en-GB" sz="1800" i="1" dirty="0">
              <a:solidFill>
                <a:srgbClr val="212121"/>
              </a:solidFill>
              <a:latin typeface="Source Sans Pro" panose="020B0503030403020204" pitchFamily="34" charset="0"/>
              <a:ea typeface="Source Sans Pro" panose="020B0503030403020204" pitchFamily="34" charset="0"/>
            </a:endParaRPr>
          </a:p>
        </p:txBody>
      </p:sp>
      <p:sp>
        <p:nvSpPr>
          <p:cNvPr id="9" name="Title 1">
            <a:extLst>
              <a:ext uri="{FF2B5EF4-FFF2-40B4-BE49-F238E27FC236}">
                <a16:creationId xmlns:a16="http://schemas.microsoft.com/office/drawing/2014/main" id="{BC54A7D9-4C3D-A248-92F7-203422EC8E5F}"/>
              </a:ext>
            </a:extLst>
          </p:cNvPr>
          <p:cNvSpPr txBox="1">
            <a:spLocks/>
          </p:cNvSpPr>
          <p:nvPr/>
        </p:nvSpPr>
        <p:spPr>
          <a:xfrm>
            <a:off x="6446911" y="5398032"/>
            <a:ext cx="2400206" cy="687775"/>
          </a:xfrm>
          <a:prstGeom prst="rect">
            <a:avLst/>
          </a:prstGeom>
        </p:spPr>
        <p:txBody>
          <a:bodyPr>
            <a:noAutofit/>
          </a:bodyPr>
          <a:lstStyle/>
          <a:p>
            <a:pPr eaLnBrk="1" fontAlgn="auto" hangingPunct="1">
              <a:spcAft>
                <a:spcPts val="0"/>
              </a:spcAft>
              <a:defRPr/>
            </a:pPr>
            <a:r>
              <a:rPr lang="en-AU" i="1" dirty="0">
                <a:solidFill>
                  <a:srgbClr val="212121"/>
                </a:solidFill>
                <a:latin typeface="Source Sans Pro" panose="020B0503030403020204" pitchFamily="34" charset="0"/>
                <a:ea typeface="Source Sans Pro" panose="020B0503030403020204" pitchFamily="34" charset="0"/>
                <a:cs typeface="+mj-cs"/>
              </a:rPr>
              <a:t>What needs to be improved and how?</a:t>
            </a:r>
            <a:endParaRPr lang="en-GB" i="1" dirty="0">
              <a:solidFill>
                <a:srgbClr val="212121"/>
              </a:solidFill>
              <a:latin typeface="Source Sans Pro" panose="020B0503030403020204" pitchFamily="34" charset="0"/>
              <a:ea typeface="Source Sans Pro" panose="020B0503030403020204" pitchFamily="34" charset="0"/>
              <a:cs typeface="+mj-cs"/>
            </a:endParaRPr>
          </a:p>
        </p:txBody>
      </p:sp>
      <p:sp>
        <p:nvSpPr>
          <p:cNvPr id="10" name="Title 1">
            <a:extLst>
              <a:ext uri="{FF2B5EF4-FFF2-40B4-BE49-F238E27FC236}">
                <a16:creationId xmlns:a16="http://schemas.microsoft.com/office/drawing/2014/main" id="{69E12171-E405-4649-A756-B0F300B1D5B7}"/>
              </a:ext>
            </a:extLst>
          </p:cNvPr>
          <p:cNvSpPr txBox="1">
            <a:spLocks/>
          </p:cNvSpPr>
          <p:nvPr/>
        </p:nvSpPr>
        <p:spPr>
          <a:xfrm>
            <a:off x="151793" y="5214184"/>
            <a:ext cx="2583890" cy="687775"/>
          </a:xfrm>
          <a:prstGeom prst="rect">
            <a:avLst/>
          </a:prstGeom>
        </p:spPr>
        <p:txBody>
          <a:bodyPr/>
          <a:lstStyle/>
          <a:p>
            <a:pPr algn="r" eaLnBrk="1" fontAlgn="auto" hangingPunct="1">
              <a:lnSpc>
                <a:spcPct val="80000"/>
              </a:lnSpc>
              <a:spcAft>
                <a:spcPts val="0"/>
              </a:spcAft>
              <a:defRPr/>
            </a:pPr>
            <a:r>
              <a:rPr lang="en-AU" i="1" dirty="0">
                <a:solidFill>
                  <a:srgbClr val="212121"/>
                </a:solidFill>
                <a:latin typeface="Source Sans Pro" panose="020B0503030403020204" pitchFamily="34" charset="0"/>
                <a:ea typeface="Source Sans Pro" panose="020B0503030403020204" pitchFamily="34" charset="0"/>
                <a:cs typeface="+mj-cs"/>
              </a:rPr>
              <a:t>Is the system operating as intended?</a:t>
            </a:r>
          </a:p>
          <a:p>
            <a:pPr algn="r" eaLnBrk="1" fontAlgn="auto" hangingPunct="1">
              <a:spcAft>
                <a:spcPts val="0"/>
              </a:spcAft>
              <a:defRPr/>
            </a:pPr>
            <a:endParaRPr lang="en-GB" i="1" dirty="0">
              <a:solidFill>
                <a:srgbClr val="212121"/>
              </a:solidFill>
              <a:latin typeface="Source Sans Pro" panose="020B0503030403020204" pitchFamily="34" charset="0"/>
              <a:ea typeface="Source Sans Pro" panose="020B0503030403020204" pitchFamily="34" charset="0"/>
              <a:cs typeface="+mj-cs"/>
            </a:endParaRPr>
          </a:p>
        </p:txBody>
      </p:sp>
      <p:sp>
        <p:nvSpPr>
          <p:cNvPr id="11" name="Title 1">
            <a:extLst>
              <a:ext uri="{FF2B5EF4-FFF2-40B4-BE49-F238E27FC236}">
                <a16:creationId xmlns:a16="http://schemas.microsoft.com/office/drawing/2014/main" id="{BE83CB63-34F6-8B42-A71F-3CA42D5A2B02}"/>
              </a:ext>
            </a:extLst>
          </p:cNvPr>
          <p:cNvSpPr txBox="1">
            <a:spLocks/>
          </p:cNvSpPr>
          <p:nvPr/>
        </p:nvSpPr>
        <p:spPr>
          <a:xfrm>
            <a:off x="40555" y="2939485"/>
            <a:ext cx="2159000" cy="1720850"/>
          </a:xfrm>
          <a:prstGeom prst="rect">
            <a:avLst/>
          </a:prstGeom>
        </p:spPr>
        <p:txBody>
          <a:bodyPr>
            <a:normAutofit fontScale="97500"/>
          </a:bodyPr>
          <a:lstStyle/>
          <a:p>
            <a:pPr algn="r" eaLnBrk="1" fontAlgn="auto" hangingPunct="1">
              <a:lnSpc>
                <a:spcPct val="80000"/>
              </a:lnSpc>
              <a:spcAft>
                <a:spcPts val="0"/>
              </a:spcAft>
              <a:defRPr/>
            </a:pPr>
            <a:r>
              <a:rPr lang="en-AU" i="1" dirty="0">
                <a:solidFill>
                  <a:srgbClr val="212121"/>
                </a:solidFill>
                <a:latin typeface="Source Sans Pro" panose="020B0503030403020204" pitchFamily="34" charset="0"/>
                <a:ea typeface="Source Sans Pro" panose="020B0503030403020204" pitchFamily="34" charset="0"/>
                <a:cs typeface="+mj-cs"/>
              </a:rPr>
              <a:t>How should SSP be supported? How can we adapt to changes?</a:t>
            </a:r>
          </a:p>
          <a:p>
            <a:pPr algn="r" eaLnBrk="1" fontAlgn="auto" hangingPunct="1">
              <a:spcAft>
                <a:spcPts val="0"/>
              </a:spcAft>
              <a:defRPr/>
            </a:pPr>
            <a:endParaRPr lang="en-GB" i="1" dirty="0">
              <a:solidFill>
                <a:srgbClr val="212121"/>
              </a:solidFill>
              <a:latin typeface="Source Sans Pro" panose="020B0503030403020204" pitchFamily="34" charset="0"/>
              <a:ea typeface="Source Sans Pro" panose="020B0503030403020204" pitchFamily="34" charset="0"/>
              <a:cs typeface="+mj-cs"/>
            </a:endParaRPr>
          </a:p>
        </p:txBody>
      </p:sp>
      <p:sp>
        <p:nvSpPr>
          <p:cNvPr id="13" name="Text Placeholder 33">
            <a:extLst>
              <a:ext uri="{FF2B5EF4-FFF2-40B4-BE49-F238E27FC236}">
                <a16:creationId xmlns:a16="http://schemas.microsoft.com/office/drawing/2014/main" id="{1783C957-15FB-BC49-89DE-3769BE439F61}"/>
              </a:ext>
            </a:extLst>
          </p:cNvPr>
          <p:cNvSpPr txBox="1">
            <a:spLocks/>
          </p:cNvSpPr>
          <p:nvPr/>
        </p:nvSpPr>
        <p:spPr>
          <a:xfrm>
            <a:off x="132100" y="6455808"/>
            <a:ext cx="1882438" cy="371475"/>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INTRODUCTION</a:t>
            </a:r>
          </a:p>
        </p:txBody>
      </p:sp>
    </p:spTree>
    <p:extLst>
      <p:ext uri="{BB962C8B-B14F-4D97-AF65-F5344CB8AC3E}">
        <p14:creationId xmlns:p14="http://schemas.microsoft.com/office/powerpoint/2010/main" val="194052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0A885E3-B3BA-6946-BA46-7ED8412D2DA4}"/>
              </a:ext>
            </a:extLst>
          </p:cNvPr>
          <p:cNvSpPr>
            <a:spLocks noGrp="1"/>
          </p:cNvSpPr>
          <p:nvPr>
            <p:ph type="body" sz="quarter" idx="14"/>
          </p:nvPr>
        </p:nvSpPr>
        <p:spPr>
          <a:xfrm>
            <a:off x="485775" y="2662988"/>
            <a:ext cx="3738980" cy="2875734"/>
          </a:xfrm>
        </p:spPr>
        <p:txBody>
          <a:bodyPr/>
          <a:lstStyle/>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Prioritized, incremental improvement plan.</a:t>
            </a:r>
          </a:p>
          <a:p>
            <a:pPr>
              <a:lnSpc>
                <a:spcPct val="100000"/>
              </a:lnSpc>
            </a:pPr>
            <a:endParaRPr lang="en-GB" sz="2000" dirty="0">
              <a:solidFill>
                <a:schemeClr val="tx2"/>
              </a:solidFill>
              <a:latin typeface="Source Sans Pro" panose="020B0503030403020204" pitchFamily="34" charset="0"/>
              <a:ea typeface="Source Sans Pro" panose="020B0503030403020204" pitchFamily="34" charset="0"/>
            </a:endParaRPr>
          </a:p>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Operational monitoring plan for regular monitoring and periodic verification.</a:t>
            </a:r>
          </a:p>
        </p:txBody>
      </p:sp>
      <p:sp>
        <p:nvSpPr>
          <p:cNvPr id="3" name="Textplatzhalter 2">
            <a:extLst>
              <a:ext uri="{FF2B5EF4-FFF2-40B4-BE49-F238E27FC236}">
                <a16:creationId xmlns:a16="http://schemas.microsoft.com/office/drawing/2014/main" id="{FC63B0CF-3C9D-9042-BC19-7B1394119878}"/>
              </a:ext>
            </a:extLst>
          </p:cNvPr>
          <p:cNvSpPr>
            <a:spLocks noGrp="1"/>
          </p:cNvSpPr>
          <p:nvPr>
            <p:ph type="body" sz="quarter" idx="17"/>
          </p:nvPr>
        </p:nvSpPr>
        <p:spPr>
          <a:xfrm>
            <a:off x="4976752" y="1721331"/>
            <a:ext cx="3738980" cy="4215012"/>
          </a:xfrm>
        </p:spPr>
        <p:txBody>
          <a:bodyPr/>
          <a:lstStyle/>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Maximization of health impact of sanitation solutions.</a:t>
            </a:r>
          </a:p>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Progressive implementation towards sanitation targets. </a:t>
            </a:r>
          </a:p>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Built local capacities of stakeholders, so they initiate and maintain the risk-based sanitation management approach.</a:t>
            </a:r>
          </a:p>
        </p:txBody>
      </p:sp>
      <p:sp>
        <p:nvSpPr>
          <p:cNvPr id="4" name="Text Placeholder 19">
            <a:extLst>
              <a:ext uri="{FF2B5EF4-FFF2-40B4-BE49-F238E27FC236}">
                <a16:creationId xmlns:a16="http://schemas.microsoft.com/office/drawing/2014/main" id="{5A09B177-8819-8645-8CA3-5CFBEAAEAD10}"/>
              </a:ext>
            </a:extLst>
          </p:cNvPr>
          <p:cNvSpPr txBox="1">
            <a:spLocks/>
          </p:cNvSpPr>
          <p:nvPr/>
        </p:nvSpPr>
        <p:spPr>
          <a:xfrm>
            <a:off x="898824" y="1200471"/>
            <a:ext cx="2779066" cy="52086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800" b="1" dirty="0">
                <a:solidFill>
                  <a:srgbClr val="379175"/>
                </a:solidFill>
                <a:latin typeface="Source Sans Pro Semibold" panose="020B0503030403020204" pitchFamily="34" charset="0"/>
                <a:ea typeface="Source Sans Pro Semibold" panose="020B0503030403020204" pitchFamily="34" charset="0"/>
              </a:rPr>
              <a:t>Products</a:t>
            </a:r>
            <a:endParaRPr lang="en-CH" sz="2800" b="1" dirty="0">
              <a:solidFill>
                <a:srgbClr val="379175"/>
              </a:solidFill>
              <a:latin typeface="Source Sans Pro Semibold" panose="020B0503030403020204" pitchFamily="34" charset="0"/>
              <a:ea typeface="Source Sans Pro Semibold" panose="020B0503030403020204" pitchFamily="34" charset="0"/>
            </a:endParaRPr>
          </a:p>
        </p:txBody>
      </p:sp>
      <p:sp>
        <p:nvSpPr>
          <p:cNvPr id="5" name="Text Placeholder 19">
            <a:extLst>
              <a:ext uri="{FF2B5EF4-FFF2-40B4-BE49-F238E27FC236}">
                <a16:creationId xmlns:a16="http://schemas.microsoft.com/office/drawing/2014/main" id="{98DE82A2-E565-914B-858A-76E0BC4A04DD}"/>
              </a:ext>
            </a:extLst>
          </p:cNvPr>
          <p:cNvSpPr txBox="1">
            <a:spLocks/>
          </p:cNvSpPr>
          <p:nvPr/>
        </p:nvSpPr>
        <p:spPr>
          <a:xfrm>
            <a:off x="224901" y="283385"/>
            <a:ext cx="9095562"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79175"/>
                </a:solidFill>
              </a:rPr>
              <a:t>Results of Sanitation Safety Planning</a:t>
            </a:r>
          </a:p>
        </p:txBody>
      </p:sp>
      <p:sp>
        <p:nvSpPr>
          <p:cNvPr id="6" name="Text Placeholder 19">
            <a:extLst>
              <a:ext uri="{FF2B5EF4-FFF2-40B4-BE49-F238E27FC236}">
                <a16:creationId xmlns:a16="http://schemas.microsoft.com/office/drawing/2014/main" id="{77B954EC-9461-BC4D-9CB5-A24AA4C97446}"/>
              </a:ext>
            </a:extLst>
          </p:cNvPr>
          <p:cNvSpPr txBox="1">
            <a:spLocks/>
          </p:cNvSpPr>
          <p:nvPr/>
        </p:nvSpPr>
        <p:spPr>
          <a:xfrm>
            <a:off x="5389801" y="1200470"/>
            <a:ext cx="2779066" cy="52086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800" b="1" dirty="0">
                <a:solidFill>
                  <a:srgbClr val="379175"/>
                </a:solidFill>
                <a:latin typeface="Source Sans Pro Semibold" panose="020B0503030403020204" pitchFamily="34" charset="0"/>
                <a:ea typeface="Source Sans Pro Semibold" panose="020B0503030403020204" pitchFamily="34" charset="0"/>
              </a:rPr>
              <a:t>Outcomes</a:t>
            </a:r>
            <a:endParaRPr lang="en-CH" sz="2800" b="1" dirty="0">
              <a:solidFill>
                <a:srgbClr val="379175"/>
              </a:solidFill>
              <a:latin typeface="Source Sans Pro Semibold" panose="020B0503030403020204" pitchFamily="34" charset="0"/>
              <a:ea typeface="Source Sans Pro Semibold" panose="020B0503030403020204" pitchFamily="34" charset="0"/>
            </a:endParaRPr>
          </a:p>
        </p:txBody>
      </p:sp>
      <p:sp>
        <p:nvSpPr>
          <p:cNvPr id="8" name="Text Placeholder 33">
            <a:extLst>
              <a:ext uri="{FF2B5EF4-FFF2-40B4-BE49-F238E27FC236}">
                <a16:creationId xmlns:a16="http://schemas.microsoft.com/office/drawing/2014/main" id="{CE18175F-217C-EB4E-8790-C0BE1100538E}"/>
              </a:ext>
            </a:extLst>
          </p:cNvPr>
          <p:cNvSpPr txBox="1">
            <a:spLocks/>
          </p:cNvSpPr>
          <p:nvPr/>
        </p:nvSpPr>
        <p:spPr>
          <a:xfrm>
            <a:off x="132100" y="6455808"/>
            <a:ext cx="1882438" cy="371475"/>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INTRODUCTION</a:t>
            </a:r>
          </a:p>
        </p:txBody>
      </p:sp>
    </p:spTree>
    <p:extLst>
      <p:ext uri="{BB962C8B-B14F-4D97-AF65-F5344CB8AC3E}">
        <p14:creationId xmlns:p14="http://schemas.microsoft.com/office/powerpoint/2010/main" val="50642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9">
            <a:extLst>
              <a:ext uri="{FF2B5EF4-FFF2-40B4-BE49-F238E27FC236}">
                <a16:creationId xmlns:a16="http://schemas.microsoft.com/office/drawing/2014/main" id="{E2D540B3-F156-CC4C-A63E-85F687EB20F3}"/>
              </a:ext>
            </a:extLst>
          </p:cNvPr>
          <p:cNvSpPr txBox="1">
            <a:spLocks/>
          </p:cNvSpPr>
          <p:nvPr/>
        </p:nvSpPr>
        <p:spPr>
          <a:xfrm>
            <a:off x="224901" y="350005"/>
            <a:ext cx="8341583"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79175"/>
                </a:solidFill>
              </a:rPr>
              <a:t>SSP in a nutshell</a:t>
            </a:r>
          </a:p>
        </p:txBody>
      </p:sp>
      <p:sp>
        <p:nvSpPr>
          <p:cNvPr id="15" name="Textplatzhalter 1">
            <a:extLst>
              <a:ext uri="{FF2B5EF4-FFF2-40B4-BE49-F238E27FC236}">
                <a16:creationId xmlns:a16="http://schemas.microsoft.com/office/drawing/2014/main" id="{3402A17B-CDE3-0246-98A3-84CEBA92677E}"/>
              </a:ext>
            </a:extLst>
          </p:cNvPr>
          <p:cNvSpPr txBox="1">
            <a:spLocks/>
          </p:cNvSpPr>
          <p:nvPr/>
        </p:nvSpPr>
        <p:spPr>
          <a:xfrm>
            <a:off x="2890756" y="1591491"/>
            <a:ext cx="5677494" cy="4208646"/>
          </a:xfrm>
          <a:prstGeom prst="rect">
            <a:avLst/>
          </a:prstGeom>
        </p:spPr>
        <p:txBody>
          <a:bodyPr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400" dirty="0">
                <a:solidFill>
                  <a:srgbClr val="212121"/>
                </a:solidFill>
                <a:latin typeface="Source Sans Pro" panose="020B0503030403020204" pitchFamily="34" charset="0"/>
                <a:ea typeface="Source Sans Pro" panose="020B0503030403020204" pitchFamily="34" charset="0"/>
              </a:rPr>
              <a:t>is the WHO recommended approach for local risk assessment and management for sanitation systems;</a:t>
            </a:r>
          </a:p>
          <a:p>
            <a:pPr>
              <a:lnSpc>
                <a:spcPct val="100000"/>
              </a:lnSpc>
            </a:pPr>
            <a:r>
              <a:rPr lang="en-GB" sz="2400" dirty="0">
                <a:solidFill>
                  <a:srgbClr val="212121"/>
                </a:solidFill>
                <a:latin typeface="Source Sans Pro" panose="020B0503030403020204" pitchFamily="34" charset="0"/>
                <a:ea typeface="Source Sans Pro" panose="020B0503030403020204" pitchFamily="34" charset="0"/>
              </a:rPr>
              <a:t>helps to maximize health benefits and minimize health risks;</a:t>
            </a:r>
          </a:p>
          <a:p>
            <a:pPr>
              <a:lnSpc>
                <a:spcPct val="100000"/>
              </a:lnSpc>
            </a:pPr>
            <a:r>
              <a:rPr lang="en-GB" sz="2400" dirty="0">
                <a:solidFill>
                  <a:srgbClr val="212121"/>
                </a:solidFill>
                <a:latin typeface="Source Sans Pro" panose="020B0503030403020204" pitchFamily="34" charset="0"/>
                <a:ea typeface="Source Sans Pro" panose="020B0503030403020204" pitchFamily="34" charset="0"/>
              </a:rPr>
              <a:t>guides efforts to where it will have the most impact;</a:t>
            </a:r>
          </a:p>
          <a:p>
            <a:pPr>
              <a:lnSpc>
                <a:spcPct val="100000"/>
              </a:lnSpc>
            </a:pPr>
            <a:r>
              <a:rPr lang="en-GB" sz="2400" dirty="0">
                <a:solidFill>
                  <a:srgbClr val="212121"/>
                </a:solidFill>
                <a:latin typeface="Source Sans Pro" panose="020B0503030403020204" pitchFamily="34" charset="0"/>
                <a:ea typeface="Source Sans Pro" panose="020B0503030403020204" pitchFamily="34" charset="0"/>
              </a:rPr>
              <a:t>helps to coordinate efforts of the many stakeholders along the sanitation chain, and stimulates policy dialogue.</a:t>
            </a:r>
          </a:p>
        </p:txBody>
      </p:sp>
      <p:sp>
        <p:nvSpPr>
          <p:cNvPr id="8" name="Text Placeholder 33">
            <a:extLst>
              <a:ext uri="{FF2B5EF4-FFF2-40B4-BE49-F238E27FC236}">
                <a16:creationId xmlns:a16="http://schemas.microsoft.com/office/drawing/2014/main" id="{5306DA64-5C94-034E-B418-00120B9C2D8E}"/>
              </a:ext>
            </a:extLst>
          </p:cNvPr>
          <p:cNvSpPr txBox="1">
            <a:spLocks/>
          </p:cNvSpPr>
          <p:nvPr/>
        </p:nvSpPr>
        <p:spPr>
          <a:xfrm>
            <a:off x="132100" y="6455808"/>
            <a:ext cx="1882438" cy="371475"/>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INTRODUCTION</a:t>
            </a:r>
          </a:p>
        </p:txBody>
      </p:sp>
      <p:pic>
        <p:nvPicPr>
          <p:cNvPr id="9" name="Picture 8">
            <a:extLst>
              <a:ext uri="{FF2B5EF4-FFF2-40B4-BE49-F238E27FC236}">
                <a16:creationId xmlns:a16="http://schemas.microsoft.com/office/drawing/2014/main" id="{0651FFDD-C482-5241-86D0-C094D5B46DB2}"/>
              </a:ext>
            </a:extLst>
          </p:cNvPr>
          <p:cNvPicPr>
            <a:picLocks noChangeAspect="1"/>
          </p:cNvPicPr>
          <p:nvPr/>
        </p:nvPicPr>
        <p:blipFill>
          <a:blip r:embed="rId2"/>
          <a:stretch>
            <a:fillRect/>
          </a:stretch>
        </p:blipFill>
        <p:spPr>
          <a:xfrm>
            <a:off x="132100" y="2870428"/>
            <a:ext cx="2329018" cy="1650772"/>
          </a:xfrm>
          <a:prstGeom prst="rect">
            <a:avLst/>
          </a:prstGeom>
        </p:spPr>
      </p:pic>
    </p:spTree>
    <p:extLst>
      <p:ext uri="{BB962C8B-B14F-4D97-AF65-F5344CB8AC3E}">
        <p14:creationId xmlns:p14="http://schemas.microsoft.com/office/powerpoint/2010/main" val="3205054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8CA6DA-3FFB-B346-BE08-9D8A8B9A0C8D}"/>
              </a:ext>
            </a:extLst>
          </p:cNvPr>
          <p:cNvSpPr>
            <a:spLocks noGrp="1"/>
          </p:cNvSpPr>
          <p:nvPr>
            <p:ph type="body" sz="quarter" idx="14"/>
          </p:nvPr>
        </p:nvSpPr>
        <p:spPr/>
        <p:txBody>
          <a:bodyPr/>
          <a:lstStyle/>
          <a:p>
            <a:pPr>
              <a:lnSpc>
                <a:spcPct val="100000"/>
              </a:lnSpc>
            </a:pPr>
            <a:r>
              <a:rPr lang="en-GB" sz="2400" dirty="0">
                <a:latin typeface="Source Sans Pro" panose="020B0503030403020204" pitchFamily="34" charset="0"/>
                <a:ea typeface="Source Sans Pro" panose="020B0503030403020204" pitchFamily="34" charset="0"/>
              </a:rPr>
              <a:t>You and your group are part of an Expert Consultation Group</a:t>
            </a:r>
          </a:p>
          <a:p>
            <a:pPr>
              <a:lnSpc>
                <a:spcPct val="100000"/>
              </a:lnSpc>
            </a:pPr>
            <a:r>
              <a:rPr lang="en-GB" sz="2400" dirty="0">
                <a:latin typeface="Source Sans Pro" panose="020B0503030403020204" pitchFamily="34" charset="0"/>
                <a:ea typeface="Source Sans Pro" panose="020B0503030403020204" pitchFamily="34" charset="0"/>
              </a:rPr>
              <a:t>You are going to provide recommendations to the SSP Steering Committee </a:t>
            </a:r>
          </a:p>
          <a:p>
            <a:pPr>
              <a:lnSpc>
                <a:spcPct val="100000"/>
              </a:lnSpc>
            </a:pPr>
            <a:r>
              <a:rPr lang="en-GB" sz="2400" dirty="0">
                <a:latin typeface="Source Sans Pro" panose="020B0503030403020204" pitchFamily="34" charset="0"/>
                <a:ea typeface="Source Sans Pro" panose="020B0503030403020204" pitchFamily="34" charset="0"/>
              </a:rPr>
              <a:t>You should suggest implementation measures that should be prioritized in Coppentown, a small community in the country of Sanitola</a:t>
            </a:r>
          </a:p>
        </p:txBody>
      </p:sp>
      <p:sp>
        <p:nvSpPr>
          <p:cNvPr id="9" name="Text Placeholder 19">
            <a:extLst>
              <a:ext uri="{FF2B5EF4-FFF2-40B4-BE49-F238E27FC236}">
                <a16:creationId xmlns:a16="http://schemas.microsoft.com/office/drawing/2014/main" id="{BA151FAD-27BB-DC46-A9C8-4BEEF4D667E2}"/>
              </a:ext>
            </a:extLst>
          </p:cNvPr>
          <p:cNvSpPr txBox="1">
            <a:spLocks/>
          </p:cNvSpPr>
          <p:nvPr/>
        </p:nvSpPr>
        <p:spPr>
          <a:xfrm>
            <a:off x="224901" y="873875"/>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solidFill>
                  <a:srgbClr val="212121"/>
                </a:solidFill>
                <a:latin typeface="Source Sans Pro" panose="020B0503030403020204" pitchFamily="34" charset="0"/>
                <a:ea typeface="Source Sans Pro" panose="020B0503030403020204" pitchFamily="34" charset="0"/>
              </a:rPr>
              <a:t>Let’s divide ourselves in groups per table</a:t>
            </a:r>
            <a:endParaRPr lang="en-CH" sz="2400" dirty="0">
              <a:solidFill>
                <a:srgbClr val="212121"/>
              </a:solidFill>
              <a:latin typeface="Source Sans Pro" panose="020B0503030403020204" pitchFamily="34" charset="0"/>
              <a:ea typeface="Source Sans Pro" panose="020B0503030403020204" pitchFamily="34" charset="0"/>
            </a:endParaRPr>
          </a:p>
        </p:txBody>
      </p:sp>
      <p:sp>
        <p:nvSpPr>
          <p:cNvPr id="10" name="Text Placeholder 19">
            <a:extLst>
              <a:ext uri="{FF2B5EF4-FFF2-40B4-BE49-F238E27FC236}">
                <a16:creationId xmlns:a16="http://schemas.microsoft.com/office/drawing/2014/main" id="{13B1B0CF-F289-1145-8463-A4B61E7FD7BF}"/>
              </a:ext>
            </a:extLst>
          </p:cNvPr>
          <p:cNvSpPr txBox="1">
            <a:spLocks/>
          </p:cNvSpPr>
          <p:nvPr/>
        </p:nvSpPr>
        <p:spPr>
          <a:xfrm>
            <a:off x="224901" y="283385"/>
            <a:ext cx="710187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79175"/>
                </a:solidFill>
              </a:rPr>
              <a:t>Group Work</a:t>
            </a:r>
          </a:p>
        </p:txBody>
      </p:sp>
      <p:sp>
        <p:nvSpPr>
          <p:cNvPr id="6" name="Text Placeholder 33">
            <a:extLst>
              <a:ext uri="{FF2B5EF4-FFF2-40B4-BE49-F238E27FC236}">
                <a16:creationId xmlns:a16="http://schemas.microsoft.com/office/drawing/2014/main" id="{CA906516-0B1F-CA49-86D0-012449E4A485}"/>
              </a:ext>
            </a:extLst>
          </p:cNvPr>
          <p:cNvSpPr txBox="1">
            <a:spLocks/>
          </p:cNvSpPr>
          <p:nvPr/>
        </p:nvSpPr>
        <p:spPr>
          <a:xfrm>
            <a:off x="132100" y="6455808"/>
            <a:ext cx="6026089" cy="344051"/>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INTRODUCTION</a:t>
            </a:r>
          </a:p>
        </p:txBody>
      </p:sp>
    </p:spTree>
    <p:extLst>
      <p:ext uri="{BB962C8B-B14F-4D97-AF65-F5344CB8AC3E}">
        <p14:creationId xmlns:p14="http://schemas.microsoft.com/office/powerpoint/2010/main" val="487899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9">
            <a:extLst>
              <a:ext uri="{FF2B5EF4-FFF2-40B4-BE49-F238E27FC236}">
                <a16:creationId xmlns:a16="http://schemas.microsoft.com/office/drawing/2014/main" id="{A7D3C5BD-28B9-A045-BE67-B700DB5CD772}"/>
              </a:ext>
            </a:extLst>
          </p:cNvPr>
          <p:cNvSpPr txBox="1">
            <a:spLocks/>
          </p:cNvSpPr>
          <p:nvPr/>
        </p:nvSpPr>
        <p:spPr>
          <a:xfrm>
            <a:off x="224900" y="804246"/>
            <a:ext cx="8851478" cy="68869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solidFill>
                  <a:srgbClr val="212121"/>
                </a:solidFill>
                <a:latin typeface="Source Sans Pro" panose="020B0503030403020204" pitchFamily="34" charset="0"/>
                <a:ea typeface="Source Sans Pro" panose="020B0503030403020204" pitchFamily="34" charset="0"/>
              </a:rPr>
              <a:t>Municipality of 50,000 pp in the outskirts of a metropolitan city</a:t>
            </a:r>
            <a:endParaRPr lang="en-CH" sz="2200" dirty="0">
              <a:solidFill>
                <a:srgbClr val="212121"/>
              </a:solidFill>
              <a:latin typeface="Source Sans Pro" panose="020B0503030403020204" pitchFamily="34" charset="0"/>
              <a:ea typeface="Source Sans Pro" panose="020B0503030403020204" pitchFamily="34" charset="0"/>
            </a:endParaRPr>
          </a:p>
        </p:txBody>
      </p:sp>
      <p:sp>
        <p:nvSpPr>
          <p:cNvPr id="4" name="Text Placeholder 19">
            <a:extLst>
              <a:ext uri="{FF2B5EF4-FFF2-40B4-BE49-F238E27FC236}">
                <a16:creationId xmlns:a16="http://schemas.microsoft.com/office/drawing/2014/main" id="{87645F8D-7B67-6149-A051-DF06DF030DCE}"/>
              </a:ext>
            </a:extLst>
          </p:cNvPr>
          <p:cNvSpPr txBox="1">
            <a:spLocks/>
          </p:cNvSpPr>
          <p:nvPr/>
        </p:nvSpPr>
        <p:spPr>
          <a:xfrm>
            <a:off x="224900" y="283385"/>
            <a:ext cx="885147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79175"/>
                </a:solidFill>
              </a:rPr>
              <a:t>Welcome to Coppentown, Sanitola</a:t>
            </a:r>
          </a:p>
        </p:txBody>
      </p:sp>
      <p:pic>
        <p:nvPicPr>
          <p:cNvPr id="6" name="Grafik 5" descr="Ein Bild, das Berg, draußen, Natur, Hügel enthält.&#10;&#10;Automatisch generierte Beschreibung">
            <a:extLst>
              <a:ext uri="{FF2B5EF4-FFF2-40B4-BE49-F238E27FC236}">
                <a16:creationId xmlns:a16="http://schemas.microsoft.com/office/drawing/2014/main" id="{0100BADA-C994-7644-A52B-2AA680286BDC}"/>
              </a:ext>
            </a:extLst>
          </p:cNvPr>
          <p:cNvPicPr>
            <a:picLocks noChangeAspect="1"/>
          </p:cNvPicPr>
          <p:nvPr/>
        </p:nvPicPr>
        <p:blipFill rotWithShape="1">
          <a:blip r:embed="rId3"/>
          <a:srcRect t="22908" b="5837"/>
          <a:stretch/>
        </p:blipFill>
        <p:spPr>
          <a:xfrm>
            <a:off x="146260" y="1492939"/>
            <a:ext cx="8851479" cy="4883682"/>
          </a:xfrm>
          <a:prstGeom prst="rect">
            <a:avLst/>
          </a:prstGeom>
        </p:spPr>
      </p:pic>
      <p:sp>
        <p:nvSpPr>
          <p:cNvPr id="8" name="Text Box 9">
            <a:extLst>
              <a:ext uri="{FF2B5EF4-FFF2-40B4-BE49-F238E27FC236}">
                <a16:creationId xmlns:a16="http://schemas.microsoft.com/office/drawing/2014/main" id="{EBA60F9D-96F2-8440-AFB7-A0B0DE641553}"/>
              </a:ext>
            </a:extLst>
          </p:cNvPr>
          <p:cNvSpPr txBox="1">
            <a:spLocks noChangeArrowheads="1"/>
          </p:cNvSpPr>
          <p:nvPr/>
        </p:nvSpPr>
        <p:spPr bwMode="auto">
          <a:xfrm>
            <a:off x="7721600" y="6203954"/>
            <a:ext cx="12903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defTabSz="914400" eaLnBrk="1" hangingPunct="1"/>
            <a:r>
              <a:rPr lang="en-GB" altLang="de-DE" sz="800" dirty="0">
                <a:latin typeface="Source Sans Pro" panose="020B0503030403020204" pitchFamily="34" charset="0"/>
                <a:ea typeface="Source Sans Pro" panose="020B0503030403020204" pitchFamily="34" charset="0"/>
              </a:rPr>
              <a:t>Photo: L. Barreto Dillon</a:t>
            </a:r>
          </a:p>
        </p:txBody>
      </p:sp>
      <p:sp>
        <p:nvSpPr>
          <p:cNvPr id="9" name="Text Placeholder 33">
            <a:extLst>
              <a:ext uri="{FF2B5EF4-FFF2-40B4-BE49-F238E27FC236}">
                <a16:creationId xmlns:a16="http://schemas.microsoft.com/office/drawing/2014/main" id="{44D408C8-BE30-2D42-9903-995989C22D3E}"/>
              </a:ext>
            </a:extLst>
          </p:cNvPr>
          <p:cNvSpPr txBox="1">
            <a:spLocks/>
          </p:cNvSpPr>
          <p:nvPr/>
        </p:nvSpPr>
        <p:spPr>
          <a:xfrm>
            <a:off x="132100" y="6455808"/>
            <a:ext cx="6026089" cy="344051"/>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INTRODUCTION</a:t>
            </a:r>
          </a:p>
        </p:txBody>
      </p:sp>
    </p:spTree>
    <p:extLst>
      <p:ext uri="{BB962C8B-B14F-4D97-AF65-F5344CB8AC3E}">
        <p14:creationId xmlns:p14="http://schemas.microsoft.com/office/powerpoint/2010/main" val="24076947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9">
            <a:extLst>
              <a:ext uri="{FF2B5EF4-FFF2-40B4-BE49-F238E27FC236}">
                <a16:creationId xmlns:a16="http://schemas.microsoft.com/office/drawing/2014/main" id="{A7D3C5BD-28B9-A045-BE67-B700DB5CD772}"/>
              </a:ext>
            </a:extLst>
          </p:cNvPr>
          <p:cNvSpPr txBox="1">
            <a:spLocks/>
          </p:cNvSpPr>
          <p:nvPr/>
        </p:nvSpPr>
        <p:spPr>
          <a:xfrm>
            <a:off x="224901" y="873875"/>
            <a:ext cx="7756505"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212121"/>
                </a:solidFill>
                <a:latin typeface="Source Sans Pro" panose="020B0503030403020204" pitchFamily="34" charset="0"/>
                <a:ea typeface="Source Sans Pro" panose="020B0503030403020204" pitchFamily="34" charset="0"/>
              </a:rPr>
              <a:t>Water supply; surface water source upstream</a:t>
            </a:r>
            <a:endParaRPr lang="en-CH" sz="2000" dirty="0">
              <a:solidFill>
                <a:srgbClr val="212121"/>
              </a:solidFill>
              <a:latin typeface="Source Sans Pro" panose="020B0503030403020204" pitchFamily="34" charset="0"/>
              <a:ea typeface="Source Sans Pro" panose="020B0503030403020204" pitchFamily="34" charset="0"/>
            </a:endParaRPr>
          </a:p>
        </p:txBody>
      </p:sp>
      <p:sp>
        <p:nvSpPr>
          <p:cNvPr id="4" name="Text Placeholder 19">
            <a:extLst>
              <a:ext uri="{FF2B5EF4-FFF2-40B4-BE49-F238E27FC236}">
                <a16:creationId xmlns:a16="http://schemas.microsoft.com/office/drawing/2014/main" id="{87645F8D-7B67-6149-A051-DF06DF030DCE}"/>
              </a:ext>
            </a:extLst>
          </p:cNvPr>
          <p:cNvSpPr txBox="1">
            <a:spLocks/>
          </p:cNvSpPr>
          <p:nvPr/>
        </p:nvSpPr>
        <p:spPr>
          <a:xfrm>
            <a:off x="224901" y="283385"/>
            <a:ext cx="710187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79175"/>
                </a:solidFill>
              </a:rPr>
              <a:t>Coppentown case study</a:t>
            </a:r>
          </a:p>
        </p:txBody>
      </p:sp>
      <p:pic>
        <p:nvPicPr>
          <p:cNvPr id="9" name="Grafik 8" descr="Ein Bild, das draußen, Berg, Natur, Gras enthält.&#10;&#10;Automatisch generierte Beschreibung">
            <a:extLst>
              <a:ext uri="{FF2B5EF4-FFF2-40B4-BE49-F238E27FC236}">
                <a16:creationId xmlns:a16="http://schemas.microsoft.com/office/drawing/2014/main" id="{4F847293-2662-3C4C-ACB7-B6E021722A23}"/>
              </a:ext>
            </a:extLst>
          </p:cNvPr>
          <p:cNvPicPr>
            <a:picLocks noChangeAspect="1"/>
          </p:cNvPicPr>
          <p:nvPr/>
        </p:nvPicPr>
        <p:blipFill rotWithShape="1">
          <a:blip r:embed="rId3"/>
          <a:srcRect l="1751" t="20058" b="4154"/>
          <a:stretch/>
        </p:blipFill>
        <p:spPr>
          <a:xfrm>
            <a:off x="224901" y="1223386"/>
            <a:ext cx="8646383" cy="5002252"/>
          </a:xfrm>
          <a:prstGeom prst="rect">
            <a:avLst/>
          </a:prstGeom>
        </p:spPr>
      </p:pic>
      <p:sp>
        <p:nvSpPr>
          <p:cNvPr id="7" name="Text Box 9">
            <a:extLst>
              <a:ext uri="{FF2B5EF4-FFF2-40B4-BE49-F238E27FC236}">
                <a16:creationId xmlns:a16="http://schemas.microsoft.com/office/drawing/2014/main" id="{05AA2BFC-491E-0D40-B0E2-71B5B06EE2E9}"/>
              </a:ext>
            </a:extLst>
          </p:cNvPr>
          <p:cNvSpPr txBox="1">
            <a:spLocks noChangeArrowheads="1"/>
          </p:cNvSpPr>
          <p:nvPr/>
        </p:nvSpPr>
        <p:spPr bwMode="auto">
          <a:xfrm>
            <a:off x="7657432" y="6225638"/>
            <a:ext cx="126166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defTabSz="914400" eaLnBrk="1" hangingPunct="1"/>
            <a:r>
              <a:rPr lang="en-GB" altLang="de-DE" sz="800" dirty="0">
                <a:solidFill>
                  <a:srgbClr val="212121"/>
                </a:solidFill>
                <a:latin typeface="Source Sans Pro" panose="020B0503030403020204" pitchFamily="34" charset="0"/>
                <a:ea typeface="Source Sans Pro" panose="020B0503030403020204" pitchFamily="34" charset="0"/>
              </a:rPr>
              <a:t>Photo: L. Barreto Dillon</a:t>
            </a:r>
          </a:p>
        </p:txBody>
      </p:sp>
      <p:sp>
        <p:nvSpPr>
          <p:cNvPr id="8" name="Text Placeholder 33">
            <a:extLst>
              <a:ext uri="{FF2B5EF4-FFF2-40B4-BE49-F238E27FC236}">
                <a16:creationId xmlns:a16="http://schemas.microsoft.com/office/drawing/2014/main" id="{23B7509B-BC96-B645-AA84-13D0F6A03930}"/>
              </a:ext>
            </a:extLst>
          </p:cNvPr>
          <p:cNvSpPr txBox="1">
            <a:spLocks/>
          </p:cNvSpPr>
          <p:nvPr/>
        </p:nvSpPr>
        <p:spPr>
          <a:xfrm>
            <a:off x="132100" y="6455808"/>
            <a:ext cx="6026089" cy="344051"/>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INTRODUCTION</a:t>
            </a:r>
          </a:p>
        </p:txBody>
      </p:sp>
    </p:spTree>
    <p:extLst>
      <p:ext uri="{BB962C8B-B14F-4D97-AF65-F5344CB8AC3E}">
        <p14:creationId xmlns:p14="http://schemas.microsoft.com/office/powerpoint/2010/main" val="3301985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9">
            <a:extLst>
              <a:ext uri="{FF2B5EF4-FFF2-40B4-BE49-F238E27FC236}">
                <a16:creationId xmlns:a16="http://schemas.microsoft.com/office/drawing/2014/main" id="{A7D3C5BD-28B9-A045-BE67-B700DB5CD772}"/>
              </a:ext>
            </a:extLst>
          </p:cNvPr>
          <p:cNvSpPr txBox="1">
            <a:spLocks/>
          </p:cNvSpPr>
          <p:nvPr/>
        </p:nvSpPr>
        <p:spPr>
          <a:xfrm>
            <a:off x="224901" y="873875"/>
            <a:ext cx="8806804" cy="5208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212121"/>
                </a:solidFill>
                <a:latin typeface="Source Sans Pro" panose="020B0503030403020204" pitchFamily="34" charset="0"/>
                <a:ea typeface="Source Sans Pro" panose="020B0503030403020204" pitchFamily="34" charset="0"/>
              </a:rPr>
              <a:t>20% of the population is connected to a combined sewer system</a:t>
            </a:r>
            <a:endParaRPr lang="en-CH" sz="2000" dirty="0">
              <a:solidFill>
                <a:srgbClr val="212121"/>
              </a:solidFill>
              <a:latin typeface="Source Sans Pro" panose="020B0503030403020204" pitchFamily="34" charset="0"/>
              <a:ea typeface="Source Sans Pro" panose="020B0503030403020204" pitchFamily="34" charset="0"/>
            </a:endParaRPr>
          </a:p>
        </p:txBody>
      </p:sp>
      <p:pic>
        <p:nvPicPr>
          <p:cNvPr id="8" name="Grafik 7">
            <a:extLst>
              <a:ext uri="{FF2B5EF4-FFF2-40B4-BE49-F238E27FC236}">
                <a16:creationId xmlns:a16="http://schemas.microsoft.com/office/drawing/2014/main" id="{1C3AEFAF-672F-4744-A2DF-B286D623F157}"/>
              </a:ext>
            </a:extLst>
          </p:cNvPr>
          <p:cNvPicPr>
            <a:picLocks noChangeAspect="1"/>
          </p:cNvPicPr>
          <p:nvPr/>
        </p:nvPicPr>
        <p:blipFill>
          <a:blip r:embed="rId3"/>
          <a:stretch>
            <a:fillRect/>
          </a:stretch>
        </p:blipFill>
        <p:spPr>
          <a:xfrm>
            <a:off x="385321" y="1702934"/>
            <a:ext cx="4092826" cy="2308454"/>
          </a:xfrm>
          <a:prstGeom prst="rect">
            <a:avLst/>
          </a:prstGeom>
        </p:spPr>
      </p:pic>
      <p:pic>
        <p:nvPicPr>
          <p:cNvPr id="9" name="Grafik 8">
            <a:extLst>
              <a:ext uri="{FF2B5EF4-FFF2-40B4-BE49-F238E27FC236}">
                <a16:creationId xmlns:a16="http://schemas.microsoft.com/office/drawing/2014/main" id="{1DA6458A-D521-7343-8106-8FB1800C9ED5}"/>
              </a:ext>
            </a:extLst>
          </p:cNvPr>
          <p:cNvPicPr>
            <a:picLocks noChangeAspect="1"/>
          </p:cNvPicPr>
          <p:nvPr/>
        </p:nvPicPr>
        <p:blipFill>
          <a:blip r:embed="rId4"/>
          <a:stretch>
            <a:fillRect/>
          </a:stretch>
        </p:blipFill>
        <p:spPr>
          <a:xfrm>
            <a:off x="4684605" y="3768336"/>
            <a:ext cx="4092827" cy="2273793"/>
          </a:xfrm>
          <a:prstGeom prst="rect">
            <a:avLst/>
          </a:prstGeom>
        </p:spPr>
      </p:pic>
      <p:sp>
        <p:nvSpPr>
          <p:cNvPr id="11" name="Text Box 9">
            <a:extLst>
              <a:ext uri="{FF2B5EF4-FFF2-40B4-BE49-F238E27FC236}">
                <a16:creationId xmlns:a16="http://schemas.microsoft.com/office/drawing/2014/main" id="{25D6E095-8927-7A44-821F-71C3F93F5C00}"/>
              </a:ext>
            </a:extLst>
          </p:cNvPr>
          <p:cNvSpPr txBox="1">
            <a:spLocks noChangeArrowheads="1"/>
          </p:cNvSpPr>
          <p:nvPr/>
        </p:nvSpPr>
        <p:spPr bwMode="auto">
          <a:xfrm>
            <a:off x="7641389" y="6042129"/>
            <a:ext cx="1727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defTabSz="914400" eaLnBrk="1" hangingPunct="1"/>
            <a:r>
              <a:rPr lang="en-GB" altLang="de-DE" sz="800" dirty="0">
                <a:solidFill>
                  <a:srgbClr val="212121"/>
                </a:solidFill>
                <a:latin typeface="Source Sans Pro" panose="020B0503030403020204" pitchFamily="34" charset="0"/>
                <a:ea typeface="Source Sans Pro" panose="020B0503030403020204" pitchFamily="34" charset="0"/>
              </a:rPr>
              <a:t>Photo: E. </a:t>
            </a:r>
            <a:r>
              <a:rPr lang="en-GB" altLang="de-DE" sz="800" dirty="0" err="1">
                <a:solidFill>
                  <a:srgbClr val="212121"/>
                </a:solidFill>
                <a:latin typeface="Source Sans Pro" panose="020B0503030403020204" pitchFamily="34" charset="0"/>
                <a:ea typeface="Source Sans Pro" panose="020B0503030403020204" pitchFamily="34" charset="0"/>
              </a:rPr>
              <a:t>Terán</a:t>
            </a:r>
            <a:endParaRPr lang="en-GB" altLang="de-DE" sz="800" dirty="0">
              <a:solidFill>
                <a:srgbClr val="212121"/>
              </a:solidFill>
              <a:latin typeface="Source Sans Pro" panose="020B0503030403020204" pitchFamily="34" charset="0"/>
              <a:ea typeface="Source Sans Pro" panose="020B0503030403020204" pitchFamily="34" charset="0"/>
            </a:endParaRPr>
          </a:p>
        </p:txBody>
      </p:sp>
      <p:sp>
        <p:nvSpPr>
          <p:cNvPr id="12" name="Text Box 9">
            <a:extLst>
              <a:ext uri="{FF2B5EF4-FFF2-40B4-BE49-F238E27FC236}">
                <a16:creationId xmlns:a16="http://schemas.microsoft.com/office/drawing/2014/main" id="{E6CF3874-11CB-5C4F-B916-DB142BE37753}"/>
              </a:ext>
            </a:extLst>
          </p:cNvPr>
          <p:cNvSpPr txBox="1">
            <a:spLocks noChangeArrowheads="1"/>
          </p:cNvSpPr>
          <p:nvPr/>
        </p:nvSpPr>
        <p:spPr bwMode="auto">
          <a:xfrm>
            <a:off x="3614547" y="4030145"/>
            <a:ext cx="1727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defTabSz="914400" eaLnBrk="1" hangingPunct="1"/>
            <a:r>
              <a:rPr lang="en-GB" altLang="de-DE" sz="800" dirty="0">
                <a:solidFill>
                  <a:srgbClr val="212121"/>
                </a:solidFill>
                <a:latin typeface="Source Sans Pro" panose="020B0503030403020204" pitchFamily="34" charset="0"/>
                <a:ea typeface="Source Sans Pro" panose="020B0503030403020204" pitchFamily="34" charset="0"/>
              </a:rPr>
              <a:t>Photo: 20 </a:t>
            </a:r>
            <a:r>
              <a:rPr lang="en-GB" altLang="de-DE" sz="800" dirty="0" err="1">
                <a:solidFill>
                  <a:srgbClr val="212121"/>
                </a:solidFill>
                <a:latin typeface="Source Sans Pro" panose="020B0503030403020204" pitchFamily="34" charset="0"/>
                <a:ea typeface="Source Sans Pro" panose="020B0503030403020204" pitchFamily="34" charset="0"/>
              </a:rPr>
              <a:t>minutos</a:t>
            </a:r>
            <a:endParaRPr lang="en-GB" altLang="de-DE" sz="800" dirty="0">
              <a:solidFill>
                <a:srgbClr val="212121"/>
              </a:solidFill>
              <a:latin typeface="Source Sans Pro" panose="020B0503030403020204" pitchFamily="34" charset="0"/>
              <a:ea typeface="Source Sans Pro" panose="020B0503030403020204" pitchFamily="34" charset="0"/>
            </a:endParaRPr>
          </a:p>
        </p:txBody>
      </p:sp>
      <p:sp>
        <p:nvSpPr>
          <p:cNvPr id="14" name="Text Placeholder 19">
            <a:extLst>
              <a:ext uri="{FF2B5EF4-FFF2-40B4-BE49-F238E27FC236}">
                <a16:creationId xmlns:a16="http://schemas.microsoft.com/office/drawing/2014/main" id="{002EF845-174E-404F-8974-F96F78A8131E}"/>
              </a:ext>
            </a:extLst>
          </p:cNvPr>
          <p:cNvSpPr txBox="1">
            <a:spLocks/>
          </p:cNvSpPr>
          <p:nvPr/>
        </p:nvSpPr>
        <p:spPr>
          <a:xfrm>
            <a:off x="224901" y="283385"/>
            <a:ext cx="710187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79175"/>
                </a:solidFill>
              </a:rPr>
              <a:t>Coppentown case study</a:t>
            </a:r>
          </a:p>
        </p:txBody>
      </p:sp>
      <p:sp>
        <p:nvSpPr>
          <p:cNvPr id="15" name="Text Placeholder 33">
            <a:extLst>
              <a:ext uri="{FF2B5EF4-FFF2-40B4-BE49-F238E27FC236}">
                <a16:creationId xmlns:a16="http://schemas.microsoft.com/office/drawing/2014/main" id="{46B61789-EDE5-2C43-9E9F-A2572CE38863}"/>
              </a:ext>
            </a:extLst>
          </p:cNvPr>
          <p:cNvSpPr txBox="1">
            <a:spLocks/>
          </p:cNvSpPr>
          <p:nvPr/>
        </p:nvSpPr>
        <p:spPr>
          <a:xfrm>
            <a:off x="132100" y="6455808"/>
            <a:ext cx="6026089" cy="344051"/>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INTRODUCTION</a:t>
            </a:r>
          </a:p>
        </p:txBody>
      </p:sp>
    </p:spTree>
    <p:extLst>
      <p:ext uri="{BB962C8B-B14F-4D97-AF65-F5344CB8AC3E}">
        <p14:creationId xmlns:p14="http://schemas.microsoft.com/office/powerpoint/2010/main" val="3397458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DEA02F23-24FD-C746-BDD8-8A8508A61F95}"/>
              </a:ext>
            </a:extLst>
          </p:cNvPr>
          <p:cNvSpPr>
            <a:spLocks noGrp="1"/>
          </p:cNvSpPr>
          <p:nvPr>
            <p:ph type="body" sz="quarter" idx="16"/>
          </p:nvPr>
        </p:nvSpPr>
        <p:spPr>
          <a:xfrm>
            <a:off x="128518" y="5307005"/>
            <a:ext cx="4062829" cy="752355"/>
          </a:xfrm>
        </p:spPr>
        <p:txBody>
          <a:bodyPr/>
          <a:lstStyle/>
          <a:p>
            <a:pPr marL="285750" indent="-285750">
              <a:lnSpc>
                <a:spcPct val="100000"/>
              </a:lnSpc>
              <a:buFont typeface="Arial" panose="020B0604020202020204" pitchFamily="34" charset="0"/>
              <a:buChar char="•"/>
            </a:pPr>
            <a:r>
              <a:rPr lang="en-GB" sz="2000" dirty="0">
                <a:solidFill>
                  <a:schemeClr val="tx2"/>
                </a:solidFill>
                <a:latin typeface="Source Sans Pro" panose="020B0503030403020204" pitchFamily="34" charset="0"/>
                <a:ea typeface="Source Sans Pro" panose="020B0503030403020204" pitchFamily="34" charset="0"/>
              </a:rPr>
              <a:t>Rapid urbanization</a:t>
            </a:r>
          </a:p>
        </p:txBody>
      </p:sp>
      <p:sp>
        <p:nvSpPr>
          <p:cNvPr id="6" name="Textplatzhalter 5">
            <a:extLst>
              <a:ext uri="{FF2B5EF4-FFF2-40B4-BE49-F238E27FC236}">
                <a16:creationId xmlns:a16="http://schemas.microsoft.com/office/drawing/2014/main" id="{530AB295-ACE5-EC4B-BF4B-72806B366B9C}"/>
              </a:ext>
            </a:extLst>
          </p:cNvPr>
          <p:cNvSpPr>
            <a:spLocks noGrp="1"/>
          </p:cNvSpPr>
          <p:nvPr>
            <p:ph type="body" sz="quarter" idx="18"/>
          </p:nvPr>
        </p:nvSpPr>
        <p:spPr>
          <a:xfrm>
            <a:off x="6212878" y="5415760"/>
            <a:ext cx="2572601" cy="752355"/>
          </a:xfrm>
        </p:spPr>
        <p:txBody>
          <a:bodyPr/>
          <a:lstStyle/>
          <a:p>
            <a:pPr marL="285750" indent="-285750">
              <a:lnSpc>
                <a:spcPct val="100000"/>
              </a:lnSpc>
              <a:buFont typeface="Arial" panose="020B0604020202020204" pitchFamily="34" charset="0"/>
              <a:buChar char="•"/>
            </a:pPr>
            <a:r>
              <a:rPr lang="en-GB" sz="2000" dirty="0">
                <a:solidFill>
                  <a:schemeClr val="tx2"/>
                </a:solidFill>
                <a:latin typeface="Source Sans Pro" panose="020B0503030403020204" pitchFamily="34" charset="0"/>
                <a:ea typeface="Source Sans Pro" panose="020B0503030403020204" pitchFamily="34" charset="0"/>
              </a:rPr>
              <a:t>Adaptation to climate change required</a:t>
            </a:r>
          </a:p>
        </p:txBody>
      </p:sp>
      <p:sp>
        <p:nvSpPr>
          <p:cNvPr id="8" name="Text Placeholder 19">
            <a:extLst>
              <a:ext uri="{FF2B5EF4-FFF2-40B4-BE49-F238E27FC236}">
                <a16:creationId xmlns:a16="http://schemas.microsoft.com/office/drawing/2014/main" id="{3290E389-6F7B-404D-8098-993369A2B6D9}"/>
              </a:ext>
            </a:extLst>
          </p:cNvPr>
          <p:cNvSpPr txBox="1">
            <a:spLocks/>
          </p:cNvSpPr>
          <p:nvPr/>
        </p:nvSpPr>
        <p:spPr>
          <a:xfrm>
            <a:off x="224901" y="873875"/>
            <a:ext cx="8268170" cy="30094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2"/>
                </a:solidFill>
                <a:latin typeface="Source Sans Pro" panose="020B0503030403020204" pitchFamily="34" charset="0"/>
                <a:ea typeface="Source Sans Pro" panose="020B0503030403020204" pitchFamily="34" charset="0"/>
              </a:rPr>
              <a:t>for human health</a:t>
            </a:r>
            <a:endParaRPr lang="en-CH" dirty="0">
              <a:solidFill>
                <a:schemeClr val="tx2"/>
              </a:solidFill>
              <a:latin typeface="Source Sans Pro" panose="020B0503030403020204" pitchFamily="34" charset="0"/>
              <a:ea typeface="Source Sans Pro" panose="020B0503030403020204" pitchFamily="34" charset="0"/>
            </a:endParaRPr>
          </a:p>
        </p:txBody>
      </p:sp>
      <p:sp>
        <p:nvSpPr>
          <p:cNvPr id="9" name="Text Placeholder 19">
            <a:extLst>
              <a:ext uri="{FF2B5EF4-FFF2-40B4-BE49-F238E27FC236}">
                <a16:creationId xmlns:a16="http://schemas.microsoft.com/office/drawing/2014/main" id="{60792252-6049-F842-BEE9-398AFF243D16}"/>
              </a:ext>
            </a:extLst>
          </p:cNvPr>
          <p:cNvSpPr txBox="1">
            <a:spLocks/>
          </p:cNvSpPr>
          <p:nvPr/>
        </p:nvSpPr>
        <p:spPr>
          <a:xfrm>
            <a:off x="191225" y="293076"/>
            <a:ext cx="8795613"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79175"/>
                </a:solidFill>
              </a:rPr>
              <a:t>Significance of sanitation</a:t>
            </a:r>
          </a:p>
        </p:txBody>
      </p:sp>
      <p:pic>
        <p:nvPicPr>
          <p:cNvPr id="13" name="Picture 13" descr="C:\Users\Leonellha Barreto D\Pictures\103 BORDA\IMG_4878.JPG">
            <a:extLst>
              <a:ext uri="{FF2B5EF4-FFF2-40B4-BE49-F238E27FC236}">
                <a16:creationId xmlns:a16="http://schemas.microsoft.com/office/drawing/2014/main" id="{1D5185EE-E027-3B47-8008-D5E705DA0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9258" y="1453303"/>
            <a:ext cx="2839840" cy="3759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9">
            <a:extLst>
              <a:ext uri="{FF2B5EF4-FFF2-40B4-BE49-F238E27FC236}">
                <a16:creationId xmlns:a16="http://schemas.microsoft.com/office/drawing/2014/main" id="{D7C1DFE4-870D-FA45-BC30-A8FB82FF8E6B}"/>
              </a:ext>
            </a:extLst>
          </p:cNvPr>
          <p:cNvSpPr txBox="1">
            <a:spLocks noChangeArrowheads="1"/>
          </p:cNvSpPr>
          <p:nvPr/>
        </p:nvSpPr>
        <p:spPr bwMode="auto">
          <a:xfrm>
            <a:off x="7416800" y="5185884"/>
            <a:ext cx="1727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defTabSz="914400" eaLnBrk="1" hangingPunct="1"/>
            <a:r>
              <a:rPr lang="en-GB" altLang="de-DE" sz="800" dirty="0">
                <a:solidFill>
                  <a:schemeClr val="tx2"/>
                </a:solidFill>
                <a:latin typeface="Source Sans Pro" panose="020B0503030403020204" pitchFamily="34" charset="0"/>
                <a:ea typeface="Source Sans Pro" panose="020B0503030403020204" pitchFamily="34" charset="0"/>
              </a:rPr>
              <a:t>Photos: L. Barreto Dillon</a:t>
            </a:r>
          </a:p>
        </p:txBody>
      </p:sp>
      <p:pic>
        <p:nvPicPr>
          <p:cNvPr id="15" name="Picture 2" descr="C:\Users\Leonellha Barreto D\Documents\05 Unit Projects\Pandhapur\Pandhapur 1\IMG_5870.jpg">
            <a:extLst>
              <a:ext uri="{FF2B5EF4-FFF2-40B4-BE49-F238E27FC236}">
                <a16:creationId xmlns:a16="http://schemas.microsoft.com/office/drawing/2014/main" id="{0ACB07C4-B43B-2344-9492-E38394901A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9600" y="1434042"/>
            <a:ext cx="2834765" cy="3778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ild 8">
            <a:extLst>
              <a:ext uri="{FF2B5EF4-FFF2-40B4-BE49-F238E27FC236}">
                <a16:creationId xmlns:a16="http://schemas.microsoft.com/office/drawing/2014/main" id="{B9610E26-6640-6849-B531-811A9FE2257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8518" y="1429444"/>
            <a:ext cx="2839841" cy="378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platzhalter 3">
            <a:extLst>
              <a:ext uri="{FF2B5EF4-FFF2-40B4-BE49-F238E27FC236}">
                <a16:creationId xmlns:a16="http://schemas.microsoft.com/office/drawing/2014/main" id="{0A83A2D0-705B-624A-B839-E561A49CD845}"/>
              </a:ext>
            </a:extLst>
          </p:cNvPr>
          <p:cNvSpPr txBox="1">
            <a:spLocks/>
          </p:cNvSpPr>
          <p:nvPr/>
        </p:nvSpPr>
        <p:spPr>
          <a:xfrm>
            <a:off x="2968360" y="5415760"/>
            <a:ext cx="2958444" cy="752355"/>
          </a:xfrm>
          <a:prstGeom prst="rect">
            <a:avLst/>
          </a:prstGeom>
        </p:spPr>
        <p:txBody>
          <a:bodyPr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GB" sz="2000" dirty="0">
                <a:solidFill>
                  <a:schemeClr val="tx2"/>
                </a:solidFill>
                <a:latin typeface="Source Sans Pro" panose="020B0503030403020204" pitchFamily="34" charset="0"/>
                <a:ea typeface="Source Sans Pro" panose="020B0503030403020204" pitchFamily="34" charset="0"/>
              </a:rPr>
              <a:t>Challenging and costly operation and maintenance</a:t>
            </a:r>
          </a:p>
        </p:txBody>
      </p:sp>
      <p:sp>
        <p:nvSpPr>
          <p:cNvPr id="12" name="Text Placeholder 33">
            <a:extLst>
              <a:ext uri="{FF2B5EF4-FFF2-40B4-BE49-F238E27FC236}">
                <a16:creationId xmlns:a16="http://schemas.microsoft.com/office/drawing/2014/main" id="{03A2C2FE-3F5C-EA4F-81A6-802F99955FDE}"/>
              </a:ext>
            </a:extLst>
          </p:cNvPr>
          <p:cNvSpPr txBox="1">
            <a:spLocks/>
          </p:cNvSpPr>
          <p:nvPr/>
        </p:nvSpPr>
        <p:spPr>
          <a:xfrm>
            <a:off x="132100" y="6455808"/>
            <a:ext cx="1882438" cy="371475"/>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INTRODUCTION</a:t>
            </a:r>
          </a:p>
        </p:txBody>
      </p:sp>
    </p:spTree>
    <p:extLst>
      <p:ext uri="{BB962C8B-B14F-4D97-AF65-F5344CB8AC3E}">
        <p14:creationId xmlns:p14="http://schemas.microsoft.com/office/powerpoint/2010/main" val="41521663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9">
            <a:extLst>
              <a:ext uri="{FF2B5EF4-FFF2-40B4-BE49-F238E27FC236}">
                <a16:creationId xmlns:a16="http://schemas.microsoft.com/office/drawing/2014/main" id="{A7D3C5BD-28B9-A045-BE67-B700DB5CD772}"/>
              </a:ext>
            </a:extLst>
          </p:cNvPr>
          <p:cNvSpPr txBox="1">
            <a:spLocks/>
          </p:cNvSpPr>
          <p:nvPr/>
        </p:nvSpPr>
        <p:spPr>
          <a:xfrm>
            <a:off x="224901" y="710944"/>
            <a:ext cx="9159731" cy="3859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212121"/>
                </a:solidFill>
                <a:latin typeface="Source Sans Pro" panose="020B0503030403020204" pitchFamily="34" charset="0"/>
                <a:ea typeface="Source Sans Pro" panose="020B0503030403020204" pitchFamily="34" charset="0"/>
              </a:rPr>
              <a:t>Mixed wastewater is transported by gravity to a conventional WWTP</a:t>
            </a:r>
            <a:endParaRPr lang="en-CH" sz="2000" dirty="0">
              <a:solidFill>
                <a:srgbClr val="212121"/>
              </a:solidFill>
              <a:latin typeface="Source Sans Pro" panose="020B0503030403020204" pitchFamily="34" charset="0"/>
              <a:ea typeface="Source Sans Pro" panose="020B0503030403020204" pitchFamily="34" charset="0"/>
            </a:endParaRPr>
          </a:p>
        </p:txBody>
      </p:sp>
      <p:pic>
        <p:nvPicPr>
          <p:cNvPr id="6" name="Grafik 5" descr="Ein Bild, das draußen, Zaun, Gras, Gebäude enthält.&#10;&#10;Automatisch generierte Beschreibung">
            <a:extLst>
              <a:ext uri="{FF2B5EF4-FFF2-40B4-BE49-F238E27FC236}">
                <a16:creationId xmlns:a16="http://schemas.microsoft.com/office/drawing/2014/main" id="{DB0CD4B8-F201-9C48-9416-BC016E42983C}"/>
              </a:ext>
            </a:extLst>
          </p:cNvPr>
          <p:cNvPicPr>
            <a:picLocks noChangeAspect="1"/>
          </p:cNvPicPr>
          <p:nvPr/>
        </p:nvPicPr>
        <p:blipFill rotWithShape="1">
          <a:blip r:embed="rId3"/>
          <a:srcRect t="9239" b="4964"/>
          <a:stretch/>
        </p:blipFill>
        <p:spPr>
          <a:xfrm>
            <a:off x="296934" y="1260381"/>
            <a:ext cx="8550131" cy="4996598"/>
          </a:xfrm>
          <a:prstGeom prst="rect">
            <a:avLst/>
          </a:prstGeom>
        </p:spPr>
      </p:pic>
      <p:sp>
        <p:nvSpPr>
          <p:cNvPr id="11" name="Text Box 9">
            <a:extLst>
              <a:ext uri="{FF2B5EF4-FFF2-40B4-BE49-F238E27FC236}">
                <a16:creationId xmlns:a16="http://schemas.microsoft.com/office/drawing/2014/main" id="{C2E8DDFC-7B60-914D-B8EC-1E631D85057E}"/>
              </a:ext>
            </a:extLst>
          </p:cNvPr>
          <p:cNvSpPr txBox="1">
            <a:spLocks noChangeArrowheads="1"/>
          </p:cNvSpPr>
          <p:nvPr/>
        </p:nvSpPr>
        <p:spPr bwMode="auto">
          <a:xfrm>
            <a:off x="7491663" y="6240364"/>
            <a:ext cx="15202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defTabSz="914400" eaLnBrk="1" hangingPunct="1"/>
            <a:r>
              <a:rPr lang="en-GB" altLang="de-DE" sz="800" dirty="0">
                <a:latin typeface="Source Sans Pro" panose="020B0503030403020204" pitchFamily="34" charset="0"/>
                <a:ea typeface="Source Sans Pro" panose="020B0503030403020204" pitchFamily="34" charset="0"/>
              </a:rPr>
              <a:t>Photo: L. Barreto Dillon</a:t>
            </a:r>
          </a:p>
        </p:txBody>
      </p:sp>
      <p:sp>
        <p:nvSpPr>
          <p:cNvPr id="8" name="Text Placeholder 19">
            <a:extLst>
              <a:ext uri="{FF2B5EF4-FFF2-40B4-BE49-F238E27FC236}">
                <a16:creationId xmlns:a16="http://schemas.microsoft.com/office/drawing/2014/main" id="{3950430B-5548-8C43-ACD9-DE067E62E8CE}"/>
              </a:ext>
            </a:extLst>
          </p:cNvPr>
          <p:cNvSpPr txBox="1">
            <a:spLocks/>
          </p:cNvSpPr>
          <p:nvPr/>
        </p:nvSpPr>
        <p:spPr>
          <a:xfrm>
            <a:off x="224901" y="283385"/>
            <a:ext cx="710187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79175"/>
                </a:solidFill>
              </a:rPr>
              <a:t>Coppentown case study</a:t>
            </a:r>
          </a:p>
        </p:txBody>
      </p:sp>
      <p:sp>
        <p:nvSpPr>
          <p:cNvPr id="9" name="Text Placeholder 33">
            <a:extLst>
              <a:ext uri="{FF2B5EF4-FFF2-40B4-BE49-F238E27FC236}">
                <a16:creationId xmlns:a16="http://schemas.microsoft.com/office/drawing/2014/main" id="{1B7DD20B-2E9E-564A-A7D9-D10A83B4563D}"/>
              </a:ext>
            </a:extLst>
          </p:cNvPr>
          <p:cNvSpPr txBox="1">
            <a:spLocks/>
          </p:cNvSpPr>
          <p:nvPr/>
        </p:nvSpPr>
        <p:spPr>
          <a:xfrm>
            <a:off x="132100" y="6455808"/>
            <a:ext cx="6026089" cy="344051"/>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INTRODUCTION</a:t>
            </a:r>
          </a:p>
        </p:txBody>
      </p:sp>
    </p:spTree>
    <p:extLst>
      <p:ext uri="{BB962C8B-B14F-4D97-AF65-F5344CB8AC3E}">
        <p14:creationId xmlns:p14="http://schemas.microsoft.com/office/powerpoint/2010/main" val="30865722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9">
            <a:extLst>
              <a:ext uri="{FF2B5EF4-FFF2-40B4-BE49-F238E27FC236}">
                <a16:creationId xmlns:a16="http://schemas.microsoft.com/office/drawing/2014/main" id="{A7D3C5BD-28B9-A045-BE67-B700DB5CD772}"/>
              </a:ext>
            </a:extLst>
          </p:cNvPr>
          <p:cNvSpPr txBox="1">
            <a:spLocks/>
          </p:cNvSpPr>
          <p:nvPr/>
        </p:nvSpPr>
        <p:spPr>
          <a:xfrm>
            <a:off x="224901" y="873875"/>
            <a:ext cx="7347474" cy="40205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212121"/>
                </a:solidFill>
                <a:latin typeface="Source Sans Pro" panose="020B0503030403020204" pitchFamily="34" charset="0"/>
                <a:ea typeface="Source Sans Pro" panose="020B0503030403020204" pitchFamily="34" charset="0"/>
              </a:rPr>
              <a:t>Treated wastewater is disposed in the river</a:t>
            </a:r>
            <a:endParaRPr lang="en-CH" sz="2000" dirty="0">
              <a:solidFill>
                <a:srgbClr val="212121"/>
              </a:solidFill>
              <a:latin typeface="Source Sans Pro" panose="020B0503030403020204" pitchFamily="34" charset="0"/>
              <a:ea typeface="Source Sans Pro" panose="020B0503030403020204" pitchFamily="34" charset="0"/>
            </a:endParaRPr>
          </a:p>
        </p:txBody>
      </p:sp>
      <p:pic>
        <p:nvPicPr>
          <p:cNvPr id="7" name="Grafik 6" descr="Ein Bild, das draußen, Gras, Wasser, Schmutz enthält.&#10;&#10;Automatisch generierte Beschreibung">
            <a:extLst>
              <a:ext uri="{FF2B5EF4-FFF2-40B4-BE49-F238E27FC236}">
                <a16:creationId xmlns:a16="http://schemas.microsoft.com/office/drawing/2014/main" id="{24DB379C-BF1C-1A44-AD6B-9290BE3C2FA6}"/>
              </a:ext>
            </a:extLst>
          </p:cNvPr>
          <p:cNvPicPr>
            <a:picLocks noChangeAspect="1"/>
          </p:cNvPicPr>
          <p:nvPr/>
        </p:nvPicPr>
        <p:blipFill rotWithShape="1">
          <a:blip r:embed="rId3"/>
          <a:srcRect t="32046" b="1749"/>
          <a:stretch/>
        </p:blipFill>
        <p:spPr>
          <a:xfrm>
            <a:off x="174101" y="1443788"/>
            <a:ext cx="8787000" cy="4540337"/>
          </a:xfrm>
          <a:prstGeom prst="rect">
            <a:avLst/>
          </a:prstGeom>
        </p:spPr>
      </p:pic>
      <p:sp>
        <p:nvSpPr>
          <p:cNvPr id="9" name="Text Box 9">
            <a:extLst>
              <a:ext uri="{FF2B5EF4-FFF2-40B4-BE49-F238E27FC236}">
                <a16:creationId xmlns:a16="http://schemas.microsoft.com/office/drawing/2014/main" id="{ABB836F2-FBC3-0849-A432-3DF3D2E49513}"/>
              </a:ext>
            </a:extLst>
          </p:cNvPr>
          <p:cNvSpPr txBox="1">
            <a:spLocks noChangeArrowheads="1"/>
          </p:cNvSpPr>
          <p:nvPr/>
        </p:nvSpPr>
        <p:spPr bwMode="auto">
          <a:xfrm>
            <a:off x="7853700" y="6004522"/>
            <a:ext cx="12903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defTabSz="914400" eaLnBrk="1" hangingPunct="1"/>
            <a:r>
              <a:rPr lang="en-GB" altLang="de-DE" sz="800" dirty="0">
                <a:solidFill>
                  <a:srgbClr val="212121"/>
                </a:solidFill>
                <a:latin typeface="Source Sans Pro" panose="020B0503030403020204" pitchFamily="34" charset="0"/>
                <a:ea typeface="Source Sans Pro" panose="020B0503030403020204" pitchFamily="34" charset="0"/>
              </a:rPr>
              <a:t>Photo: L. Barreto Dillon</a:t>
            </a:r>
          </a:p>
        </p:txBody>
      </p:sp>
      <p:sp>
        <p:nvSpPr>
          <p:cNvPr id="11" name="Text Placeholder 19">
            <a:extLst>
              <a:ext uri="{FF2B5EF4-FFF2-40B4-BE49-F238E27FC236}">
                <a16:creationId xmlns:a16="http://schemas.microsoft.com/office/drawing/2014/main" id="{BEBB7032-0780-9B4C-8F6F-B5E60EEE7E27}"/>
              </a:ext>
            </a:extLst>
          </p:cNvPr>
          <p:cNvSpPr txBox="1">
            <a:spLocks/>
          </p:cNvSpPr>
          <p:nvPr/>
        </p:nvSpPr>
        <p:spPr>
          <a:xfrm>
            <a:off x="224901" y="283385"/>
            <a:ext cx="710187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79175"/>
                </a:solidFill>
              </a:rPr>
              <a:t>Coppentown case study</a:t>
            </a:r>
          </a:p>
        </p:txBody>
      </p:sp>
      <p:sp>
        <p:nvSpPr>
          <p:cNvPr id="12" name="Text Placeholder 33">
            <a:extLst>
              <a:ext uri="{FF2B5EF4-FFF2-40B4-BE49-F238E27FC236}">
                <a16:creationId xmlns:a16="http://schemas.microsoft.com/office/drawing/2014/main" id="{AC1CA48A-CC44-8C4F-A0E0-429810016295}"/>
              </a:ext>
            </a:extLst>
          </p:cNvPr>
          <p:cNvSpPr txBox="1">
            <a:spLocks/>
          </p:cNvSpPr>
          <p:nvPr/>
        </p:nvSpPr>
        <p:spPr>
          <a:xfrm>
            <a:off x="132100" y="6455808"/>
            <a:ext cx="6026089" cy="344051"/>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INTRODUCTION</a:t>
            </a:r>
          </a:p>
        </p:txBody>
      </p:sp>
    </p:spTree>
    <p:extLst>
      <p:ext uri="{BB962C8B-B14F-4D97-AF65-F5344CB8AC3E}">
        <p14:creationId xmlns:p14="http://schemas.microsoft.com/office/powerpoint/2010/main" val="34103968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9">
            <a:extLst>
              <a:ext uri="{FF2B5EF4-FFF2-40B4-BE49-F238E27FC236}">
                <a16:creationId xmlns:a16="http://schemas.microsoft.com/office/drawing/2014/main" id="{A7D3C5BD-28B9-A045-BE67-B700DB5CD772}"/>
              </a:ext>
            </a:extLst>
          </p:cNvPr>
          <p:cNvSpPr txBox="1">
            <a:spLocks/>
          </p:cNvSpPr>
          <p:nvPr/>
        </p:nvSpPr>
        <p:spPr>
          <a:xfrm>
            <a:off x="224901" y="873875"/>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tx2"/>
                </a:solidFill>
                <a:latin typeface="Source Sans Pro" panose="020B0503030403020204" pitchFamily="34" charset="0"/>
                <a:ea typeface="Source Sans Pro" panose="020B0503030403020204" pitchFamily="34" charset="0"/>
              </a:rPr>
              <a:t>Irrigation for neighbouring farmers</a:t>
            </a:r>
            <a:endParaRPr lang="en-CH" sz="2000" dirty="0">
              <a:solidFill>
                <a:schemeClr val="tx2"/>
              </a:solidFill>
              <a:latin typeface="Source Sans Pro" panose="020B0503030403020204" pitchFamily="34" charset="0"/>
              <a:ea typeface="Source Sans Pro" panose="020B0503030403020204" pitchFamily="34" charset="0"/>
            </a:endParaRPr>
          </a:p>
        </p:txBody>
      </p:sp>
      <p:pic>
        <p:nvPicPr>
          <p:cNvPr id="7" name="Grafik 6">
            <a:extLst>
              <a:ext uri="{FF2B5EF4-FFF2-40B4-BE49-F238E27FC236}">
                <a16:creationId xmlns:a16="http://schemas.microsoft.com/office/drawing/2014/main" id="{874BEAE6-E0C4-F347-93E1-4B1D18B37512}"/>
              </a:ext>
            </a:extLst>
          </p:cNvPr>
          <p:cNvPicPr>
            <a:picLocks noChangeAspect="1"/>
          </p:cNvPicPr>
          <p:nvPr/>
        </p:nvPicPr>
        <p:blipFill rotWithShape="1">
          <a:blip r:embed="rId3"/>
          <a:srcRect t="20801" b="8513"/>
          <a:stretch/>
        </p:blipFill>
        <p:spPr>
          <a:xfrm>
            <a:off x="224900" y="1288046"/>
            <a:ext cx="8726595" cy="4844717"/>
          </a:xfrm>
          <a:prstGeom prst="rect">
            <a:avLst/>
          </a:prstGeom>
        </p:spPr>
      </p:pic>
      <p:sp>
        <p:nvSpPr>
          <p:cNvPr id="9" name="Text Box 9">
            <a:extLst>
              <a:ext uri="{FF2B5EF4-FFF2-40B4-BE49-F238E27FC236}">
                <a16:creationId xmlns:a16="http://schemas.microsoft.com/office/drawing/2014/main" id="{7D959A7E-97CF-B64D-ADA0-FB0B06B3352C}"/>
              </a:ext>
            </a:extLst>
          </p:cNvPr>
          <p:cNvSpPr txBox="1">
            <a:spLocks noChangeArrowheads="1"/>
          </p:cNvSpPr>
          <p:nvPr/>
        </p:nvSpPr>
        <p:spPr bwMode="auto">
          <a:xfrm>
            <a:off x="7853700" y="6131522"/>
            <a:ext cx="12903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defTabSz="914400" eaLnBrk="1" hangingPunct="1"/>
            <a:r>
              <a:rPr lang="en-GB" altLang="de-DE" sz="800" dirty="0">
                <a:solidFill>
                  <a:srgbClr val="212121"/>
                </a:solidFill>
                <a:latin typeface="Source Sans Pro" panose="020B0503030403020204" pitchFamily="34" charset="0"/>
                <a:ea typeface="Source Sans Pro" panose="020B0503030403020204" pitchFamily="34" charset="0"/>
              </a:rPr>
              <a:t>Photo: L. Barreto Dillon</a:t>
            </a:r>
          </a:p>
        </p:txBody>
      </p:sp>
      <p:sp>
        <p:nvSpPr>
          <p:cNvPr id="10" name="Text Placeholder 19">
            <a:extLst>
              <a:ext uri="{FF2B5EF4-FFF2-40B4-BE49-F238E27FC236}">
                <a16:creationId xmlns:a16="http://schemas.microsoft.com/office/drawing/2014/main" id="{6C09FCB2-83B8-2943-A383-A1216AA70554}"/>
              </a:ext>
            </a:extLst>
          </p:cNvPr>
          <p:cNvSpPr txBox="1">
            <a:spLocks/>
          </p:cNvSpPr>
          <p:nvPr/>
        </p:nvSpPr>
        <p:spPr>
          <a:xfrm>
            <a:off x="224901" y="283385"/>
            <a:ext cx="710187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79175"/>
                </a:solidFill>
              </a:rPr>
              <a:t>Coppentown case study</a:t>
            </a:r>
          </a:p>
        </p:txBody>
      </p:sp>
      <p:sp>
        <p:nvSpPr>
          <p:cNvPr id="11" name="Text Placeholder 33">
            <a:extLst>
              <a:ext uri="{FF2B5EF4-FFF2-40B4-BE49-F238E27FC236}">
                <a16:creationId xmlns:a16="http://schemas.microsoft.com/office/drawing/2014/main" id="{A94516C1-7667-304B-A33B-A1602D1B8F90}"/>
              </a:ext>
            </a:extLst>
          </p:cNvPr>
          <p:cNvSpPr txBox="1">
            <a:spLocks/>
          </p:cNvSpPr>
          <p:nvPr/>
        </p:nvSpPr>
        <p:spPr>
          <a:xfrm>
            <a:off x="132100" y="6455808"/>
            <a:ext cx="6026089" cy="344051"/>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INTRODUCTION</a:t>
            </a:r>
          </a:p>
        </p:txBody>
      </p:sp>
    </p:spTree>
    <p:extLst>
      <p:ext uri="{BB962C8B-B14F-4D97-AF65-F5344CB8AC3E}">
        <p14:creationId xmlns:p14="http://schemas.microsoft.com/office/powerpoint/2010/main" val="3497466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9">
            <a:extLst>
              <a:ext uri="{FF2B5EF4-FFF2-40B4-BE49-F238E27FC236}">
                <a16:creationId xmlns:a16="http://schemas.microsoft.com/office/drawing/2014/main" id="{A7D3C5BD-28B9-A045-BE67-B700DB5CD772}"/>
              </a:ext>
            </a:extLst>
          </p:cNvPr>
          <p:cNvSpPr txBox="1">
            <a:spLocks/>
          </p:cNvSpPr>
          <p:nvPr/>
        </p:nvSpPr>
        <p:spPr>
          <a:xfrm>
            <a:off x="224901" y="873875"/>
            <a:ext cx="6817583" cy="34010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212121"/>
                </a:solidFill>
                <a:latin typeface="Source Sans Pro" panose="020B0503030403020204" pitchFamily="34" charset="0"/>
                <a:ea typeface="Source Sans Pro" panose="020B0503030403020204" pitchFamily="34" charset="0"/>
              </a:rPr>
              <a:t>80% of the population uses on-site sanitation</a:t>
            </a:r>
            <a:endParaRPr lang="en-CH" sz="2000" dirty="0">
              <a:solidFill>
                <a:srgbClr val="212121"/>
              </a:solidFill>
              <a:latin typeface="Source Sans Pro" panose="020B0503030403020204" pitchFamily="34" charset="0"/>
              <a:ea typeface="Source Sans Pro" panose="020B0503030403020204" pitchFamily="34" charset="0"/>
            </a:endParaRPr>
          </a:p>
        </p:txBody>
      </p:sp>
      <p:sp>
        <p:nvSpPr>
          <p:cNvPr id="11" name="Text Box 9">
            <a:extLst>
              <a:ext uri="{FF2B5EF4-FFF2-40B4-BE49-F238E27FC236}">
                <a16:creationId xmlns:a16="http://schemas.microsoft.com/office/drawing/2014/main" id="{25D6E095-8927-7A44-821F-71C3F93F5C00}"/>
              </a:ext>
            </a:extLst>
          </p:cNvPr>
          <p:cNvSpPr txBox="1">
            <a:spLocks noChangeArrowheads="1"/>
          </p:cNvSpPr>
          <p:nvPr/>
        </p:nvSpPr>
        <p:spPr bwMode="auto">
          <a:xfrm>
            <a:off x="224901" y="3543581"/>
            <a:ext cx="4223375" cy="34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defTabSz="914400" eaLnBrk="1" hangingPunct="1"/>
            <a:r>
              <a:rPr lang="en-GB" altLang="de-DE" sz="800" dirty="0">
                <a:solidFill>
                  <a:srgbClr val="212121"/>
                </a:solidFill>
                <a:latin typeface="Source Sans Pro" panose="020B0503030403020204" pitchFamily="34" charset="0"/>
                <a:ea typeface="Source Sans Pro" panose="020B0503030403020204" pitchFamily="34" charset="0"/>
              </a:rPr>
              <a:t>Source: Urban Management Centre India (up), The </a:t>
            </a:r>
            <a:r>
              <a:rPr lang="en-GB" altLang="de-DE" sz="800" dirty="0" err="1">
                <a:solidFill>
                  <a:srgbClr val="212121"/>
                </a:solidFill>
                <a:latin typeface="Source Sans Pro" panose="020B0503030403020204" pitchFamily="34" charset="0"/>
                <a:ea typeface="Source Sans Pro" panose="020B0503030403020204" pitchFamily="34" charset="0"/>
              </a:rPr>
              <a:t>Hindo</a:t>
            </a:r>
            <a:r>
              <a:rPr lang="en-GB" altLang="de-DE" sz="800" dirty="0">
                <a:solidFill>
                  <a:srgbClr val="212121"/>
                </a:solidFill>
                <a:latin typeface="Source Sans Pro" panose="020B0503030403020204" pitchFamily="34" charset="0"/>
                <a:ea typeface="Source Sans Pro" panose="020B0503030403020204" pitchFamily="34" charset="0"/>
              </a:rPr>
              <a:t> (down)</a:t>
            </a:r>
          </a:p>
          <a:p>
            <a:pPr defTabSz="914400" eaLnBrk="1" hangingPunct="1"/>
            <a:endParaRPr lang="en-GB" altLang="de-DE" sz="800" dirty="0">
              <a:solidFill>
                <a:srgbClr val="212121"/>
              </a:solidFill>
              <a:latin typeface="Source Sans Pro" panose="020B0503030403020204" pitchFamily="34" charset="0"/>
              <a:ea typeface="Source Sans Pro" panose="020B0503030403020204" pitchFamily="34" charset="0"/>
            </a:endParaRPr>
          </a:p>
        </p:txBody>
      </p:sp>
      <p:pic>
        <p:nvPicPr>
          <p:cNvPr id="10" name="Grafik 9">
            <a:extLst>
              <a:ext uri="{FF2B5EF4-FFF2-40B4-BE49-F238E27FC236}">
                <a16:creationId xmlns:a16="http://schemas.microsoft.com/office/drawing/2014/main" id="{7E113576-73B3-B845-B56B-E21E50F4D97F}"/>
              </a:ext>
            </a:extLst>
          </p:cNvPr>
          <p:cNvPicPr>
            <a:picLocks noChangeAspect="1"/>
          </p:cNvPicPr>
          <p:nvPr/>
        </p:nvPicPr>
        <p:blipFill>
          <a:blip r:embed="rId3"/>
          <a:stretch>
            <a:fillRect/>
          </a:stretch>
        </p:blipFill>
        <p:spPr>
          <a:xfrm>
            <a:off x="321844" y="1332506"/>
            <a:ext cx="4126432" cy="2096494"/>
          </a:xfrm>
          <a:prstGeom prst="rect">
            <a:avLst/>
          </a:prstGeom>
        </p:spPr>
      </p:pic>
      <p:pic>
        <p:nvPicPr>
          <p:cNvPr id="2" name="Grafik 1">
            <a:extLst>
              <a:ext uri="{FF2B5EF4-FFF2-40B4-BE49-F238E27FC236}">
                <a16:creationId xmlns:a16="http://schemas.microsoft.com/office/drawing/2014/main" id="{4041401A-8CAF-5849-91F8-54F59089909E}"/>
              </a:ext>
            </a:extLst>
          </p:cNvPr>
          <p:cNvPicPr>
            <a:picLocks noChangeAspect="1"/>
          </p:cNvPicPr>
          <p:nvPr/>
        </p:nvPicPr>
        <p:blipFill>
          <a:blip r:embed="rId4"/>
          <a:stretch>
            <a:fillRect/>
          </a:stretch>
        </p:blipFill>
        <p:spPr>
          <a:xfrm>
            <a:off x="321844" y="3748687"/>
            <a:ext cx="4191000" cy="2540000"/>
          </a:xfrm>
          <a:prstGeom prst="rect">
            <a:avLst/>
          </a:prstGeom>
        </p:spPr>
      </p:pic>
      <p:pic>
        <p:nvPicPr>
          <p:cNvPr id="7" name="Grafik 6" descr="Ein Bild, das draußen, LKW, Schmutz, Gras enthält.&#10;&#10;Automatisch generierte Beschreibung">
            <a:extLst>
              <a:ext uri="{FF2B5EF4-FFF2-40B4-BE49-F238E27FC236}">
                <a16:creationId xmlns:a16="http://schemas.microsoft.com/office/drawing/2014/main" id="{3FDDEEC7-3D3D-4C46-A35E-BAC228D5B312}"/>
              </a:ext>
            </a:extLst>
          </p:cNvPr>
          <p:cNvPicPr>
            <a:picLocks noChangeAspect="1"/>
          </p:cNvPicPr>
          <p:nvPr/>
        </p:nvPicPr>
        <p:blipFill rotWithShape="1">
          <a:blip r:embed="rId5"/>
          <a:srcRect t="1" b="14025"/>
          <a:stretch/>
        </p:blipFill>
        <p:spPr>
          <a:xfrm>
            <a:off x="4613509" y="1331732"/>
            <a:ext cx="4305590" cy="4736482"/>
          </a:xfrm>
          <a:prstGeom prst="rect">
            <a:avLst/>
          </a:prstGeom>
        </p:spPr>
      </p:pic>
      <p:sp>
        <p:nvSpPr>
          <p:cNvPr id="12" name="Text Box 9">
            <a:extLst>
              <a:ext uri="{FF2B5EF4-FFF2-40B4-BE49-F238E27FC236}">
                <a16:creationId xmlns:a16="http://schemas.microsoft.com/office/drawing/2014/main" id="{BCABF4FC-7A61-DF4D-9F5E-38E067902EAC}"/>
              </a:ext>
            </a:extLst>
          </p:cNvPr>
          <p:cNvSpPr txBox="1">
            <a:spLocks noChangeArrowheads="1"/>
          </p:cNvSpPr>
          <p:nvPr/>
        </p:nvSpPr>
        <p:spPr bwMode="auto">
          <a:xfrm>
            <a:off x="4568592" y="6041355"/>
            <a:ext cx="4223375" cy="34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defTabSz="914400" eaLnBrk="1" hangingPunct="1"/>
            <a:r>
              <a:rPr lang="en-GB" altLang="de-DE" sz="800" dirty="0">
                <a:solidFill>
                  <a:srgbClr val="212121"/>
                </a:solidFill>
                <a:latin typeface="Source Sans Pro" panose="020B0503030403020204" pitchFamily="34" charset="0"/>
                <a:ea typeface="Source Sans Pro" panose="020B0503030403020204" pitchFamily="34" charset="0"/>
              </a:rPr>
              <a:t>Source: </a:t>
            </a:r>
            <a:r>
              <a:rPr lang="en-GB" altLang="de-DE" sz="800" dirty="0" err="1">
                <a:solidFill>
                  <a:srgbClr val="212121"/>
                </a:solidFill>
                <a:latin typeface="Source Sans Pro" panose="020B0503030403020204" pitchFamily="34" charset="0"/>
                <a:ea typeface="Source Sans Pro" panose="020B0503030403020204" pitchFamily="34" charset="0"/>
              </a:rPr>
              <a:t>SuSanA</a:t>
            </a:r>
            <a:r>
              <a:rPr lang="en-GB" altLang="de-DE" sz="800" dirty="0">
                <a:solidFill>
                  <a:srgbClr val="212121"/>
                </a:solidFill>
                <a:latin typeface="Source Sans Pro" panose="020B0503030403020204" pitchFamily="34" charset="0"/>
                <a:ea typeface="Source Sans Pro" panose="020B0503030403020204" pitchFamily="34" charset="0"/>
              </a:rPr>
              <a:t> Secretariat, Flickr</a:t>
            </a:r>
          </a:p>
          <a:p>
            <a:pPr defTabSz="914400" eaLnBrk="1" hangingPunct="1"/>
            <a:endParaRPr lang="en-GB" altLang="de-DE" sz="800" dirty="0">
              <a:solidFill>
                <a:srgbClr val="212121"/>
              </a:solidFill>
              <a:latin typeface="Source Sans Pro" panose="020B0503030403020204" pitchFamily="34" charset="0"/>
              <a:ea typeface="Source Sans Pro" panose="020B0503030403020204" pitchFamily="34" charset="0"/>
            </a:endParaRPr>
          </a:p>
        </p:txBody>
      </p:sp>
      <p:sp>
        <p:nvSpPr>
          <p:cNvPr id="14" name="Text Placeholder 19">
            <a:extLst>
              <a:ext uri="{FF2B5EF4-FFF2-40B4-BE49-F238E27FC236}">
                <a16:creationId xmlns:a16="http://schemas.microsoft.com/office/drawing/2014/main" id="{693C2405-C6D0-E34D-87E9-62D6D7994795}"/>
              </a:ext>
            </a:extLst>
          </p:cNvPr>
          <p:cNvSpPr txBox="1">
            <a:spLocks/>
          </p:cNvSpPr>
          <p:nvPr/>
        </p:nvSpPr>
        <p:spPr>
          <a:xfrm>
            <a:off x="224901" y="283385"/>
            <a:ext cx="710187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79175"/>
                </a:solidFill>
              </a:rPr>
              <a:t>Coppentown case study</a:t>
            </a:r>
          </a:p>
        </p:txBody>
      </p:sp>
      <p:sp>
        <p:nvSpPr>
          <p:cNvPr id="16" name="Text Placeholder 33">
            <a:extLst>
              <a:ext uri="{FF2B5EF4-FFF2-40B4-BE49-F238E27FC236}">
                <a16:creationId xmlns:a16="http://schemas.microsoft.com/office/drawing/2014/main" id="{C8DC1717-8010-4E44-A0F4-85451AFC0CBE}"/>
              </a:ext>
            </a:extLst>
          </p:cNvPr>
          <p:cNvSpPr txBox="1">
            <a:spLocks/>
          </p:cNvSpPr>
          <p:nvPr/>
        </p:nvSpPr>
        <p:spPr>
          <a:xfrm>
            <a:off x="132100" y="6455808"/>
            <a:ext cx="6026089" cy="344051"/>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INTRODUCTION</a:t>
            </a:r>
          </a:p>
        </p:txBody>
      </p:sp>
    </p:spTree>
    <p:extLst>
      <p:ext uri="{BB962C8B-B14F-4D97-AF65-F5344CB8AC3E}">
        <p14:creationId xmlns:p14="http://schemas.microsoft.com/office/powerpoint/2010/main" val="25695913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9">
            <a:extLst>
              <a:ext uri="{FF2B5EF4-FFF2-40B4-BE49-F238E27FC236}">
                <a16:creationId xmlns:a16="http://schemas.microsoft.com/office/drawing/2014/main" id="{A7D3C5BD-28B9-A045-BE67-B700DB5CD772}"/>
              </a:ext>
            </a:extLst>
          </p:cNvPr>
          <p:cNvSpPr txBox="1">
            <a:spLocks/>
          </p:cNvSpPr>
          <p:nvPr/>
        </p:nvSpPr>
        <p:spPr>
          <a:xfrm>
            <a:off x="224901" y="873875"/>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212121"/>
                </a:solidFill>
                <a:latin typeface="Source Sans Pro" panose="020B0503030403020204" pitchFamily="34" charset="0"/>
                <a:ea typeface="Source Sans Pro" panose="020B0503030403020204" pitchFamily="34" charset="0"/>
              </a:rPr>
              <a:t>Reuse of faecal sludge</a:t>
            </a:r>
            <a:endParaRPr lang="en-CH" sz="2000" dirty="0">
              <a:solidFill>
                <a:srgbClr val="212121"/>
              </a:solidFill>
              <a:latin typeface="Source Sans Pro" panose="020B0503030403020204" pitchFamily="34" charset="0"/>
              <a:ea typeface="Source Sans Pro" panose="020B0503030403020204" pitchFamily="34" charset="0"/>
            </a:endParaRPr>
          </a:p>
        </p:txBody>
      </p:sp>
      <p:sp>
        <p:nvSpPr>
          <p:cNvPr id="11" name="Text Box 9">
            <a:extLst>
              <a:ext uri="{FF2B5EF4-FFF2-40B4-BE49-F238E27FC236}">
                <a16:creationId xmlns:a16="http://schemas.microsoft.com/office/drawing/2014/main" id="{25D6E095-8927-7A44-821F-71C3F93F5C00}"/>
              </a:ext>
            </a:extLst>
          </p:cNvPr>
          <p:cNvSpPr txBox="1">
            <a:spLocks noChangeArrowheads="1"/>
          </p:cNvSpPr>
          <p:nvPr/>
        </p:nvSpPr>
        <p:spPr bwMode="auto">
          <a:xfrm>
            <a:off x="5346044" y="5682590"/>
            <a:ext cx="20370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defTabSz="914400" eaLnBrk="1" hangingPunct="1"/>
            <a:r>
              <a:rPr lang="en-GB" altLang="de-DE" sz="800" dirty="0">
                <a:solidFill>
                  <a:srgbClr val="212121"/>
                </a:solidFill>
                <a:latin typeface="Source Sans Pro" panose="020B0503030403020204" pitchFamily="34" charset="0"/>
                <a:ea typeface="Source Sans Pro" panose="020B0503030403020204" pitchFamily="34" charset="0"/>
              </a:rPr>
              <a:t>Source: www..</a:t>
            </a:r>
            <a:r>
              <a:rPr lang="en-GB" altLang="de-DE" sz="800" dirty="0" err="1">
                <a:solidFill>
                  <a:srgbClr val="212121"/>
                </a:solidFill>
                <a:latin typeface="Source Sans Pro" panose="020B0503030403020204" pitchFamily="34" charset="0"/>
                <a:ea typeface="Source Sans Pro" panose="020B0503030403020204" pitchFamily="34" charset="0"/>
              </a:rPr>
              <a:t>fsmindia.org</a:t>
            </a:r>
            <a:endParaRPr lang="en-GB" altLang="de-DE" sz="800" dirty="0">
              <a:solidFill>
                <a:srgbClr val="212121"/>
              </a:solidFill>
              <a:latin typeface="Source Sans Pro" panose="020B0503030403020204" pitchFamily="34" charset="0"/>
              <a:ea typeface="Source Sans Pro" panose="020B0503030403020204" pitchFamily="34" charset="0"/>
            </a:endParaRPr>
          </a:p>
        </p:txBody>
      </p:sp>
      <p:pic>
        <p:nvPicPr>
          <p:cNvPr id="14" name="Grafik 13">
            <a:extLst>
              <a:ext uri="{FF2B5EF4-FFF2-40B4-BE49-F238E27FC236}">
                <a16:creationId xmlns:a16="http://schemas.microsoft.com/office/drawing/2014/main" id="{8D59CB29-7845-D142-B69A-88533F73A3CC}"/>
              </a:ext>
            </a:extLst>
          </p:cNvPr>
          <p:cNvPicPr>
            <a:picLocks noChangeAspect="1"/>
          </p:cNvPicPr>
          <p:nvPr/>
        </p:nvPicPr>
        <p:blipFill rotWithShape="1">
          <a:blip r:embed="rId3"/>
          <a:srcRect l="11578" r="12863"/>
          <a:stretch/>
        </p:blipFill>
        <p:spPr>
          <a:xfrm>
            <a:off x="1941094" y="1436623"/>
            <a:ext cx="4827454" cy="4242713"/>
          </a:xfrm>
          <a:prstGeom prst="rect">
            <a:avLst/>
          </a:prstGeom>
        </p:spPr>
      </p:pic>
      <p:sp>
        <p:nvSpPr>
          <p:cNvPr id="8" name="Text Placeholder 19">
            <a:extLst>
              <a:ext uri="{FF2B5EF4-FFF2-40B4-BE49-F238E27FC236}">
                <a16:creationId xmlns:a16="http://schemas.microsoft.com/office/drawing/2014/main" id="{A63DCAB5-8AEA-764C-8146-4D7CB5513317}"/>
              </a:ext>
            </a:extLst>
          </p:cNvPr>
          <p:cNvSpPr txBox="1">
            <a:spLocks/>
          </p:cNvSpPr>
          <p:nvPr/>
        </p:nvSpPr>
        <p:spPr>
          <a:xfrm>
            <a:off x="224901" y="283385"/>
            <a:ext cx="710187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79175"/>
                </a:solidFill>
              </a:rPr>
              <a:t>Coppentown case study</a:t>
            </a:r>
          </a:p>
        </p:txBody>
      </p:sp>
      <p:sp>
        <p:nvSpPr>
          <p:cNvPr id="9" name="Text Placeholder 33">
            <a:extLst>
              <a:ext uri="{FF2B5EF4-FFF2-40B4-BE49-F238E27FC236}">
                <a16:creationId xmlns:a16="http://schemas.microsoft.com/office/drawing/2014/main" id="{493886E3-6B49-4745-9893-F59546903359}"/>
              </a:ext>
            </a:extLst>
          </p:cNvPr>
          <p:cNvSpPr txBox="1">
            <a:spLocks/>
          </p:cNvSpPr>
          <p:nvPr/>
        </p:nvSpPr>
        <p:spPr>
          <a:xfrm>
            <a:off x="132100" y="6455808"/>
            <a:ext cx="6026089" cy="344051"/>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INTRODUCTION</a:t>
            </a:r>
          </a:p>
        </p:txBody>
      </p:sp>
    </p:spTree>
    <p:extLst>
      <p:ext uri="{BB962C8B-B14F-4D97-AF65-F5344CB8AC3E}">
        <p14:creationId xmlns:p14="http://schemas.microsoft.com/office/powerpoint/2010/main" val="32396226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0A885E3-B3BA-6946-BA46-7ED8412D2DA4}"/>
              </a:ext>
            </a:extLst>
          </p:cNvPr>
          <p:cNvSpPr>
            <a:spLocks noGrp="1"/>
          </p:cNvSpPr>
          <p:nvPr>
            <p:ph type="body" sz="quarter" idx="14"/>
          </p:nvPr>
        </p:nvSpPr>
        <p:spPr>
          <a:xfrm>
            <a:off x="485775" y="2390274"/>
            <a:ext cx="3738980" cy="3237346"/>
          </a:xfrm>
        </p:spPr>
        <p:txBody>
          <a:bodyPr/>
          <a:lstStyle/>
          <a:p>
            <a:pPr>
              <a:lnSpc>
                <a:spcPct val="100000"/>
              </a:lnSpc>
            </a:pPr>
            <a:r>
              <a:rPr lang="en-GB" sz="2200" dirty="0">
                <a:solidFill>
                  <a:srgbClr val="212121"/>
                </a:solidFill>
                <a:latin typeface="Source Sans Pro" panose="020B0503030403020204" pitchFamily="34" charset="0"/>
                <a:ea typeface="Source Sans Pro" panose="020B0503030403020204" pitchFamily="34" charset="0"/>
              </a:rPr>
              <a:t>20% of Coppentown inhabitants are affected by gastro-intestinal disorders.</a:t>
            </a:r>
          </a:p>
          <a:p>
            <a:pPr>
              <a:lnSpc>
                <a:spcPct val="100000"/>
              </a:lnSpc>
            </a:pPr>
            <a:r>
              <a:rPr lang="en-GB" sz="2200" dirty="0">
                <a:solidFill>
                  <a:srgbClr val="212121"/>
                </a:solidFill>
                <a:latin typeface="Source Sans Pro" panose="020B0503030403020204" pitchFamily="34" charset="0"/>
                <a:ea typeface="Source Sans Pro" panose="020B0503030403020204" pitchFamily="34" charset="0"/>
              </a:rPr>
              <a:t>Farmers report skin diseases.</a:t>
            </a:r>
          </a:p>
          <a:p>
            <a:pPr>
              <a:lnSpc>
                <a:spcPct val="100000"/>
              </a:lnSpc>
            </a:pPr>
            <a:r>
              <a:rPr lang="en-GB" sz="2200" dirty="0">
                <a:solidFill>
                  <a:srgbClr val="212121"/>
                </a:solidFill>
                <a:latin typeface="Source Sans Pro" panose="020B0503030403020204" pitchFamily="34" charset="0"/>
                <a:ea typeface="Source Sans Pro" panose="020B0503030403020204" pitchFamily="34" charset="0"/>
              </a:rPr>
              <a:t>Incidence of infection diseases among sanitation workers. </a:t>
            </a:r>
          </a:p>
          <a:p>
            <a:pPr>
              <a:lnSpc>
                <a:spcPct val="100000"/>
              </a:lnSpc>
            </a:pPr>
            <a:endParaRPr lang="en-GB" sz="2200" dirty="0">
              <a:solidFill>
                <a:srgbClr val="212121"/>
              </a:solidFill>
              <a:latin typeface="Source Sans Pro" panose="020B0503030403020204" pitchFamily="34" charset="0"/>
              <a:ea typeface="Source Sans Pro" panose="020B0503030403020204" pitchFamily="34" charset="0"/>
            </a:endParaRPr>
          </a:p>
        </p:txBody>
      </p:sp>
      <p:sp>
        <p:nvSpPr>
          <p:cNvPr id="3" name="Textplatzhalter 2">
            <a:extLst>
              <a:ext uri="{FF2B5EF4-FFF2-40B4-BE49-F238E27FC236}">
                <a16:creationId xmlns:a16="http://schemas.microsoft.com/office/drawing/2014/main" id="{FC63B0CF-3C9D-9042-BC19-7B1394119878}"/>
              </a:ext>
            </a:extLst>
          </p:cNvPr>
          <p:cNvSpPr>
            <a:spLocks noGrp="1"/>
          </p:cNvSpPr>
          <p:nvPr>
            <p:ph type="body" sz="quarter" idx="17"/>
          </p:nvPr>
        </p:nvSpPr>
        <p:spPr>
          <a:xfrm>
            <a:off x="4976752" y="1782620"/>
            <a:ext cx="3881498" cy="4271422"/>
          </a:xfrm>
        </p:spPr>
        <p:txBody>
          <a:bodyPr/>
          <a:lstStyle/>
          <a:p>
            <a:pPr>
              <a:lnSpc>
                <a:spcPct val="100000"/>
              </a:lnSpc>
            </a:pPr>
            <a:r>
              <a:rPr lang="en-GB" sz="2200" dirty="0">
                <a:solidFill>
                  <a:srgbClr val="212121"/>
                </a:solidFill>
                <a:latin typeface="Source Sans Pro" panose="020B0503030403020204" pitchFamily="34" charset="0"/>
                <a:ea typeface="Source Sans Pro" panose="020B0503030403020204" pitchFamily="34" charset="0"/>
              </a:rPr>
              <a:t>Steering Committee was created.</a:t>
            </a:r>
          </a:p>
          <a:p>
            <a:pPr>
              <a:lnSpc>
                <a:spcPct val="100000"/>
              </a:lnSpc>
            </a:pPr>
            <a:r>
              <a:rPr lang="en-GB" sz="2200" dirty="0">
                <a:solidFill>
                  <a:srgbClr val="212121"/>
                </a:solidFill>
                <a:latin typeface="Source Sans Pro" panose="020B0503030403020204" pitchFamily="34" charset="0"/>
                <a:ea typeface="Source Sans Pro" panose="020B0503030403020204" pitchFamily="34" charset="0"/>
              </a:rPr>
              <a:t>SSP team has been working on it for the past months.</a:t>
            </a:r>
          </a:p>
          <a:p>
            <a:pPr>
              <a:lnSpc>
                <a:spcPct val="100000"/>
              </a:lnSpc>
            </a:pPr>
            <a:r>
              <a:rPr lang="en-GB" sz="2200" dirty="0">
                <a:solidFill>
                  <a:srgbClr val="212121"/>
                </a:solidFill>
                <a:latin typeface="Source Sans Pro" panose="020B0503030403020204" pitchFamily="34" charset="0"/>
                <a:ea typeface="Source Sans Pro" panose="020B0503030403020204" pitchFamily="34" charset="0"/>
              </a:rPr>
              <a:t>SSP aims to ensure that the entire sanitation service chain is safely managed, diminishing the incidence and impact of sanitation-related diseases of communities, workers, farmers and consumers.</a:t>
            </a:r>
          </a:p>
        </p:txBody>
      </p:sp>
      <p:sp>
        <p:nvSpPr>
          <p:cNvPr id="4" name="Text Placeholder 19">
            <a:extLst>
              <a:ext uri="{FF2B5EF4-FFF2-40B4-BE49-F238E27FC236}">
                <a16:creationId xmlns:a16="http://schemas.microsoft.com/office/drawing/2014/main" id="{5A09B177-8819-8645-8CA3-5CFBEAAEAD10}"/>
              </a:ext>
            </a:extLst>
          </p:cNvPr>
          <p:cNvSpPr txBox="1">
            <a:spLocks/>
          </p:cNvSpPr>
          <p:nvPr/>
        </p:nvSpPr>
        <p:spPr>
          <a:xfrm>
            <a:off x="908225" y="1033002"/>
            <a:ext cx="2779066" cy="52086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800" b="1" dirty="0">
                <a:solidFill>
                  <a:srgbClr val="379175"/>
                </a:solidFill>
                <a:latin typeface="Source Sans Pro Semibold" panose="020B0503030403020204" pitchFamily="34" charset="0"/>
                <a:ea typeface="Source Sans Pro Semibold" panose="020B0503030403020204" pitchFamily="34" charset="0"/>
              </a:rPr>
              <a:t>Evidences</a:t>
            </a:r>
            <a:endParaRPr lang="en-CH" sz="2800" b="1" dirty="0">
              <a:solidFill>
                <a:srgbClr val="379175"/>
              </a:solidFill>
              <a:latin typeface="Source Sans Pro Semibold" panose="020B0503030403020204" pitchFamily="34" charset="0"/>
              <a:ea typeface="Source Sans Pro Semibold" panose="020B0503030403020204" pitchFamily="34" charset="0"/>
            </a:endParaRPr>
          </a:p>
        </p:txBody>
      </p:sp>
      <p:sp>
        <p:nvSpPr>
          <p:cNvPr id="6" name="Text Placeholder 19">
            <a:extLst>
              <a:ext uri="{FF2B5EF4-FFF2-40B4-BE49-F238E27FC236}">
                <a16:creationId xmlns:a16="http://schemas.microsoft.com/office/drawing/2014/main" id="{77B954EC-9461-BC4D-9CB5-A24AA4C97446}"/>
              </a:ext>
            </a:extLst>
          </p:cNvPr>
          <p:cNvSpPr txBox="1">
            <a:spLocks/>
          </p:cNvSpPr>
          <p:nvPr/>
        </p:nvSpPr>
        <p:spPr>
          <a:xfrm>
            <a:off x="5241073" y="969298"/>
            <a:ext cx="2994702" cy="50486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800" b="1" dirty="0">
                <a:solidFill>
                  <a:srgbClr val="379175"/>
                </a:solidFill>
                <a:latin typeface="Source Sans Pro Semibold" panose="020B0503030403020204" pitchFamily="34" charset="0"/>
                <a:ea typeface="Source Sans Pro Semibold" panose="020B0503030403020204" pitchFamily="34" charset="0"/>
              </a:rPr>
              <a:t>Kick-off of SSP</a:t>
            </a:r>
            <a:endParaRPr lang="en-CH" sz="2800" b="1" dirty="0">
              <a:solidFill>
                <a:srgbClr val="379175"/>
              </a:solidFill>
              <a:latin typeface="Source Sans Pro Semibold" panose="020B0503030403020204" pitchFamily="34" charset="0"/>
              <a:ea typeface="Source Sans Pro Semibold" panose="020B0503030403020204" pitchFamily="34" charset="0"/>
            </a:endParaRPr>
          </a:p>
        </p:txBody>
      </p:sp>
      <p:sp>
        <p:nvSpPr>
          <p:cNvPr id="9" name="Text Placeholder 19">
            <a:extLst>
              <a:ext uri="{FF2B5EF4-FFF2-40B4-BE49-F238E27FC236}">
                <a16:creationId xmlns:a16="http://schemas.microsoft.com/office/drawing/2014/main" id="{D51D91A6-97C1-4D44-80EC-D4C05EBE6D3B}"/>
              </a:ext>
            </a:extLst>
          </p:cNvPr>
          <p:cNvSpPr txBox="1">
            <a:spLocks/>
          </p:cNvSpPr>
          <p:nvPr/>
        </p:nvSpPr>
        <p:spPr>
          <a:xfrm>
            <a:off x="224901" y="283385"/>
            <a:ext cx="710187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79175"/>
                </a:solidFill>
              </a:rPr>
              <a:t>Coppentown case study</a:t>
            </a:r>
          </a:p>
        </p:txBody>
      </p:sp>
      <p:sp>
        <p:nvSpPr>
          <p:cNvPr id="10" name="Text Placeholder 33">
            <a:extLst>
              <a:ext uri="{FF2B5EF4-FFF2-40B4-BE49-F238E27FC236}">
                <a16:creationId xmlns:a16="http://schemas.microsoft.com/office/drawing/2014/main" id="{1FD0A4B4-B482-C64F-BBD4-AD960EB1BCDD}"/>
              </a:ext>
            </a:extLst>
          </p:cNvPr>
          <p:cNvSpPr txBox="1">
            <a:spLocks/>
          </p:cNvSpPr>
          <p:nvPr/>
        </p:nvSpPr>
        <p:spPr>
          <a:xfrm>
            <a:off x="132100" y="6455808"/>
            <a:ext cx="6026089" cy="344051"/>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INTRODUCTION</a:t>
            </a:r>
          </a:p>
        </p:txBody>
      </p:sp>
    </p:spTree>
    <p:extLst>
      <p:ext uri="{BB962C8B-B14F-4D97-AF65-F5344CB8AC3E}">
        <p14:creationId xmlns:p14="http://schemas.microsoft.com/office/powerpoint/2010/main" val="29095734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71444C-0A32-5744-8646-650CF6D701C1}"/>
              </a:ext>
            </a:extLst>
          </p:cNvPr>
          <p:cNvPicPr>
            <a:picLocks noChangeAspect="1"/>
          </p:cNvPicPr>
          <p:nvPr/>
        </p:nvPicPr>
        <p:blipFill>
          <a:blip r:embed="rId2"/>
          <a:stretch>
            <a:fillRect/>
          </a:stretch>
        </p:blipFill>
        <p:spPr>
          <a:xfrm>
            <a:off x="0" y="1000281"/>
            <a:ext cx="9144000" cy="4857437"/>
          </a:xfrm>
          <a:prstGeom prst="rect">
            <a:avLst/>
          </a:prstGeom>
        </p:spPr>
      </p:pic>
      <p:sp>
        <p:nvSpPr>
          <p:cNvPr id="15" name="Text Placeholder 19">
            <a:extLst>
              <a:ext uri="{FF2B5EF4-FFF2-40B4-BE49-F238E27FC236}">
                <a16:creationId xmlns:a16="http://schemas.microsoft.com/office/drawing/2014/main" id="{6EEB8B20-8108-A94D-BF2B-F022B462B36E}"/>
              </a:ext>
            </a:extLst>
          </p:cNvPr>
          <p:cNvSpPr txBox="1">
            <a:spLocks/>
          </p:cNvSpPr>
          <p:nvPr/>
        </p:nvSpPr>
        <p:spPr>
          <a:xfrm>
            <a:off x="224901" y="283385"/>
            <a:ext cx="710187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79175"/>
                </a:solidFill>
              </a:rPr>
              <a:t>Coppentown case study</a:t>
            </a:r>
          </a:p>
        </p:txBody>
      </p:sp>
      <p:sp>
        <p:nvSpPr>
          <p:cNvPr id="16" name="Text Placeholder 33">
            <a:extLst>
              <a:ext uri="{FF2B5EF4-FFF2-40B4-BE49-F238E27FC236}">
                <a16:creationId xmlns:a16="http://schemas.microsoft.com/office/drawing/2014/main" id="{5F228E59-B44B-7F44-B554-6B3E0A55827C}"/>
              </a:ext>
            </a:extLst>
          </p:cNvPr>
          <p:cNvSpPr txBox="1">
            <a:spLocks/>
          </p:cNvSpPr>
          <p:nvPr/>
        </p:nvSpPr>
        <p:spPr>
          <a:xfrm>
            <a:off x="132100" y="6455808"/>
            <a:ext cx="6026089" cy="344051"/>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INTRODUCTION</a:t>
            </a:r>
          </a:p>
        </p:txBody>
      </p:sp>
    </p:spTree>
    <p:extLst>
      <p:ext uri="{BB962C8B-B14F-4D97-AF65-F5344CB8AC3E}">
        <p14:creationId xmlns:p14="http://schemas.microsoft.com/office/powerpoint/2010/main" val="285308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9">
            <a:extLst>
              <a:ext uri="{FF2B5EF4-FFF2-40B4-BE49-F238E27FC236}">
                <a16:creationId xmlns:a16="http://schemas.microsoft.com/office/drawing/2014/main" id="{A5EC20BD-409E-234A-A78F-B077D68FFDA4}"/>
              </a:ext>
            </a:extLst>
          </p:cNvPr>
          <p:cNvSpPr txBox="1">
            <a:spLocks/>
          </p:cNvSpPr>
          <p:nvPr/>
        </p:nvSpPr>
        <p:spPr>
          <a:xfrm>
            <a:off x="48438" y="671254"/>
            <a:ext cx="8638363" cy="52086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500" b="1" dirty="0">
                <a:solidFill>
                  <a:srgbClr val="212121"/>
                </a:solidFill>
                <a:latin typeface="Source Sans Pro Semibold" panose="020B0503030403020204" pitchFamily="34" charset="0"/>
                <a:ea typeface="Source Sans Pro Semibold" panose="020B0503030403020204" pitchFamily="34" charset="0"/>
              </a:rPr>
              <a:t>Semi-quantitative Risk Assessment Method</a:t>
            </a:r>
            <a:endParaRPr lang="en-CH" sz="2500" b="1" dirty="0">
              <a:solidFill>
                <a:srgbClr val="212121"/>
              </a:solidFill>
              <a:latin typeface="Source Sans Pro Semibold" panose="020B0503030403020204" pitchFamily="34" charset="0"/>
              <a:ea typeface="Source Sans Pro Semibold" panose="020B0503030403020204" pitchFamily="34" charset="0"/>
            </a:endParaRPr>
          </a:p>
        </p:txBody>
      </p:sp>
      <p:sp>
        <p:nvSpPr>
          <p:cNvPr id="8" name="4 Marcador de texto">
            <a:extLst>
              <a:ext uri="{FF2B5EF4-FFF2-40B4-BE49-F238E27FC236}">
                <a16:creationId xmlns:a16="http://schemas.microsoft.com/office/drawing/2014/main" id="{DC2CFBE8-6229-FB4B-B9B5-8BC0ADBF1833}"/>
              </a:ext>
            </a:extLst>
          </p:cNvPr>
          <p:cNvSpPr txBox="1">
            <a:spLocks/>
          </p:cNvSpPr>
          <p:nvPr/>
        </p:nvSpPr>
        <p:spPr>
          <a:xfrm>
            <a:off x="2158924" y="1408480"/>
            <a:ext cx="4874589" cy="5714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dirty="0">
                <a:latin typeface="Source Sans Pro" panose="020B0503030403020204" pitchFamily="34" charset="0"/>
                <a:ea typeface="Source Sans Pro" panose="020B0503030403020204" pitchFamily="34" charset="0"/>
              </a:rPr>
              <a:t>Likelihood (L) x Severity (S) = Risk</a:t>
            </a:r>
          </a:p>
          <a:p>
            <a:pPr marL="0" indent="0" algn="ctr">
              <a:buNone/>
            </a:pPr>
            <a:endParaRPr lang="es-VE" sz="2200" dirty="0">
              <a:latin typeface="Source Sans Pro" panose="020B0503030403020204" pitchFamily="34" charset="0"/>
              <a:ea typeface="Source Sans Pro" panose="020B0503030403020204" pitchFamily="34" charset="0"/>
            </a:endParaRPr>
          </a:p>
        </p:txBody>
      </p:sp>
      <p:pic>
        <p:nvPicPr>
          <p:cNvPr id="2" name="Picture 1">
            <a:extLst>
              <a:ext uri="{FF2B5EF4-FFF2-40B4-BE49-F238E27FC236}">
                <a16:creationId xmlns:a16="http://schemas.microsoft.com/office/drawing/2014/main" id="{FB0FC96C-7C5C-424B-86A7-174D88008845}"/>
              </a:ext>
            </a:extLst>
          </p:cNvPr>
          <p:cNvPicPr>
            <a:picLocks noChangeAspect="1"/>
          </p:cNvPicPr>
          <p:nvPr/>
        </p:nvPicPr>
        <p:blipFill>
          <a:blip r:embed="rId3"/>
          <a:stretch>
            <a:fillRect/>
          </a:stretch>
        </p:blipFill>
        <p:spPr>
          <a:xfrm>
            <a:off x="716368" y="1072307"/>
            <a:ext cx="7759700" cy="5250925"/>
          </a:xfrm>
          <a:prstGeom prst="rect">
            <a:avLst/>
          </a:prstGeom>
        </p:spPr>
      </p:pic>
      <p:sp>
        <p:nvSpPr>
          <p:cNvPr id="9" name="Text Placeholder 19">
            <a:extLst>
              <a:ext uri="{FF2B5EF4-FFF2-40B4-BE49-F238E27FC236}">
                <a16:creationId xmlns:a16="http://schemas.microsoft.com/office/drawing/2014/main" id="{7927372D-52E7-C942-8C5C-ADA7B20F384B}"/>
              </a:ext>
            </a:extLst>
          </p:cNvPr>
          <p:cNvSpPr txBox="1">
            <a:spLocks/>
          </p:cNvSpPr>
          <p:nvPr/>
        </p:nvSpPr>
        <p:spPr>
          <a:xfrm>
            <a:off x="48438" y="150393"/>
            <a:ext cx="710187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79175"/>
                </a:solidFill>
              </a:rPr>
              <a:t>Coppentown case study</a:t>
            </a:r>
          </a:p>
        </p:txBody>
      </p:sp>
      <p:sp>
        <p:nvSpPr>
          <p:cNvPr id="10" name="Text Placeholder 33">
            <a:extLst>
              <a:ext uri="{FF2B5EF4-FFF2-40B4-BE49-F238E27FC236}">
                <a16:creationId xmlns:a16="http://schemas.microsoft.com/office/drawing/2014/main" id="{7A723932-5108-AC4E-8A31-91762990C4A4}"/>
              </a:ext>
            </a:extLst>
          </p:cNvPr>
          <p:cNvSpPr txBox="1">
            <a:spLocks/>
          </p:cNvSpPr>
          <p:nvPr/>
        </p:nvSpPr>
        <p:spPr>
          <a:xfrm>
            <a:off x="132100" y="6455808"/>
            <a:ext cx="6026089" cy="344051"/>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INTRODUCTION</a:t>
            </a:r>
          </a:p>
        </p:txBody>
      </p:sp>
      <p:sp>
        <p:nvSpPr>
          <p:cNvPr id="11" name="Rectangular Callout 10">
            <a:extLst>
              <a:ext uri="{FF2B5EF4-FFF2-40B4-BE49-F238E27FC236}">
                <a16:creationId xmlns:a16="http://schemas.microsoft.com/office/drawing/2014/main" id="{565D7423-FB6B-E742-8480-51999887FE49}"/>
              </a:ext>
            </a:extLst>
          </p:cNvPr>
          <p:cNvSpPr/>
          <p:nvPr/>
        </p:nvSpPr>
        <p:spPr>
          <a:xfrm>
            <a:off x="7550459" y="220115"/>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58</a:t>
            </a:r>
          </a:p>
        </p:txBody>
      </p:sp>
    </p:spTree>
    <p:extLst>
      <p:ext uri="{BB962C8B-B14F-4D97-AF65-F5344CB8AC3E}">
        <p14:creationId xmlns:p14="http://schemas.microsoft.com/office/powerpoint/2010/main" val="11109711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9">
            <a:extLst>
              <a:ext uri="{FF2B5EF4-FFF2-40B4-BE49-F238E27FC236}">
                <a16:creationId xmlns:a16="http://schemas.microsoft.com/office/drawing/2014/main" id="{BA151FAD-27BB-DC46-A9C8-4BEEF4D667E2}"/>
              </a:ext>
            </a:extLst>
          </p:cNvPr>
          <p:cNvSpPr txBox="1">
            <a:spLocks/>
          </p:cNvSpPr>
          <p:nvPr/>
        </p:nvSpPr>
        <p:spPr>
          <a:xfrm>
            <a:off x="224901" y="873875"/>
            <a:ext cx="8919099" cy="42472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212121"/>
                </a:solidFill>
                <a:latin typeface="Source Sans Pro" panose="020B0503030403020204" pitchFamily="34" charset="0"/>
                <a:ea typeface="Source Sans Pro" panose="020B0503030403020204" pitchFamily="34" charset="0"/>
              </a:rPr>
              <a:t>You have received the risk assessment table prepared by the SSP local team</a:t>
            </a:r>
            <a:endParaRPr lang="en-CH" sz="2000" dirty="0">
              <a:solidFill>
                <a:srgbClr val="212121"/>
              </a:solidFill>
              <a:latin typeface="Source Sans Pro" panose="020B0503030403020204" pitchFamily="34" charset="0"/>
              <a:ea typeface="Source Sans Pro" panose="020B0503030403020204" pitchFamily="34" charset="0"/>
            </a:endParaRPr>
          </a:p>
        </p:txBody>
      </p:sp>
      <p:sp>
        <p:nvSpPr>
          <p:cNvPr id="10" name="Text Placeholder 19">
            <a:extLst>
              <a:ext uri="{FF2B5EF4-FFF2-40B4-BE49-F238E27FC236}">
                <a16:creationId xmlns:a16="http://schemas.microsoft.com/office/drawing/2014/main" id="{13B1B0CF-F289-1145-8463-A4B61E7FD7BF}"/>
              </a:ext>
            </a:extLst>
          </p:cNvPr>
          <p:cNvSpPr txBox="1">
            <a:spLocks/>
          </p:cNvSpPr>
          <p:nvPr/>
        </p:nvSpPr>
        <p:spPr>
          <a:xfrm>
            <a:off x="224901" y="283385"/>
            <a:ext cx="710187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79175"/>
                </a:solidFill>
              </a:rPr>
              <a:t>Group Work</a:t>
            </a:r>
          </a:p>
        </p:txBody>
      </p:sp>
      <p:sp>
        <p:nvSpPr>
          <p:cNvPr id="6" name="Textplatzhalter 2">
            <a:extLst>
              <a:ext uri="{FF2B5EF4-FFF2-40B4-BE49-F238E27FC236}">
                <a16:creationId xmlns:a16="http://schemas.microsoft.com/office/drawing/2014/main" id="{B080A7D4-F3B1-FF46-931C-DE082A225648}"/>
              </a:ext>
            </a:extLst>
          </p:cNvPr>
          <p:cNvSpPr txBox="1">
            <a:spLocks/>
          </p:cNvSpPr>
          <p:nvPr/>
        </p:nvSpPr>
        <p:spPr>
          <a:xfrm>
            <a:off x="540476" y="4412413"/>
            <a:ext cx="8265593" cy="11469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dirty="0">
                <a:solidFill>
                  <a:srgbClr val="212121"/>
                </a:solidFill>
                <a:latin typeface="Source Sans Pro" panose="020B0503030403020204" pitchFamily="34" charset="0"/>
                <a:ea typeface="Source Sans Pro" panose="020B0503030403020204" pitchFamily="34" charset="0"/>
              </a:rPr>
              <a:t>In your participants worksheets you will find this exercise at introductory session.</a:t>
            </a:r>
          </a:p>
        </p:txBody>
      </p:sp>
      <p:sp>
        <p:nvSpPr>
          <p:cNvPr id="8" name="Text Placeholder 33">
            <a:extLst>
              <a:ext uri="{FF2B5EF4-FFF2-40B4-BE49-F238E27FC236}">
                <a16:creationId xmlns:a16="http://schemas.microsoft.com/office/drawing/2014/main" id="{DBE3125C-840A-DB4D-ABDF-00F1B3BD6922}"/>
              </a:ext>
            </a:extLst>
          </p:cNvPr>
          <p:cNvSpPr txBox="1">
            <a:spLocks/>
          </p:cNvSpPr>
          <p:nvPr/>
        </p:nvSpPr>
        <p:spPr>
          <a:xfrm>
            <a:off x="132100" y="6455808"/>
            <a:ext cx="6026089" cy="344051"/>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INTRODUCTION</a:t>
            </a:r>
          </a:p>
        </p:txBody>
      </p:sp>
      <p:sp>
        <p:nvSpPr>
          <p:cNvPr id="11" name="Text Placeholder 1">
            <a:extLst>
              <a:ext uri="{FF2B5EF4-FFF2-40B4-BE49-F238E27FC236}">
                <a16:creationId xmlns:a16="http://schemas.microsoft.com/office/drawing/2014/main" id="{D8B12B3B-257C-3D4B-B1BA-FD90C423E374}"/>
              </a:ext>
            </a:extLst>
          </p:cNvPr>
          <p:cNvSpPr>
            <a:spLocks noGrp="1"/>
          </p:cNvSpPr>
          <p:nvPr>
            <p:ph type="body" sz="quarter" idx="14"/>
          </p:nvPr>
        </p:nvSpPr>
        <p:spPr>
          <a:xfrm>
            <a:off x="299547" y="2164701"/>
            <a:ext cx="4561212" cy="1729447"/>
          </a:xfrm>
        </p:spPr>
        <p:txBody>
          <a:bodyPr/>
          <a:lstStyle/>
          <a:p>
            <a:pPr marL="0" indent="0" algn="ctr">
              <a:lnSpc>
                <a:spcPct val="100000"/>
              </a:lnSpc>
              <a:buNone/>
            </a:pPr>
            <a:r>
              <a:rPr lang="en-GB" sz="2500" dirty="0">
                <a:solidFill>
                  <a:srgbClr val="212121"/>
                </a:solidFill>
                <a:latin typeface="Source Sans Pro" panose="020B0503030403020204" pitchFamily="34" charset="0"/>
                <a:ea typeface="Source Sans Pro" panose="020B0503030403020204" pitchFamily="34" charset="0"/>
              </a:rPr>
              <a:t>Knowing that the Steering Committee only has 10 Money Units, which improvement options should be prioritized? </a:t>
            </a:r>
          </a:p>
          <a:p>
            <a:pPr marL="0" indent="0" algn="ctr">
              <a:lnSpc>
                <a:spcPct val="100000"/>
              </a:lnSpc>
              <a:buNone/>
            </a:pPr>
            <a:r>
              <a:rPr lang="en-GB" sz="2500" dirty="0">
                <a:solidFill>
                  <a:srgbClr val="212121"/>
                </a:solidFill>
                <a:latin typeface="Source Sans Pro" panose="020B0503030403020204" pitchFamily="34" charset="0"/>
                <a:ea typeface="Source Sans Pro" panose="020B0503030403020204" pitchFamily="34" charset="0"/>
              </a:rPr>
              <a:t>Why?</a:t>
            </a:r>
          </a:p>
        </p:txBody>
      </p:sp>
      <p:pic>
        <p:nvPicPr>
          <p:cNvPr id="12" name="Picture 11">
            <a:extLst>
              <a:ext uri="{FF2B5EF4-FFF2-40B4-BE49-F238E27FC236}">
                <a16:creationId xmlns:a16="http://schemas.microsoft.com/office/drawing/2014/main" id="{927FAF94-A887-0C45-BE87-C7941A11C62D}"/>
              </a:ext>
            </a:extLst>
          </p:cNvPr>
          <p:cNvPicPr>
            <a:picLocks noChangeAspect="1"/>
          </p:cNvPicPr>
          <p:nvPr/>
        </p:nvPicPr>
        <p:blipFill>
          <a:blip r:embed="rId2"/>
          <a:stretch>
            <a:fillRect/>
          </a:stretch>
        </p:blipFill>
        <p:spPr>
          <a:xfrm>
            <a:off x="5037842" y="1482921"/>
            <a:ext cx="3768227" cy="2670359"/>
          </a:xfrm>
          <a:prstGeom prst="rect">
            <a:avLst/>
          </a:prstGeom>
          <a:ln>
            <a:solidFill>
              <a:schemeClr val="tx2"/>
            </a:solidFill>
          </a:ln>
        </p:spPr>
      </p:pic>
    </p:spTree>
    <p:extLst>
      <p:ext uri="{BB962C8B-B14F-4D97-AF65-F5344CB8AC3E}">
        <p14:creationId xmlns:p14="http://schemas.microsoft.com/office/powerpoint/2010/main" val="6475256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9">
            <a:extLst>
              <a:ext uri="{FF2B5EF4-FFF2-40B4-BE49-F238E27FC236}">
                <a16:creationId xmlns:a16="http://schemas.microsoft.com/office/drawing/2014/main" id="{BD0BD883-0A82-2D4D-A93B-402BE2BE5B28}"/>
              </a:ext>
            </a:extLst>
          </p:cNvPr>
          <p:cNvSpPr txBox="1">
            <a:spLocks/>
          </p:cNvSpPr>
          <p:nvPr/>
        </p:nvSpPr>
        <p:spPr>
          <a:xfrm>
            <a:off x="224901" y="873875"/>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12121"/>
                </a:solidFill>
                <a:latin typeface="Source Sans Pro" panose="020B0503030403020204" pitchFamily="34" charset="0"/>
                <a:ea typeface="Source Sans Pro" panose="020B0503030403020204" pitchFamily="34" charset="0"/>
              </a:rPr>
              <a:t>Let’s us discuss</a:t>
            </a:r>
            <a:endParaRPr lang="en-CH" dirty="0">
              <a:solidFill>
                <a:srgbClr val="212121"/>
              </a:solidFill>
              <a:latin typeface="Source Sans Pro" panose="020B0503030403020204" pitchFamily="34" charset="0"/>
              <a:ea typeface="Source Sans Pro" panose="020B0503030403020204" pitchFamily="34" charset="0"/>
            </a:endParaRPr>
          </a:p>
        </p:txBody>
      </p:sp>
      <p:sp>
        <p:nvSpPr>
          <p:cNvPr id="5" name="Text Placeholder 19">
            <a:extLst>
              <a:ext uri="{FF2B5EF4-FFF2-40B4-BE49-F238E27FC236}">
                <a16:creationId xmlns:a16="http://schemas.microsoft.com/office/drawing/2014/main" id="{42A81CAB-05ED-8747-B79A-660F651DE3A0}"/>
              </a:ext>
            </a:extLst>
          </p:cNvPr>
          <p:cNvSpPr txBox="1">
            <a:spLocks/>
          </p:cNvSpPr>
          <p:nvPr/>
        </p:nvSpPr>
        <p:spPr>
          <a:xfrm>
            <a:off x="224901" y="283385"/>
            <a:ext cx="710187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79175"/>
                </a:solidFill>
              </a:rPr>
              <a:t>Back to plenary</a:t>
            </a:r>
          </a:p>
        </p:txBody>
      </p:sp>
      <p:sp>
        <p:nvSpPr>
          <p:cNvPr id="8" name="Textplatzhalter 1">
            <a:extLst>
              <a:ext uri="{FF2B5EF4-FFF2-40B4-BE49-F238E27FC236}">
                <a16:creationId xmlns:a16="http://schemas.microsoft.com/office/drawing/2014/main" id="{2F950FA3-774F-4C48-B218-A66E346436DC}"/>
              </a:ext>
            </a:extLst>
          </p:cNvPr>
          <p:cNvSpPr txBox="1">
            <a:spLocks/>
          </p:cNvSpPr>
          <p:nvPr/>
        </p:nvSpPr>
        <p:spPr>
          <a:xfrm>
            <a:off x="2895141" y="2256371"/>
            <a:ext cx="5677494" cy="2499656"/>
          </a:xfrm>
          <a:prstGeom prst="rect">
            <a:avLst/>
          </a:prstGeom>
        </p:spPr>
        <p:txBody>
          <a:bodyPr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500" dirty="0">
                <a:solidFill>
                  <a:srgbClr val="212121"/>
                </a:solidFill>
                <a:latin typeface="Source Sans Pro" panose="020B0503030403020204" pitchFamily="34" charset="0"/>
                <a:ea typeface="Source Sans Pro" panose="020B0503030403020204" pitchFamily="34" charset="0"/>
              </a:rPr>
              <a:t>How can the local risk </a:t>
            </a:r>
            <a:r>
              <a:rPr lang="en-GB" sz="2500">
                <a:solidFill>
                  <a:srgbClr val="212121"/>
                </a:solidFill>
                <a:latin typeface="Source Sans Pro" panose="020B0503030403020204" pitchFamily="34" charset="0"/>
                <a:ea typeface="Source Sans Pro" panose="020B0503030403020204" pitchFamily="34" charset="0"/>
              </a:rPr>
              <a:t>assessment help </a:t>
            </a:r>
            <a:r>
              <a:rPr lang="en-GB" sz="2500" dirty="0">
                <a:solidFill>
                  <a:srgbClr val="212121"/>
                </a:solidFill>
                <a:latin typeface="Source Sans Pro" panose="020B0503030403020204" pitchFamily="34" charset="0"/>
                <a:ea typeface="Source Sans Pro" panose="020B0503030403020204" pitchFamily="34" charset="0"/>
              </a:rPr>
              <a:t>to prioritize sanitation interventions?</a:t>
            </a:r>
          </a:p>
          <a:p>
            <a:pPr marL="0" indent="0">
              <a:lnSpc>
                <a:spcPct val="100000"/>
              </a:lnSpc>
              <a:buNone/>
            </a:pPr>
            <a:endParaRPr lang="en-GB" sz="2500" dirty="0">
              <a:solidFill>
                <a:srgbClr val="212121"/>
              </a:solidFill>
              <a:latin typeface="Source Sans Pro" panose="020B0503030403020204" pitchFamily="34" charset="0"/>
              <a:ea typeface="Source Sans Pro" panose="020B0503030403020204" pitchFamily="34" charset="0"/>
            </a:endParaRPr>
          </a:p>
          <a:p>
            <a:pPr>
              <a:lnSpc>
                <a:spcPct val="100000"/>
              </a:lnSpc>
            </a:pPr>
            <a:r>
              <a:rPr lang="en-GB" sz="2500" dirty="0">
                <a:solidFill>
                  <a:srgbClr val="212121"/>
                </a:solidFill>
                <a:latin typeface="Source Sans Pro" panose="020B0503030403020204" pitchFamily="34" charset="0"/>
                <a:ea typeface="Source Sans Pro" panose="020B0503030403020204" pitchFamily="34" charset="0"/>
              </a:rPr>
              <a:t>How would you describe the value of Sanitation Safety Planning? </a:t>
            </a:r>
          </a:p>
        </p:txBody>
      </p:sp>
      <p:pic>
        <p:nvPicPr>
          <p:cNvPr id="10" name="Picture 9">
            <a:extLst>
              <a:ext uri="{FF2B5EF4-FFF2-40B4-BE49-F238E27FC236}">
                <a16:creationId xmlns:a16="http://schemas.microsoft.com/office/drawing/2014/main" id="{21909811-E36C-344D-AF5D-BAB022B7D424}"/>
              </a:ext>
            </a:extLst>
          </p:cNvPr>
          <p:cNvPicPr>
            <a:picLocks noChangeAspect="1"/>
          </p:cNvPicPr>
          <p:nvPr/>
        </p:nvPicPr>
        <p:blipFill>
          <a:blip r:embed="rId2"/>
          <a:stretch>
            <a:fillRect/>
          </a:stretch>
        </p:blipFill>
        <p:spPr>
          <a:xfrm>
            <a:off x="132100" y="2596234"/>
            <a:ext cx="2370685" cy="1665532"/>
          </a:xfrm>
          <a:prstGeom prst="rect">
            <a:avLst/>
          </a:prstGeom>
          <a:ln>
            <a:solidFill>
              <a:srgbClr val="000000"/>
            </a:solidFill>
          </a:ln>
        </p:spPr>
      </p:pic>
      <p:sp>
        <p:nvSpPr>
          <p:cNvPr id="6" name="Text Placeholder 33">
            <a:extLst>
              <a:ext uri="{FF2B5EF4-FFF2-40B4-BE49-F238E27FC236}">
                <a16:creationId xmlns:a16="http://schemas.microsoft.com/office/drawing/2014/main" id="{ADB38F3C-F6A4-0242-AF84-37460A060295}"/>
              </a:ext>
            </a:extLst>
          </p:cNvPr>
          <p:cNvSpPr txBox="1">
            <a:spLocks/>
          </p:cNvSpPr>
          <p:nvPr/>
        </p:nvSpPr>
        <p:spPr>
          <a:xfrm>
            <a:off x="132100" y="6455808"/>
            <a:ext cx="6026089" cy="344051"/>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INTRODUCTION</a:t>
            </a:r>
          </a:p>
        </p:txBody>
      </p:sp>
    </p:spTree>
    <p:extLst>
      <p:ext uri="{BB962C8B-B14F-4D97-AF65-F5344CB8AC3E}">
        <p14:creationId xmlns:p14="http://schemas.microsoft.com/office/powerpoint/2010/main" val="969382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9">
            <a:extLst>
              <a:ext uri="{FF2B5EF4-FFF2-40B4-BE49-F238E27FC236}">
                <a16:creationId xmlns:a16="http://schemas.microsoft.com/office/drawing/2014/main" id="{661AE1A0-9094-E641-9E03-771A8F60736A}"/>
              </a:ext>
            </a:extLst>
          </p:cNvPr>
          <p:cNvSpPr txBox="1">
            <a:spLocks/>
          </p:cNvSpPr>
          <p:nvPr/>
        </p:nvSpPr>
        <p:spPr>
          <a:xfrm>
            <a:off x="224901" y="283385"/>
            <a:ext cx="811899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79175"/>
                </a:solidFill>
              </a:rPr>
              <a:t>Heath impact of unsafe sanitation</a:t>
            </a:r>
          </a:p>
        </p:txBody>
      </p:sp>
      <p:graphicFrame>
        <p:nvGraphicFramePr>
          <p:cNvPr id="11" name="Table 7">
            <a:extLst>
              <a:ext uri="{FF2B5EF4-FFF2-40B4-BE49-F238E27FC236}">
                <a16:creationId xmlns:a16="http://schemas.microsoft.com/office/drawing/2014/main" id="{C4161148-DE01-DF4A-8524-D4BBC4023EEA}"/>
              </a:ext>
            </a:extLst>
          </p:cNvPr>
          <p:cNvGraphicFramePr>
            <a:graphicFrameLocks noGrp="1"/>
          </p:cNvGraphicFramePr>
          <p:nvPr>
            <p:extLst>
              <p:ext uri="{D42A27DB-BD31-4B8C-83A1-F6EECF244321}">
                <p14:modId xmlns:p14="http://schemas.microsoft.com/office/powerpoint/2010/main" val="1386522363"/>
              </p:ext>
            </p:extLst>
          </p:nvPr>
        </p:nvGraphicFramePr>
        <p:xfrm>
          <a:off x="348162" y="1145907"/>
          <a:ext cx="8447676" cy="4968240"/>
        </p:xfrm>
        <a:graphic>
          <a:graphicData uri="http://schemas.openxmlformats.org/drawingml/2006/table">
            <a:tbl>
              <a:tblPr firstRow="1" firstCol="1" bandRow="1">
                <a:tableStyleId>{2D5ABB26-0587-4C30-8999-92F81FD0307C}</a:tableStyleId>
              </a:tblPr>
              <a:tblGrid>
                <a:gridCol w="2828551">
                  <a:extLst>
                    <a:ext uri="{9D8B030D-6E8A-4147-A177-3AD203B41FA5}">
                      <a16:colId xmlns:a16="http://schemas.microsoft.com/office/drawing/2014/main" val="1310976880"/>
                    </a:ext>
                  </a:extLst>
                </a:gridCol>
                <a:gridCol w="3076601">
                  <a:extLst>
                    <a:ext uri="{9D8B030D-6E8A-4147-A177-3AD203B41FA5}">
                      <a16:colId xmlns:a16="http://schemas.microsoft.com/office/drawing/2014/main" val="755415778"/>
                    </a:ext>
                  </a:extLst>
                </a:gridCol>
                <a:gridCol w="2542524">
                  <a:extLst>
                    <a:ext uri="{9D8B030D-6E8A-4147-A177-3AD203B41FA5}">
                      <a16:colId xmlns:a16="http://schemas.microsoft.com/office/drawing/2014/main" val="857211440"/>
                    </a:ext>
                  </a:extLst>
                </a:gridCol>
              </a:tblGrid>
              <a:tr h="0">
                <a:tc>
                  <a:txBody>
                    <a:bodyPr/>
                    <a:lstStyle/>
                    <a:p>
                      <a:pPr marL="48895" marR="0" algn="ctr">
                        <a:spcBef>
                          <a:spcPts val="185"/>
                        </a:spcBef>
                        <a:spcAft>
                          <a:spcPts val="0"/>
                        </a:spcAft>
                      </a:pPr>
                      <a:r>
                        <a:rPr lang="en-US" sz="1600" dirty="0">
                          <a:solidFill>
                            <a:schemeClr val="bg1"/>
                          </a:solidFill>
                          <a:effectLst/>
                        </a:rPr>
                        <a:t>Direct impact (infections)*</a:t>
                      </a:r>
                      <a:endParaRPr lang="en-US" sz="1600" dirty="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solidFill>
                      <a:srgbClr val="379175"/>
                    </a:solidFill>
                  </a:tcPr>
                </a:tc>
                <a:tc>
                  <a:txBody>
                    <a:bodyPr/>
                    <a:lstStyle/>
                    <a:p>
                      <a:pPr marL="48895" marR="0" algn="ctr">
                        <a:spcBef>
                          <a:spcPts val="185"/>
                        </a:spcBef>
                        <a:spcAft>
                          <a:spcPts val="0"/>
                        </a:spcAft>
                      </a:pPr>
                      <a:r>
                        <a:rPr lang="en-US" sz="1600" dirty="0">
                          <a:solidFill>
                            <a:schemeClr val="bg1"/>
                          </a:solidFill>
                          <a:effectLst/>
                        </a:rPr>
                        <a:t>Sequelae (conditions caused by preceding infection)</a:t>
                      </a:r>
                      <a:endParaRPr lang="en-US" sz="1600" dirty="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solidFill>
                      <a:srgbClr val="379175"/>
                    </a:solidFill>
                  </a:tcPr>
                </a:tc>
                <a:tc>
                  <a:txBody>
                    <a:bodyPr/>
                    <a:lstStyle/>
                    <a:p>
                      <a:pPr marL="48895" marR="0" algn="ctr">
                        <a:spcBef>
                          <a:spcPts val="185"/>
                        </a:spcBef>
                        <a:spcAft>
                          <a:spcPts val="0"/>
                        </a:spcAft>
                      </a:pPr>
                      <a:r>
                        <a:rPr lang="en-US" sz="1600" dirty="0">
                          <a:solidFill>
                            <a:schemeClr val="bg1"/>
                          </a:solidFill>
                          <a:effectLst/>
                        </a:rPr>
                        <a:t>Broader well-being</a:t>
                      </a:r>
                      <a:endParaRPr lang="en-US" sz="1600" dirty="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solidFill>
                      <a:srgbClr val="379175"/>
                    </a:solidFill>
                  </a:tcPr>
                </a:tc>
                <a:extLst>
                  <a:ext uri="{0D108BD9-81ED-4DB2-BD59-A6C34878D82A}">
                    <a16:rowId xmlns:a16="http://schemas.microsoft.com/office/drawing/2014/main" val="3195379245"/>
                  </a:ext>
                </a:extLst>
              </a:tr>
              <a:tr h="0">
                <a:tc>
                  <a:txBody>
                    <a:bodyPr/>
                    <a:lstStyle/>
                    <a:p>
                      <a:pPr marL="0" marR="0" indent="0" algn="l" defTabSz="914400" rtl="0" eaLnBrk="1" latinLnBrk="0" hangingPunct="1">
                        <a:lnSpc>
                          <a:spcPct val="100000"/>
                        </a:lnSpc>
                        <a:spcBef>
                          <a:spcPts val="1000"/>
                        </a:spcBef>
                        <a:spcAft>
                          <a:spcPts val="0"/>
                        </a:spcAft>
                        <a:buFont typeface="Arial" panose="020B0604020202020204" pitchFamily="34" charset="0"/>
                        <a:buNone/>
                      </a:pPr>
                      <a:r>
                        <a:rPr lang="en-GB" sz="1400" b="0" kern="1200" dirty="0">
                          <a:solidFill>
                            <a:srgbClr val="379175"/>
                          </a:solidFill>
                        </a:rPr>
                        <a:t>Faecal-oral infections</a:t>
                      </a:r>
                      <a:endParaRPr lang="en-US" sz="1400" b="0" kern="1200" dirty="0">
                        <a:solidFill>
                          <a:srgbClr val="379175"/>
                        </a:solidFill>
                      </a:endParaRPr>
                    </a:p>
                    <a:p>
                      <a:pPr marL="285750" lvl="0" indent="-285750" algn="l" defTabSz="914400" rtl="0" eaLnBrk="1" latinLnBrk="0" hangingPunct="1">
                        <a:lnSpc>
                          <a:spcPct val="100000"/>
                        </a:lnSpc>
                        <a:spcBef>
                          <a:spcPts val="0"/>
                        </a:spcBef>
                        <a:spcAft>
                          <a:spcPts val="0"/>
                        </a:spcAft>
                        <a:buFont typeface="Arial" panose="020B0604020202020204" pitchFamily="34" charset="0"/>
                        <a:buChar char="•"/>
                      </a:pPr>
                      <a:r>
                        <a:rPr lang="en-GB" sz="1400" b="0" kern="1200" dirty="0">
                          <a:solidFill>
                            <a:srgbClr val="212121"/>
                          </a:solidFill>
                        </a:rPr>
                        <a:t>Diarrhoeas (incl. cholera)</a:t>
                      </a:r>
                      <a:endParaRPr lang="en-US" sz="1400" b="0" kern="1200" dirty="0">
                        <a:solidFill>
                          <a:srgbClr val="212121"/>
                        </a:solidFill>
                      </a:endParaRPr>
                    </a:p>
                    <a:p>
                      <a:pPr marL="285750" lvl="0" indent="-285750" algn="l" defTabSz="914400" rtl="0" eaLnBrk="1" latinLnBrk="0" hangingPunct="1">
                        <a:lnSpc>
                          <a:spcPct val="100000"/>
                        </a:lnSpc>
                        <a:spcBef>
                          <a:spcPts val="0"/>
                        </a:spcBef>
                        <a:spcAft>
                          <a:spcPts val="0"/>
                        </a:spcAft>
                        <a:buFont typeface="Arial" panose="020B0604020202020204" pitchFamily="34" charset="0"/>
                        <a:buChar char="•"/>
                      </a:pPr>
                      <a:r>
                        <a:rPr lang="en-GB" sz="1400" b="0" kern="1200" dirty="0">
                          <a:solidFill>
                            <a:srgbClr val="212121"/>
                          </a:solidFill>
                        </a:rPr>
                        <a:t>Dysenteries</a:t>
                      </a:r>
                    </a:p>
                    <a:p>
                      <a:pPr marL="285750" lvl="0" indent="-285750" algn="l" defTabSz="914400" rtl="0" eaLnBrk="1" latinLnBrk="0" hangingPunct="1">
                        <a:lnSpc>
                          <a:spcPct val="100000"/>
                        </a:lnSpc>
                        <a:spcBef>
                          <a:spcPts val="0"/>
                        </a:spcBef>
                        <a:spcAft>
                          <a:spcPts val="0"/>
                        </a:spcAft>
                        <a:buFont typeface="Arial" panose="020B0604020202020204" pitchFamily="34" charset="0"/>
                        <a:buChar char="•"/>
                      </a:pPr>
                      <a:r>
                        <a:rPr lang="en-GB" sz="1400" b="0" kern="1200" dirty="0">
                          <a:solidFill>
                            <a:srgbClr val="212121"/>
                          </a:solidFill>
                        </a:rPr>
                        <a:t>Poliomyelitis</a:t>
                      </a:r>
                      <a:endParaRPr lang="en-US" sz="1400" b="0" kern="1200" dirty="0">
                        <a:solidFill>
                          <a:srgbClr val="212121"/>
                        </a:solidFill>
                      </a:endParaRPr>
                    </a:p>
                    <a:p>
                      <a:pPr marL="285750" lvl="0" indent="-285750" algn="l" defTabSz="914400" rtl="0" eaLnBrk="1" latinLnBrk="0" hangingPunct="1">
                        <a:lnSpc>
                          <a:spcPct val="100000"/>
                        </a:lnSpc>
                        <a:spcBef>
                          <a:spcPts val="0"/>
                        </a:spcBef>
                        <a:spcAft>
                          <a:spcPts val="0"/>
                        </a:spcAft>
                        <a:buFont typeface="Arial" panose="020B0604020202020204" pitchFamily="34" charset="0"/>
                        <a:buChar char="•"/>
                      </a:pPr>
                      <a:r>
                        <a:rPr lang="en-GB" sz="1400" b="0" kern="1200" dirty="0">
                          <a:solidFill>
                            <a:srgbClr val="212121"/>
                          </a:solidFill>
                        </a:rPr>
                        <a:t>Typhoid</a:t>
                      </a:r>
                      <a:endParaRPr lang="en-US" sz="1400" b="0" kern="1200" dirty="0">
                        <a:solidFill>
                          <a:srgbClr val="212121"/>
                        </a:solidFill>
                      </a:endParaRPr>
                    </a:p>
                    <a:p>
                      <a:pPr marL="0" marR="0" indent="0" algn="l" defTabSz="914400" rtl="0" eaLnBrk="1" latinLnBrk="0" hangingPunct="1">
                        <a:lnSpc>
                          <a:spcPct val="100000"/>
                        </a:lnSpc>
                        <a:spcBef>
                          <a:spcPts val="0"/>
                        </a:spcBef>
                        <a:spcAft>
                          <a:spcPts val="0"/>
                        </a:spcAft>
                        <a:buFont typeface="Arial" panose="020B0604020202020204" pitchFamily="34" charset="0"/>
                        <a:buNone/>
                      </a:pPr>
                      <a:endParaRPr lang="en-GB" sz="1400" b="0" kern="1200" dirty="0">
                        <a:solidFill>
                          <a:srgbClr val="212121"/>
                        </a:solidFill>
                      </a:endParaRPr>
                    </a:p>
                    <a:p>
                      <a:pPr marL="0" marR="0" indent="0" algn="l" defTabSz="914400" rtl="0" eaLnBrk="1" latinLnBrk="0" hangingPunct="1">
                        <a:lnSpc>
                          <a:spcPct val="100000"/>
                        </a:lnSpc>
                        <a:spcBef>
                          <a:spcPts val="0"/>
                        </a:spcBef>
                        <a:spcAft>
                          <a:spcPts val="0"/>
                        </a:spcAft>
                        <a:buFont typeface="Arial" panose="020B0604020202020204" pitchFamily="34" charset="0"/>
                        <a:buNone/>
                      </a:pPr>
                      <a:r>
                        <a:rPr lang="en-GB" sz="1400" b="0" kern="1200" dirty="0">
                          <a:solidFill>
                            <a:srgbClr val="379175"/>
                          </a:solidFill>
                        </a:rPr>
                        <a:t>Helminth infections</a:t>
                      </a:r>
                      <a:endParaRPr lang="en-US" sz="1400" b="0" kern="1200" dirty="0">
                        <a:solidFill>
                          <a:srgbClr val="379175"/>
                        </a:solidFill>
                      </a:endParaRPr>
                    </a:p>
                    <a:p>
                      <a:pPr marL="285750" lvl="0" indent="-285750" algn="l" defTabSz="914400" rtl="0" eaLnBrk="1" latinLnBrk="0" hangingPunct="1">
                        <a:lnSpc>
                          <a:spcPct val="100000"/>
                        </a:lnSpc>
                        <a:spcBef>
                          <a:spcPts val="0"/>
                        </a:spcBef>
                        <a:spcAft>
                          <a:spcPts val="0"/>
                        </a:spcAft>
                        <a:buFont typeface="Arial" panose="020B0604020202020204" pitchFamily="34" charset="0"/>
                        <a:buChar char="•"/>
                      </a:pPr>
                      <a:r>
                        <a:rPr lang="en-GB" sz="1400" b="0" kern="1200" dirty="0">
                          <a:solidFill>
                            <a:srgbClr val="212121"/>
                          </a:solidFill>
                        </a:rPr>
                        <a:t>Ascariasis </a:t>
                      </a:r>
                      <a:endParaRPr lang="en-US" sz="1400" b="0" kern="1200" dirty="0">
                        <a:solidFill>
                          <a:srgbClr val="212121"/>
                        </a:solidFill>
                      </a:endParaRPr>
                    </a:p>
                    <a:p>
                      <a:pPr marL="285750" lvl="0" indent="-285750" algn="l" defTabSz="914400" rtl="0" eaLnBrk="1" latinLnBrk="0" hangingPunct="1">
                        <a:lnSpc>
                          <a:spcPct val="100000"/>
                        </a:lnSpc>
                        <a:spcBef>
                          <a:spcPts val="0"/>
                        </a:spcBef>
                        <a:spcAft>
                          <a:spcPts val="0"/>
                        </a:spcAft>
                        <a:buFont typeface="Arial" panose="020B0604020202020204" pitchFamily="34" charset="0"/>
                        <a:buChar char="•"/>
                      </a:pPr>
                      <a:r>
                        <a:rPr lang="en-GB" sz="1400" b="0" kern="1200" dirty="0" err="1">
                          <a:solidFill>
                            <a:srgbClr val="212121"/>
                          </a:solidFill>
                        </a:rPr>
                        <a:t>Trichuriasis</a:t>
                      </a:r>
                      <a:r>
                        <a:rPr lang="en-GB" sz="1400" b="0" kern="1200" dirty="0">
                          <a:solidFill>
                            <a:srgbClr val="212121"/>
                          </a:solidFill>
                        </a:rPr>
                        <a:t> </a:t>
                      </a:r>
                      <a:endParaRPr lang="en-US" sz="1400" b="0" kern="1200" dirty="0">
                        <a:solidFill>
                          <a:srgbClr val="212121"/>
                        </a:solidFill>
                      </a:endParaRPr>
                    </a:p>
                    <a:p>
                      <a:pPr marL="285750" lvl="0" indent="-285750" algn="l" defTabSz="914400" rtl="0" eaLnBrk="1" latinLnBrk="0" hangingPunct="1">
                        <a:lnSpc>
                          <a:spcPct val="100000"/>
                        </a:lnSpc>
                        <a:spcBef>
                          <a:spcPts val="0"/>
                        </a:spcBef>
                        <a:spcAft>
                          <a:spcPts val="0"/>
                        </a:spcAft>
                        <a:buFont typeface="Arial" panose="020B0604020202020204" pitchFamily="34" charset="0"/>
                        <a:buChar char="•"/>
                      </a:pPr>
                      <a:r>
                        <a:rPr lang="en-GB" sz="1400" b="0" kern="1200" dirty="0">
                          <a:solidFill>
                            <a:srgbClr val="212121"/>
                          </a:solidFill>
                        </a:rPr>
                        <a:t>Hookworm infection</a:t>
                      </a:r>
                      <a:endParaRPr lang="en-US" sz="1400" b="0" kern="1200" dirty="0">
                        <a:solidFill>
                          <a:srgbClr val="212121"/>
                        </a:solidFill>
                      </a:endParaRPr>
                    </a:p>
                    <a:p>
                      <a:pPr marL="285750" lvl="0" indent="-285750" algn="l" defTabSz="914400" rtl="0" eaLnBrk="1" latinLnBrk="0" hangingPunct="1">
                        <a:lnSpc>
                          <a:spcPct val="100000"/>
                        </a:lnSpc>
                        <a:spcBef>
                          <a:spcPts val="0"/>
                        </a:spcBef>
                        <a:spcAft>
                          <a:spcPts val="0"/>
                        </a:spcAft>
                        <a:buFont typeface="Arial" panose="020B0604020202020204" pitchFamily="34" charset="0"/>
                        <a:buChar char="•"/>
                      </a:pPr>
                      <a:r>
                        <a:rPr lang="en-GB" sz="1400" b="0" kern="1200" dirty="0">
                          <a:solidFill>
                            <a:srgbClr val="212121"/>
                          </a:solidFill>
                        </a:rPr>
                        <a:t>Cysticercosis </a:t>
                      </a:r>
                      <a:endParaRPr lang="en-US" sz="1400" b="0" kern="1200" dirty="0">
                        <a:solidFill>
                          <a:srgbClr val="212121"/>
                        </a:solidFill>
                      </a:endParaRPr>
                    </a:p>
                    <a:p>
                      <a:pPr marL="285750" lvl="0" indent="-285750" algn="l" defTabSz="914400" rtl="0" eaLnBrk="1" latinLnBrk="0" hangingPunct="1">
                        <a:lnSpc>
                          <a:spcPct val="100000"/>
                        </a:lnSpc>
                        <a:spcBef>
                          <a:spcPts val="0"/>
                        </a:spcBef>
                        <a:spcAft>
                          <a:spcPts val="0"/>
                        </a:spcAft>
                        <a:buFont typeface="Arial" panose="020B0604020202020204" pitchFamily="34" charset="0"/>
                        <a:buChar char="•"/>
                      </a:pPr>
                      <a:r>
                        <a:rPr lang="en-GB" sz="1400" b="0" kern="1200" dirty="0">
                          <a:solidFill>
                            <a:srgbClr val="212121"/>
                          </a:solidFill>
                        </a:rPr>
                        <a:t>Schistosomiasis </a:t>
                      </a:r>
                    </a:p>
                    <a:p>
                      <a:pPr marL="285750" lvl="0" indent="-285750" algn="l" defTabSz="914400" rtl="0" eaLnBrk="1" latinLnBrk="0" hangingPunct="1">
                        <a:lnSpc>
                          <a:spcPct val="100000"/>
                        </a:lnSpc>
                        <a:spcBef>
                          <a:spcPts val="0"/>
                        </a:spcBef>
                        <a:spcAft>
                          <a:spcPts val="0"/>
                        </a:spcAft>
                        <a:buFont typeface="Arial" panose="020B0604020202020204" pitchFamily="34" charset="0"/>
                        <a:buChar char="•"/>
                      </a:pPr>
                      <a:r>
                        <a:rPr lang="en-GB" sz="1400" b="0" kern="1200" dirty="0">
                          <a:solidFill>
                            <a:srgbClr val="212121"/>
                          </a:solidFill>
                        </a:rPr>
                        <a:t>Foodborne </a:t>
                      </a:r>
                      <a:r>
                        <a:rPr lang="en-GB" sz="1400" b="0" kern="1200" dirty="0" err="1">
                          <a:solidFill>
                            <a:srgbClr val="212121"/>
                          </a:solidFill>
                        </a:rPr>
                        <a:t>tremetodes</a:t>
                      </a:r>
                      <a:endParaRPr lang="en-US" sz="1400" b="0" kern="1200" dirty="0">
                        <a:solidFill>
                          <a:srgbClr val="212121"/>
                        </a:solidFill>
                      </a:endParaRPr>
                    </a:p>
                    <a:p>
                      <a:pPr marL="0" marR="0" indent="0" algn="l" defTabSz="914400" rtl="0" eaLnBrk="1" latinLnBrk="0" hangingPunct="1">
                        <a:lnSpc>
                          <a:spcPct val="100000"/>
                        </a:lnSpc>
                        <a:spcBef>
                          <a:spcPts val="0"/>
                        </a:spcBef>
                        <a:spcAft>
                          <a:spcPts val="0"/>
                        </a:spcAft>
                        <a:buFont typeface="Arial" panose="020B0604020202020204" pitchFamily="34" charset="0"/>
                        <a:buNone/>
                      </a:pPr>
                      <a:endParaRPr lang="en-GB" sz="1400" b="0" kern="1200" dirty="0">
                        <a:solidFill>
                          <a:srgbClr val="212121"/>
                        </a:solidFill>
                      </a:endParaRPr>
                    </a:p>
                    <a:p>
                      <a:pPr marL="0" marR="0" indent="0" algn="l" defTabSz="914400" rtl="0" eaLnBrk="1" latinLnBrk="0" hangingPunct="1">
                        <a:lnSpc>
                          <a:spcPct val="100000"/>
                        </a:lnSpc>
                        <a:spcBef>
                          <a:spcPts val="0"/>
                        </a:spcBef>
                        <a:spcAft>
                          <a:spcPts val="0"/>
                        </a:spcAft>
                        <a:buFont typeface="Arial" panose="020B0604020202020204" pitchFamily="34" charset="0"/>
                        <a:buNone/>
                      </a:pPr>
                      <a:r>
                        <a:rPr lang="en-GB" sz="1400" b="0" kern="1200" dirty="0">
                          <a:solidFill>
                            <a:srgbClr val="379175"/>
                          </a:solidFill>
                        </a:rPr>
                        <a:t>Insect vector diseases </a:t>
                      </a:r>
                    </a:p>
                    <a:p>
                      <a:pPr marL="0" marR="0" indent="0" algn="l" defTabSz="914400" rtl="0" eaLnBrk="1" latinLnBrk="0" hangingPunct="1">
                        <a:lnSpc>
                          <a:spcPct val="100000"/>
                        </a:lnSpc>
                        <a:spcBef>
                          <a:spcPts val="0"/>
                        </a:spcBef>
                        <a:spcAft>
                          <a:spcPts val="0"/>
                        </a:spcAft>
                        <a:buFont typeface="Arial" panose="020B0604020202020204" pitchFamily="34" charset="0"/>
                        <a:buNone/>
                      </a:pPr>
                      <a:r>
                        <a:rPr lang="en-GB" sz="1400" b="0" kern="1200" dirty="0">
                          <a:solidFill>
                            <a:srgbClr val="212121"/>
                          </a:solidFill>
                        </a:rPr>
                        <a:t>(vectors breed in faeces or water contaminated with faeces)</a:t>
                      </a:r>
                      <a:endParaRPr lang="en-US" sz="1400" b="0" kern="1200" dirty="0">
                        <a:solidFill>
                          <a:srgbClr val="212121"/>
                        </a:solidFill>
                      </a:endParaRPr>
                    </a:p>
                    <a:p>
                      <a:pPr marL="285750" lvl="0" indent="-285750" algn="l" defTabSz="914400" rtl="0" eaLnBrk="1" latinLnBrk="0" hangingPunct="1">
                        <a:lnSpc>
                          <a:spcPct val="100000"/>
                        </a:lnSpc>
                        <a:spcBef>
                          <a:spcPts val="0"/>
                        </a:spcBef>
                        <a:spcAft>
                          <a:spcPts val="0"/>
                        </a:spcAft>
                        <a:buFont typeface="Arial" panose="020B0604020202020204" pitchFamily="34" charset="0"/>
                        <a:buChar char="•"/>
                      </a:pPr>
                      <a:r>
                        <a:rPr lang="en-GB" sz="1400" b="0" kern="1200" dirty="0">
                          <a:solidFill>
                            <a:srgbClr val="212121"/>
                          </a:solidFill>
                        </a:rPr>
                        <a:t>Lymphatic filariasis </a:t>
                      </a:r>
                      <a:endParaRPr lang="en-US" sz="1400" b="0" kern="1200" dirty="0">
                        <a:solidFill>
                          <a:srgbClr val="212121"/>
                        </a:solidFill>
                      </a:endParaRPr>
                    </a:p>
                    <a:p>
                      <a:pPr marL="285750" lvl="0" indent="-285750" algn="l" defTabSz="914400" rtl="0" eaLnBrk="1" latinLnBrk="0" hangingPunct="1">
                        <a:lnSpc>
                          <a:spcPct val="100000"/>
                        </a:lnSpc>
                        <a:spcBef>
                          <a:spcPts val="0"/>
                        </a:spcBef>
                        <a:spcAft>
                          <a:spcPts val="0"/>
                        </a:spcAft>
                        <a:buFont typeface="Arial" panose="020B0604020202020204" pitchFamily="34" charset="0"/>
                        <a:buChar char="•"/>
                      </a:pPr>
                      <a:r>
                        <a:rPr lang="en-GB" sz="1400" b="0" kern="1200" dirty="0">
                          <a:solidFill>
                            <a:srgbClr val="212121"/>
                          </a:solidFill>
                        </a:rPr>
                        <a:t>West Nile Fever</a:t>
                      </a:r>
                      <a:endParaRPr lang="en-US" sz="1400" b="0" kern="1200" dirty="0">
                        <a:solidFill>
                          <a:srgbClr val="212121"/>
                        </a:solidFill>
                      </a:endParaRPr>
                    </a:p>
                    <a:p>
                      <a:pPr marL="285750" lvl="0" indent="-285750" algn="l" defTabSz="914400" rtl="0" eaLnBrk="1" latinLnBrk="0" hangingPunct="1">
                        <a:lnSpc>
                          <a:spcPct val="100000"/>
                        </a:lnSpc>
                        <a:spcBef>
                          <a:spcPts val="0"/>
                        </a:spcBef>
                        <a:spcAft>
                          <a:spcPts val="0"/>
                        </a:spcAft>
                        <a:buFont typeface="Arial" panose="020B0604020202020204" pitchFamily="34" charset="0"/>
                        <a:buChar char="•"/>
                      </a:pPr>
                      <a:r>
                        <a:rPr lang="en-GB" sz="1400" b="0" kern="1200" dirty="0">
                          <a:solidFill>
                            <a:srgbClr val="212121"/>
                          </a:solidFill>
                        </a:rPr>
                        <a:t>Trachoma </a:t>
                      </a:r>
                      <a:endParaRPr lang="en-US" sz="1400" b="0" i="0" kern="1200" dirty="0">
                        <a:solidFill>
                          <a:srgbClr val="212121"/>
                        </a:solidFill>
                        <a:latin typeface="Source Sans Pro" panose="020B0503030403020204" pitchFamily="34" charset="0"/>
                        <a:ea typeface="Source Sans Pro" panose="020B0503030403020204" pitchFamily="34" charset="0"/>
                        <a:cs typeface="+mn-cs"/>
                      </a:endParaRPr>
                    </a:p>
                  </a:txBody>
                  <a:tcPr marL="68580" marR="68580" marT="0" marB="0"/>
                </a:tc>
                <a:tc>
                  <a:txBody>
                    <a:bodyPr/>
                    <a:lstStyle/>
                    <a:p>
                      <a:pPr marL="0" marR="0">
                        <a:spcBef>
                          <a:spcPts val="0"/>
                        </a:spcBef>
                        <a:spcAft>
                          <a:spcPts val="0"/>
                        </a:spcAft>
                      </a:pPr>
                      <a:endParaRPr lang="en-GB" sz="1400" b="0" dirty="0">
                        <a:solidFill>
                          <a:srgbClr val="379175"/>
                        </a:solidFill>
                        <a:effectLst/>
                      </a:endParaRPr>
                    </a:p>
                    <a:p>
                      <a:pPr marL="285750" marR="0" indent="-285750">
                        <a:spcBef>
                          <a:spcPts val="0"/>
                        </a:spcBef>
                        <a:spcAft>
                          <a:spcPts val="0"/>
                        </a:spcAft>
                        <a:buFont typeface="Arial" panose="020B0604020202020204" pitchFamily="34" charset="0"/>
                        <a:buChar char="•"/>
                        <a:tabLst>
                          <a:tab pos="2919413" algn="l"/>
                        </a:tabLst>
                      </a:pPr>
                      <a:r>
                        <a:rPr lang="en-GB" sz="1400" b="0" dirty="0">
                          <a:solidFill>
                            <a:srgbClr val="379175"/>
                          </a:solidFill>
                          <a:effectLst/>
                        </a:rPr>
                        <a:t>Stunting/ growth faltering </a:t>
                      </a:r>
                      <a:br>
                        <a:rPr lang="en-GB" sz="1400" b="0" kern="1200" dirty="0">
                          <a:solidFill>
                            <a:srgbClr val="379175"/>
                          </a:solidFill>
                        </a:rPr>
                      </a:br>
                      <a:r>
                        <a:rPr lang="en-GB" sz="1400" b="0" dirty="0">
                          <a:solidFill>
                            <a:srgbClr val="212121"/>
                          </a:solidFill>
                          <a:effectLst/>
                        </a:rPr>
                        <a:t>- related to repeated diarrhoea, helminth infections, environmental enteric dysfunction</a:t>
                      </a:r>
                      <a:endParaRPr lang="en-US" sz="1400" b="0" dirty="0">
                        <a:solidFill>
                          <a:srgbClr val="212121"/>
                        </a:solidFill>
                        <a:effectLst/>
                      </a:endParaRPr>
                    </a:p>
                    <a:p>
                      <a:pPr marL="0" marR="0" indent="0">
                        <a:spcBef>
                          <a:spcPts val="0"/>
                        </a:spcBef>
                        <a:spcAft>
                          <a:spcPts val="0"/>
                        </a:spcAft>
                        <a:buFont typeface="Arial" panose="020B0604020202020204" pitchFamily="34" charset="0"/>
                        <a:buNone/>
                        <a:tabLst>
                          <a:tab pos="2919413" algn="l"/>
                        </a:tabLst>
                      </a:pPr>
                      <a:endParaRPr lang="en-US" sz="1400" b="0" dirty="0">
                        <a:solidFill>
                          <a:srgbClr val="379175"/>
                        </a:solidFill>
                        <a:effectLst/>
                      </a:endParaRPr>
                    </a:p>
                    <a:p>
                      <a:pPr marL="285750" marR="0" indent="-285750">
                        <a:spcBef>
                          <a:spcPts val="0"/>
                        </a:spcBef>
                        <a:spcAft>
                          <a:spcPts val="0"/>
                        </a:spcAft>
                        <a:buFont typeface="Arial" panose="020B0604020202020204" pitchFamily="34" charset="0"/>
                        <a:buChar char="•"/>
                        <a:tabLst>
                          <a:tab pos="2919413" algn="l"/>
                        </a:tabLst>
                      </a:pPr>
                      <a:r>
                        <a:rPr lang="en-GB" sz="1400" b="0" dirty="0">
                          <a:solidFill>
                            <a:srgbClr val="379175"/>
                          </a:solidFill>
                          <a:effectLst/>
                        </a:rPr>
                        <a:t>Consequences of stunting</a:t>
                      </a:r>
                      <a:br>
                        <a:rPr lang="en-GB" sz="1400" b="0" dirty="0">
                          <a:solidFill>
                            <a:srgbClr val="379175"/>
                          </a:solidFill>
                          <a:effectLst/>
                        </a:rPr>
                      </a:br>
                      <a:r>
                        <a:rPr lang="en-GB" sz="1400" b="0" dirty="0">
                          <a:solidFill>
                            <a:srgbClr val="212121"/>
                          </a:solidFill>
                          <a:effectLst/>
                        </a:rPr>
                        <a:t> -obstructed labour, low birthweight</a:t>
                      </a:r>
                      <a:endParaRPr lang="en-US" sz="1400" b="0" dirty="0">
                        <a:solidFill>
                          <a:srgbClr val="212121"/>
                        </a:solidFill>
                        <a:effectLst/>
                      </a:endParaRPr>
                    </a:p>
                    <a:p>
                      <a:pPr marL="0" marR="0" indent="0">
                        <a:spcBef>
                          <a:spcPts val="0"/>
                        </a:spcBef>
                        <a:spcAft>
                          <a:spcPts val="0"/>
                        </a:spcAft>
                        <a:buFont typeface="Arial" panose="020B0604020202020204" pitchFamily="34" charset="0"/>
                        <a:buNone/>
                        <a:tabLst>
                          <a:tab pos="2919413" algn="l"/>
                        </a:tabLst>
                      </a:pPr>
                      <a:r>
                        <a:rPr lang="en-GB" sz="1400" b="0" dirty="0">
                          <a:solidFill>
                            <a:srgbClr val="379175"/>
                          </a:solidFill>
                          <a:effectLst/>
                        </a:rPr>
                        <a:t> </a:t>
                      </a:r>
                      <a:endParaRPr lang="en-US" sz="1400" b="0" dirty="0">
                        <a:solidFill>
                          <a:srgbClr val="379175"/>
                        </a:solidFill>
                        <a:effectLst/>
                      </a:endParaRPr>
                    </a:p>
                    <a:p>
                      <a:pPr marL="285750" marR="0" indent="-285750">
                        <a:spcBef>
                          <a:spcPts val="0"/>
                        </a:spcBef>
                        <a:spcAft>
                          <a:spcPts val="0"/>
                        </a:spcAft>
                        <a:buFont typeface="Arial" panose="020B0604020202020204" pitchFamily="34" charset="0"/>
                        <a:buChar char="•"/>
                        <a:tabLst>
                          <a:tab pos="2919413" algn="l"/>
                        </a:tabLst>
                      </a:pPr>
                      <a:r>
                        <a:rPr lang="en-GB" sz="1400" b="0" dirty="0">
                          <a:solidFill>
                            <a:srgbClr val="379175"/>
                          </a:solidFill>
                          <a:effectLst/>
                        </a:rPr>
                        <a:t>Impaired cognitive function</a:t>
                      </a:r>
                      <a:endParaRPr lang="en-US" sz="1400" b="0" dirty="0">
                        <a:solidFill>
                          <a:srgbClr val="379175"/>
                        </a:solidFill>
                        <a:effectLst/>
                      </a:endParaRPr>
                    </a:p>
                    <a:p>
                      <a:pPr marL="0" marR="0" indent="0">
                        <a:spcBef>
                          <a:spcPts val="0"/>
                        </a:spcBef>
                        <a:spcAft>
                          <a:spcPts val="0"/>
                        </a:spcAft>
                        <a:buFont typeface="Arial" panose="020B0604020202020204" pitchFamily="34" charset="0"/>
                        <a:buNone/>
                        <a:tabLst>
                          <a:tab pos="2919413" algn="l"/>
                        </a:tabLst>
                      </a:pPr>
                      <a:r>
                        <a:rPr lang="en-GB" sz="1400" b="0" dirty="0">
                          <a:solidFill>
                            <a:srgbClr val="379175"/>
                          </a:solidFill>
                          <a:effectLst/>
                        </a:rPr>
                        <a:t> </a:t>
                      </a:r>
                      <a:endParaRPr lang="en-US" sz="1400" b="0" dirty="0">
                        <a:solidFill>
                          <a:srgbClr val="379175"/>
                        </a:solidFill>
                        <a:effectLst/>
                      </a:endParaRPr>
                    </a:p>
                    <a:p>
                      <a:pPr marL="285750" marR="0" indent="-285750">
                        <a:spcBef>
                          <a:spcPts val="0"/>
                        </a:spcBef>
                        <a:spcAft>
                          <a:spcPts val="0"/>
                        </a:spcAft>
                        <a:buFont typeface="Arial" panose="020B0604020202020204" pitchFamily="34" charset="0"/>
                        <a:buChar char="•"/>
                        <a:tabLst>
                          <a:tab pos="2919413" algn="l"/>
                        </a:tabLst>
                      </a:pPr>
                      <a:r>
                        <a:rPr lang="en-GB" sz="1400" b="0" dirty="0">
                          <a:solidFill>
                            <a:srgbClr val="379175"/>
                          </a:solidFill>
                          <a:effectLst/>
                        </a:rPr>
                        <a:t>Pneumonia </a:t>
                      </a:r>
                      <a:br>
                        <a:rPr lang="en-GB" sz="1400" b="0" dirty="0">
                          <a:solidFill>
                            <a:srgbClr val="379175"/>
                          </a:solidFill>
                          <a:effectLst/>
                        </a:rPr>
                      </a:br>
                      <a:r>
                        <a:rPr lang="en-GB" sz="1400" b="0" dirty="0">
                          <a:solidFill>
                            <a:srgbClr val="212121"/>
                          </a:solidFill>
                          <a:effectLst/>
                        </a:rPr>
                        <a:t>- related to repeated </a:t>
                      </a:r>
                      <a:br>
                        <a:rPr lang="en-GB" sz="1400" b="0" dirty="0">
                          <a:solidFill>
                            <a:srgbClr val="212121"/>
                          </a:solidFill>
                          <a:effectLst/>
                        </a:rPr>
                      </a:br>
                      <a:r>
                        <a:rPr lang="en-GB" sz="1400" b="0" dirty="0">
                          <a:solidFill>
                            <a:srgbClr val="212121"/>
                          </a:solidFill>
                          <a:effectLst/>
                        </a:rPr>
                        <a:t>diarrhoea  in undernourished children</a:t>
                      </a:r>
                      <a:endParaRPr lang="en-US" sz="1400" b="0" dirty="0">
                        <a:solidFill>
                          <a:srgbClr val="212121"/>
                        </a:solidFill>
                        <a:effectLst/>
                      </a:endParaRPr>
                    </a:p>
                    <a:p>
                      <a:pPr marL="0" marR="0" indent="0">
                        <a:spcBef>
                          <a:spcPts val="0"/>
                        </a:spcBef>
                        <a:spcAft>
                          <a:spcPts val="0"/>
                        </a:spcAft>
                        <a:buFont typeface="Arial" panose="020B0604020202020204" pitchFamily="34" charset="0"/>
                        <a:buNone/>
                        <a:tabLst>
                          <a:tab pos="2919413" algn="l"/>
                        </a:tabLst>
                      </a:pPr>
                      <a:r>
                        <a:rPr lang="en-GB" sz="1400" b="0" dirty="0">
                          <a:solidFill>
                            <a:srgbClr val="379175"/>
                          </a:solidFill>
                          <a:effectLst/>
                        </a:rPr>
                        <a:t> </a:t>
                      </a:r>
                      <a:endParaRPr lang="en-US" sz="1400" b="0" dirty="0">
                        <a:solidFill>
                          <a:srgbClr val="379175"/>
                        </a:solidFill>
                        <a:effectLst/>
                      </a:endParaRPr>
                    </a:p>
                    <a:p>
                      <a:pPr marL="285750" marR="0" indent="-285750">
                        <a:spcBef>
                          <a:spcPts val="0"/>
                        </a:spcBef>
                        <a:spcAft>
                          <a:spcPts val="0"/>
                        </a:spcAft>
                        <a:buFont typeface="Arial" panose="020B0604020202020204" pitchFamily="34" charset="0"/>
                        <a:buChar char="•"/>
                        <a:tabLst>
                          <a:tab pos="2919413" algn="l"/>
                        </a:tabLst>
                      </a:pPr>
                      <a:r>
                        <a:rPr lang="en-GB" sz="1400" b="0" dirty="0">
                          <a:solidFill>
                            <a:srgbClr val="379175"/>
                          </a:solidFill>
                          <a:effectLst/>
                        </a:rPr>
                        <a:t>Anaemia</a:t>
                      </a:r>
                      <a:br>
                        <a:rPr lang="en-GB" sz="1400" b="0" dirty="0">
                          <a:solidFill>
                            <a:srgbClr val="379175"/>
                          </a:solidFill>
                          <a:effectLst/>
                        </a:rPr>
                      </a:br>
                      <a:r>
                        <a:rPr lang="en-GB" sz="1400" b="0" dirty="0">
                          <a:solidFill>
                            <a:srgbClr val="212121"/>
                          </a:solidFill>
                          <a:effectLst/>
                        </a:rPr>
                        <a:t>- related to hookworm infections</a:t>
                      </a:r>
                      <a:endParaRPr lang="en-US" sz="1400" b="0" i="0" dirty="0">
                        <a:solidFill>
                          <a:srgbClr val="212121"/>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endParaRPr lang="en-GB" sz="1400" b="0" u="sng" dirty="0">
                        <a:solidFill>
                          <a:srgbClr val="379175"/>
                        </a:solidFill>
                        <a:effectLst/>
                      </a:endParaRPr>
                    </a:p>
                    <a:p>
                      <a:pPr marL="0" marR="0">
                        <a:spcBef>
                          <a:spcPts val="0"/>
                        </a:spcBef>
                        <a:spcAft>
                          <a:spcPts val="0"/>
                        </a:spcAft>
                      </a:pPr>
                      <a:r>
                        <a:rPr lang="en-GB" sz="1400" b="0" u="none" dirty="0">
                          <a:solidFill>
                            <a:srgbClr val="379175"/>
                          </a:solidFill>
                          <a:effectLst/>
                        </a:rPr>
                        <a:t>Immediate: </a:t>
                      </a:r>
                      <a:endParaRPr lang="en-US" sz="1400" b="0" u="none" dirty="0">
                        <a:solidFill>
                          <a:srgbClr val="379175"/>
                        </a:solidFill>
                        <a:effectLst/>
                      </a:endParaRPr>
                    </a:p>
                    <a:p>
                      <a:pPr marL="403225" marR="0" lvl="0" indent="-285750" algn="l" defTabSz="914400" rtl="0" eaLnBrk="1" latinLnBrk="0" hangingPunct="1">
                        <a:spcBef>
                          <a:spcPts val="0"/>
                        </a:spcBef>
                        <a:spcAft>
                          <a:spcPts val="0"/>
                        </a:spcAft>
                        <a:buFont typeface="Arial" panose="020B0604020202020204" pitchFamily="34" charset="0"/>
                        <a:buChar char="•"/>
                      </a:pPr>
                      <a:r>
                        <a:rPr lang="en-GB" sz="1400" b="0" kern="1200" dirty="0">
                          <a:solidFill>
                            <a:srgbClr val="212121"/>
                          </a:solidFill>
                          <a:effectLst/>
                        </a:rPr>
                        <a:t>Anxiety (shame and embarrassment from open defecation and shared sanitation) and related consequences</a:t>
                      </a:r>
                      <a:endParaRPr lang="en-US" sz="1400" b="0" kern="1200" dirty="0">
                        <a:solidFill>
                          <a:srgbClr val="212121"/>
                        </a:solidFill>
                        <a:effectLst/>
                      </a:endParaRPr>
                    </a:p>
                    <a:p>
                      <a:pPr marL="403225" marR="0" lvl="0" indent="-285750" algn="l" defTabSz="914400" rtl="0" eaLnBrk="1" latinLnBrk="0" hangingPunct="1">
                        <a:spcBef>
                          <a:spcPts val="0"/>
                        </a:spcBef>
                        <a:spcAft>
                          <a:spcPts val="0"/>
                        </a:spcAft>
                        <a:buFont typeface="Arial" panose="020B0604020202020204" pitchFamily="34" charset="0"/>
                        <a:buChar char="•"/>
                      </a:pPr>
                      <a:r>
                        <a:rPr lang="en-GB" sz="1400" b="0" kern="1200" dirty="0">
                          <a:solidFill>
                            <a:srgbClr val="212121"/>
                          </a:solidFill>
                          <a:effectLst/>
                        </a:rPr>
                        <a:t>Sexual assault (and related consequences)</a:t>
                      </a:r>
                      <a:endParaRPr lang="en-US" sz="1400" b="0" kern="1200" dirty="0">
                        <a:solidFill>
                          <a:srgbClr val="212121"/>
                        </a:solidFill>
                        <a:effectLst/>
                      </a:endParaRPr>
                    </a:p>
                    <a:p>
                      <a:pPr marL="403225" marR="0" lvl="0" indent="-285750" algn="l" defTabSz="914400" rtl="0" eaLnBrk="1" latinLnBrk="0" hangingPunct="1">
                        <a:spcBef>
                          <a:spcPts val="0"/>
                        </a:spcBef>
                        <a:spcAft>
                          <a:spcPts val="0"/>
                        </a:spcAft>
                        <a:buFont typeface="Arial" panose="020B0604020202020204" pitchFamily="34" charset="0"/>
                        <a:buChar char="•"/>
                      </a:pPr>
                      <a:r>
                        <a:rPr lang="en-GB" sz="1400" b="0" kern="1200" dirty="0">
                          <a:solidFill>
                            <a:srgbClr val="212121"/>
                          </a:solidFill>
                          <a:effectLst/>
                        </a:rPr>
                        <a:t>Adverse birth outcomes (due to underuse of healthcare facilities with inadequate sanitation)</a:t>
                      </a:r>
                      <a:endParaRPr lang="en-US" sz="1400" b="0" kern="1200" dirty="0">
                        <a:solidFill>
                          <a:srgbClr val="212121"/>
                        </a:solidFill>
                        <a:effectLst/>
                      </a:endParaRPr>
                    </a:p>
                    <a:p>
                      <a:pPr marL="0" marR="0">
                        <a:spcBef>
                          <a:spcPts val="0"/>
                        </a:spcBef>
                        <a:spcAft>
                          <a:spcPts val="0"/>
                        </a:spcAft>
                      </a:pPr>
                      <a:r>
                        <a:rPr lang="en-GB" sz="1400" b="0" dirty="0">
                          <a:solidFill>
                            <a:srgbClr val="379175"/>
                          </a:solidFill>
                          <a:effectLst/>
                        </a:rPr>
                        <a:t> </a:t>
                      </a:r>
                      <a:endParaRPr lang="en-US" sz="1400" b="0" dirty="0">
                        <a:solidFill>
                          <a:srgbClr val="379175"/>
                        </a:solidFill>
                        <a:effectLst/>
                      </a:endParaRPr>
                    </a:p>
                    <a:p>
                      <a:pPr marL="0" marR="0">
                        <a:spcBef>
                          <a:spcPts val="0"/>
                        </a:spcBef>
                        <a:spcAft>
                          <a:spcPts val="0"/>
                        </a:spcAft>
                      </a:pPr>
                      <a:r>
                        <a:rPr lang="en-GB" sz="1400" b="0" u="none" dirty="0">
                          <a:solidFill>
                            <a:srgbClr val="379175"/>
                          </a:solidFill>
                          <a:effectLst/>
                        </a:rPr>
                        <a:t>Long-term</a:t>
                      </a:r>
                      <a:endParaRPr lang="en-US" sz="1400" b="0" u="none" dirty="0">
                        <a:solidFill>
                          <a:srgbClr val="379175"/>
                        </a:solidFill>
                        <a:effectLst/>
                      </a:endParaRPr>
                    </a:p>
                    <a:p>
                      <a:pPr marL="403225" marR="0" lvl="0" indent="-285750" algn="l" defTabSz="914400" rtl="0" eaLnBrk="1" latinLnBrk="0" hangingPunct="1">
                        <a:spcBef>
                          <a:spcPts val="0"/>
                        </a:spcBef>
                        <a:spcAft>
                          <a:spcPts val="0"/>
                        </a:spcAft>
                        <a:buFont typeface="Arial" panose="020B0604020202020204" pitchFamily="34" charset="0"/>
                        <a:buChar char="•"/>
                      </a:pPr>
                      <a:r>
                        <a:rPr lang="en-GB" sz="1400" b="0" kern="1200" dirty="0">
                          <a:solidFill>
                            <a:srgbClr val="212121"/>
                          </a:solidFill>
                          <a:effectLst/>
                        </a:rPr>
                        <a:t>School absence</a:t>
                      </a:r>
                      <a:endParaRPr lang="en-US" sz="1400" b="0" kern="1200" dirty="0">
                        <a:solidFill>
                          <a:srgbClr val="212121"/>
                        </a:solidFill>
                        <a:effectLst/>
                      </a:endParaRPr>
                    </a:p>
                    <a:p>
                      <a:pPr marL="403225" marR="0" lvl="0" indent="-285750" algn="l" defTabSz="914400" rtl="0" eaLnBrk="1" latinLnBrk="0" hangingPunct="1">
                        <a:spcBef>
                          <a:spcPts val="0"/>
                        </a:spcBef>
                        <a:spcAft>
                          <a:spcPts val="0"/>
                        </a:spcAft>
                        <a:buFont typeface="Arial" panose="020B0604020202020204" pitchFamily="34" charset="0"/>
                        <a:buChar char="•"/>
                      </a:pPr>
                      <a:r>
                        <a:rPr lang="en-GB" sz="1400" b="0" kern="1200" dirty="0">
                          <a:solidFill>
                            <a:srgbClr val="212121"/>
                          </a:solidFill>
                          <a:effectLst/>
                        </a:rPr>
                        <a:t>Poverty</a:t>
                      </a:r>
                      <a:endParaRPr lang="en-US" sz="1400" b="0" kern="1200" dirty="0">
                        <a:solidFill>
                          <a:srgbClr val="212121"/>
                        </a:solidFill>
                        <a:effectLst/>
                      </a:endParaRPr>
                    </a:p>
                    <a:p>
                      <a:pPr marL="403225" marR="0" lvl="0" indent="-285750" algn="l" defTabSz="914400" rtl="0" eaLnBrk="1" latinLnBrk="0" hangingPunct="1">
                        <a:spcBef>
                          <a:spcPts val="0"/>
                        </a:spcBef>
                        <a:spcAft>
                          <a:spcPts val="0"/>
                        </a:spcAft>
                        <a:buFont typeface="Arial" panose="020B0604020202020204" pitchFamily="34" charset="0"/>
                        <a:buChar char="•"/>
                      </a:pPr>
                      <a:r>
                        <a:rPr lang="en-GB" sz="1400" b="0" kern="1200" dirty="0">
                          <a:solidFill>
                            <a:srgbClr val="212121"/>
                          </a:solidFill>
                          <a:effectLst/>
                        </a:rPr>
                        <a:t>Decreased economic productivity</a:t>
                      </a:r>
                      <a:endParaRPr lang="en-US" sz="1400" b="0" kern="1200" dirty="0">
                        <a:solidFill>
                          <a:srgbClr val="212121"/>
                        </a:solidFill>
                        <a:effectLst/>
                      </a:endParaRPr>
                    </a:p>
                    <a:p>
                      <a:pPr marL="403225" marR="0" lvl="0" indent="-285750" algn="l" defTabSz="914400" rtl="0" eaLnBrk="1" latinLnBrk="0" hangingPunct="1">
                        <a:spcBef>
                          <a:spcPts val="0"/>
                        </a:spcBef>
                        <a:spcAft>
                          <a:spcPts val="0"/>
                        </a:spcAft>
                        <a:buFont typeface="Arial" panose="020B0604020202020204" pitchFamily="34" charset="0"/>
                        <a:buChar char="•"/>
                      </a:pPr>
                      <a:r>
                        <a:rPr lang="en-GB" sz="1400" b="0" kern="1200" dirty="0">
                          <a:solidFill>
                            <a:srgbClr val="212121"/>
                          </a:solidFill>
                          <a:effectLst/>
                        </a:rPr>
                        <a:t>Anti-microbial resistance</a:t>
                      </a:r>
                      <a:endParaRPr lang="en-US" sz="1400" b="0" kern="1200" dirty="0">
                        <a:solidFill>
                          <a:srgbClr val="212121"/>
                        </a:solidFill>
                        <a:effectLst/>
                      </a:endParaRPr>
                    </a:p>
                    <a:p>
                      <a:pPr marL="0" marR="0">
                        <a:spcBef>
                          <a:spcPts val="0"/>
                        </a:spcBef>
                        <a:spcAft>
                          <a:spcPts val="0"/>
                        </a:spcAft>
                      </a:pPr>
                      <a:r>
                        <a:rPr lang="en-GB" sz="1400" b="0" dirty="0">
                          <a:solidFill>
                            <a:srgbClr val="379175"/>
                          </a:solidFill>
                          <a:effectLst/>
                        </a:rPr>
                        <a:t> </a:t>
                      </a:r>
                      <a:endParaRPr lang="en-US" sz="1400" b="0" i="0" dirty="0">
                        <a:solidFill>
                          <a:srgbClr val="379175"/>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37488578"/>
                  </a:ext>
                </a:extLst>
              </a:tr>
            </a:tbl>
          </a:graphicData>
        </a:graphic>
      </p:graphicFrame>
      <p:sp>
        <p:nvSpPr>
          <p:cNvPr id="5" name="Text Placeholder 33">
            <a:extLst>
              <a:ext uri="{FF2B5EF4-FFF2-40B4-BE49-F238E27FC236}">
                <a16:creationId xmlns:a16="http://schemas.microsoft.com/office/drawing/2014/main" id="{955ED440-3BB8-0748-9533-BE828B9E175E}"/>
              </a:ext>
            </a:extLst>
          </p:cNvPr>
          <p:cNvSpPr txBox="1">
            <a:spLocks/>
          </p:cNvSpPr>
          <p:nvPr/>
        </p:nvSpPr>
        <p:spPr>
          <a:xfrm>
            <a:off x="132100" y="6455808"/>
            <a:ext cx="1882438" cy="371475"/>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INTRODUCTION</a:t>
            </a:r>
          </a:p>
        </p:txBody>
      </p:sp>
    </p:spTree>
    <p:extLst>
      <p:ext uri="{BB962C8B-B14F-4D97-AF65-F5344CB8AC3E}">
        <p14:creationId xmlns:p14="http://schemas.microsoft.com/office/powerpoint/2010/main" val="28561304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941990-0BEF-5C4A-A282-D29081BD7E17}"/>
              </a:ext>
            </a:extLst>
          </p:cNvPr>
          <p:cNvSpPr txBox="1"/>
          <p:nvPr/>
        </p:nvSpPr>
        <p:spPr>
          <a:xfrm>
            <a:off x="1138335" y="3013501"/>
            <a:ext cx="6867330" cy="1384995"/>
          </a:xfrm>
          <a:prstGeom prst="rect">
            <a:avLst/>
          </a:prstGeom>
          <a:noFill/>
        </p:spPr>
        <p:txBody>
          <a:bodyPr wrap="square" rtlCol="0">
            <a:spAutoFit/>
          </a:bodyPr>
          <a:lstStyle/>
          <a:p>
            <a:pPr algn="ctr"/>
            <a:r>
              <a:rPr lang="en-GB" sz="4800" spc="300" dirty="0">
                <a:solidFill>
                  <a:srgbClr val="212121"/>
                </a:solidFill>
                <a:latin typeface="Source Sans Pro" panose="020B0503030403020204" pitchFamily="34" charset="0"/>
                <a:ea typeface="Source Sans Pro" panose="020B0503030403020204" pitchFamily="34" charset="0"/>
                <a:cs typeface="Arial" panose="020B0604020202020204" pitchFamily="34" charset="0"/>
              </a:rPr>
              <a:t>THANK YOU</a:t>
            </a:r>
          </a:p>
          <a:p>
            <a:pPr algn="ctr"/>
            <a:endParaRPr lang="en-GB" sz="3600" spc="300" dirty="0">
              <a:solidFill>
                <a:srgbClr val="212121"/>
              </a:solidFill>
              <a:latin typeface="Source Sans Pro" panose="020B0503030403020204" pitchFamily="34" charset="0"/>
              <a:ea typeface="Source Sans Pro" panose="020B0503030403020204" pitchFamily="34" charset="0"/>
              <a:cs typeface="Arial" panose="020B0604020202020204" pitchFamily="34" charset="0"/>
            </a:endParaRPr>
          </a:p>
        </p:txBody>
      </p:sp>
    </p:spTree>
    <p:extLst>
      <p:ext uri="{BB962C8B-B14F-4D97-AF65-F5344CB8AC3E}">
        <p14:creationId xmlns:p14="http://schemas.microsoft.com/office/powerpoint/2010/main" val="1475548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A4ADCCE-A050-1D4A-AA16-26A0BE2A03EB}"/>
              </a:ext>
            </a:extLst>
          </p:cNvPr>
          <p:cNvSpPr>
            <a:spLocks noGrp="1"/>
          </p:cNvSpPr>
          <p:nvPr>
            <p:ph type="body" sz="quarter" idx="14"/>
          </p:nvPr>
        </p:nvSpPr>
        <p:spPr>
          <a:xfrm>
            <a:off x="485775" y="1714698"/>
            <a:ext cx="3738980" cy="3249188"/>
          </a:xfrm>
        </p:spPr>
        <p:txBody>
          <a:bodyPr/>
          <a:lstStyle/>
          <a:p>
            <a:pPr marL="0" indent="0">
              <a:buNone/>
            </a:pPr>
            <a:r>
              <a:rPr lang="en-GB" sz="2000" dirty="0">
                <a:solidFill>
                  <a:srgbClr val="212121"/>
                </a:solidFill>
                <a:latin typeface="Source Sans Pro" panose="020B0503030403020204" pitchFamily="34" charset="0"/>
                <a:ea typeface="Source Sans Pro" panose="020B0503030403020204" pitchFamily="34" charset="0"/>
              </a:rPr>
              <a:t>Entitles everyone to sanitation services that provide privacy and ensure dignity, and that are physically accessible and affordable, safe, hygienic, secure, socially and culturally acceptable.</a:t>
            </a:r>
          </a:p>
        </p:txBody>
      </p:sp>
      <p:sp>
        <p:nvSpPr>
          <p:cNvPr id="4" name="Text Placeholder 19">
            <a:extLst>
              <a:ext uri="{FF2B5EF4-FFF2-40B4-BE49-F238E27FC236}">
                <a16:creationId xmlns:a16="http://schemas.microsoft.com/office/drawing/2014/main" id="{0196AF57-167F-C74A-92C6-4AB05545367D}"/>
              </a:ext>
            </a:extLst>
          </p:cNvPr>
          <p:cNvSpPr txBox="1">
            <a:spLocks/>
          </p:cNvSpPr>
          <p:nvPr/>
        </p:nvSpPr>
        <p:spPr>
          <a:xfrm>
            <a:off x="224902" y="873875"/>
            <a:ext cx="4263972"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212121"/>
                </a:solidFill>
                <a:latin typeface="Source Sans Pro" panose="020B0503030403020204" pitchFamily="34" charset="0"/>
                <a:ea typeface="Source Sans Pro" panose="020B0503030403020204" pitchFamily="34" charset="0"/>
              </a:rPr>
              <a:t>Human right to sanitation</a:t>
            </a:r>
            <a:endParaRPr lang="en-CH" sz="2000" dirty="0">
              <a:solidFill>
                <a:srgbClr val="212121"/>
              </a:solidFill>
              <a:latin typeface="Source Sans Pro" panose="020B0503030403020204" pitchFamily="34" charset="0"/>
              <a:ea typeface="Source Sans Pro" panose="020B0503030403020204" pitchFamily="34" charset="0"/>
            </a:endParaRPr>
          </a:p>
        </p:txBody>
      </p:sp>
      <p:sp>
        <p:nvSpPr>
          <p:cNvPr id="5" name="Text Placeholder 19">
            <a:extLst>
              <a:ext uri="{FF2B5EF4-FFF2-40B4-BE49-F238E27FC236}">
                <a16:creationId xmlns:a16="http://schemas.microsoft.com/office/drawing/2014/main" id="{87709CD7-E134-7548-AF75-B74DF34711FE}"/>
              </a:ext>
            </a:extLst>
          </p:cNvPr>
          <p:cNvSpPr txBox="1">
            <a:spLocks/>
          </p:cNvSpPr>
          <p:nvPr/>
        </p:nvSpPr>
        <p:spPr>
          <a:xfrm>
            <a:off x="224901" y="283385"/>
            <a:ext cx="837283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79175"/>
                </a:solidFill>
              </a:rPr>
              <a:t>Sanitation as a development issue</a:t>
            </a:r>
          </a:p>
        </p:txBody>
      </p:sp>
      <p:sp>
        <p:nvSpPr>
          <p:cNvPr id="13" name="Text Box 9">
            <a:extLst>
              <a:ext uri="{FF2B5EF4-FFF2-40B4-BE49-F238E27FC236}">
                <a16:creationId xmlns:a16="http://schemas.microsoft.com/office/drawing/2014/main" id="{896264B2-F517-7C42-8345-5420A21C1079}"/>
              </a:ext>
            </a:extLst>
          </p:cNvPr>
          <p:cNvSpPr txBox="1">
            <a:spLocks noChangeArrowheads="1"/>
          </p:cNvSpPr>
          <p:nvPr/>
        </p:nvSpPr>
        <p:spPr bwMode="auto">
          <a:xfrm>
            <a:off x="485775" y="5337794"/>
            <a:ext cx="36112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defTabSz="914400" eaLnBrk="1" hangingPunct="1"/>
            <a:r>
              <a:rPr lang="en-GB" altLang="de-DE" sz="1200" dirty="0">
                <a:solidFill>
                  <a:srgbClr val="379175"/>
                </a:solidFill>
                <a:latin typeface="Source Sans Pro" panose="020B0503030403020204" pitchFamily="34" charset="0"/>
                <a:ea typeface="Source Sans Pro" panose="020B0503030403020204" pitchFamily="34" charset="0"/>
              </a:rPr>
              <a:t>General Assembly Resolution 70/169: The human rights to safe drinking water and sanitation. United Nations, New York, USA.</a:t>
            </a:r>
          </a:p>
        </p:txBody>
      </p:sp>
      <p:sp>
        <p:nvSpPr>
          <p:cNvPr id="14" name="Text Box 9">
            <a:extLst>
              <a:ext uri="{FF2B5EF4-FFF2-40B4-BE49-F238E27FC236}">
                <a16:creationId xmlns:a16="http://schemas.microsoft.com/office/drawing/2014/main" id="{BB3E66D1-D99E-214A-A5C9-96BF55FFDA1B}"/>
              </a:ext>
            </a:extLst>
          </p:cNvPr>
          <p:cNvSpPr txBox="1">
            <a:spLocks noChangeArrowheads="1"/>
          </p:cNvSpPr>
          <p:nvPr/>
        </p:nvSpPr>
        <p:spPr bwMode="auto">
          <a:xfrm>
            <a:off x="7766739" y="6233533"/>
            <a:ext cx="1282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defTabSz="914400" eaLnBrk="1" hangingPunct="1"/>
            <a:r>
              <a:rPr lang="en-GB" altLang="de-DE" sz="800" dirty="0">
                <a:solidFill>
                  <a:srgbClr val="212121"/>
                </a:solidFill>
                <a:latin typeface="Source Sans Pro" panose="020B0503030403020204" pitchFamily="34" charset="0"/>
                <a:ea typeface="Source Sans Pro" panose="020B0503030403020204" pitchFamily="34" charset="0"/>
              </a:rPr>
              <a:t>Photo: L. Barreto Dillon</a:t>
            </a:r>
          </a:p>
        </p:txBody>
      </p:sp>
      <p:sp>
        <p:nvSpPr>
          <p:cNvPr id="9" name="Text Placeholder 33">
            <a:extLst>
              <a:ext uri="{FF2B5EF4-FFF2-40B4-BE49-F238E27FC236}">
                <a16:creationId xmlns:a16="http://schemas.microsoft.com/office/drawing/2014/main" id="{67D648F1-BDB9-0B42-9360-497833A522E8}"/>
              </a:ext>
            </a:extLst>
          </p:cNvPr>
          <p:cNvSpPr txBox="1">
            <a:spLocks/>
          </p:cNvSpPr>
          <p:nvPr/>
        </p:nvSpPr>
        <p:spPr>
          <a:xfrm>
            <a:off x="132100" y="6455808"/>
            <a:ext cx="1882438" cy="371475"/>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INTRODUCTION</a:t>
            </a:r>
          </a:p>
        </p:txBody>
      </p:sp>
      <p:pic>
        <p:nvPicPr>
          <p:cNvPr id="2" name="Picture 1">
            <a:extLst>
              <a:ext uri="{FF2B5EF4-FFF2-40B4-BE49-F238E27FC236}">
                <a16:creationId xmlns:a16="http://schemas.microsoft.com/office/drawing/2014/main" id="{934830A5-DB6D-F045-AB60-E9C99B05E3FD}"/>
              </a:ext>
            </a:extLst>
          </p:cNvPr>
          <p:cNvPicPr>
            <a:picLocks noChangeAspect="1"/>
          </p:cNvPicPr>
          <p:nvPr/>
        </p:nvPicPr>
        <p:blipFill>
          <a:blip r:embed="rId3"/>
          <a:stretch>
            <a:fillRect/>
          </a:stretch>
        </p:blipFill>
        <p:spPr>
          <a:xfrm>
            <a:off x="4783089" y="1718573"/>
            <a:ext cx="4184542" cy="4184542"/>
          </a:xfrm>
          <a:prstGeom prst="rect">
            <a:avLst/>
          </a:prstGeom>
        </p:spPr>
      </p:pic>
    </p:spTree>
    <p:extLst>
      <p:ext uri="{BB962C8B-B14F-4D97-AF65-F5344CB8AC3E}">
        <p14:creationId xmlns:p14="http://schemas.microsoft.com/office/powerpoint/2010/main" val="1154958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9">
            <a:extLst>
              <a:ext uri="{FF2B5EF4-FFF2-40B4-BE49-F238E27FC236}">
                <a16:creationId xmlns:a16="http://schemas.microsoft.com/office/drawing/2014/main" id="{03DBBE17-8A9F-B64A-8495-32C33D8CAF79}"/>
              </a:ext>
            </a:extLst>
          </p:cNvPr>
          <p:cNvSpPr txBox="1">
            <a:spLocks/>
          </p:cNvSpPr>
          <p:nvPr/>
        </p:nvSpPr>
        <p:spPr>
          <a:xfrm>
            <a:off x="224901" y="283385"/>
            <a:ext cx="837283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79175"/>
                </a:solidFill>
              </a:rPr>
              <a:t>Sanitation impact on health</a:t>
            </a:r>
          </a:p>
        </p:txBody>
      </p:sp>
      <p:sp>
        <p:nvSpPr>
          <p:cNvPr id="6" name="Text Placeholder 33">
            <a:extLst>
              <a:ext uri="{FF2B5EF4-FFF2-40B4-BE49-F238E27FC236}">
                <a16:creationId xmlns:a16="http://schemas.microsoft.com/office/drawing/2014/main" id="{8A85C951-C0BE-5F4D-B598-72F4CD05B90B}"/>
              </a:ext>
            </a:extLst>
          </p:cNvPr>
          <p:cNvSpPr txBox="1">
            <a:spLocks/>
          </p:cNvSpPr>
          <p:nvPr/>
        </p:nvSpPr>
        <p:spPr>
          <a:xfrm>
            <a:off x="132100" y="6455808"/>
            <a:ext cx="1882438" cy="371475"/>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INTRODUCTION</a:t>
            </a:r>
          </a:p>
        </p:txBody>
      </p:sp>
      <p:sp>
        <p:nvSpPr>
          <p:cNvPr id="7" name="Text Placeholder 19">
            <a:extLst>
              <a:ext uri="{FF2B5EF4-FFF2-40B4-BE49-F238E27FC236}">
                <a16:creationId xmlns:a16="http://schemas.microsoft.com/office/drawing/2014/main" id="{CBE0E755-97D3-9846-9483-720C3A17FE6A}"/>
              </a:ext>
            </a:extLst>
          </p:cNvPr>
          <p:cNvSpPr txBox="1">
            <a:spLocks/>
          </p:cNvSpPr>
          <p:nvPr/>
        </p:nvSpPr>
        <p:spPr>
          <a:xfrm>
            <a:off x="224902" y="804246"/>
            <a:ext cx="8919098" cy="37147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000" b="1" dirty="0">
              <a:solidFill>
                <a:srgbClr val="212121"/>
              </a:solidFill>
            </a:endParaRPr>
          </a:p>
          <a:p>
            <a:endParaRPr lang="en-CH" sz="2000" b="1" dirty="0">
              <a:solidFill>
                <a:srgbClr val="212121"/>
              </a:solidFill>
            </a:endParaRPr>
          </a:p>
        </p:txBody>
      </p:sp>
      <p:pic>
        <p:nvPicPr>
          <p:cNvPr id="2" name="Picture 1">
            <a:extLst>
              <a:ext uri="{FF2B5EF4-FFF2-40B4-BE49-F238E27FC236}">
                <a16:creationId xmlns:a16="http://schemas.microsoft.com/office/drawing/2014/main" id="{BC04C989-885E-E448-B246-5FF468A962EB}"/>
              </a:ext>
            </a:extLst>
          </p:cNvPr>
          <p:cNvPicPr>
            <a:picLocks noChangeAspect="1"/>
          </p:cNvPicPr>
          <p:nvPr/>
        </p:nvPicPr>
        <p:blipFill>
          <a:blip r:embed="rId3"/>
          <a:stretch>
            <a:fillRect/>
          </a:stretch>
        </p:blipFill>
        <p:spPr>
          <a:xfrm>
            <a:off x="1224369" y="877398"/>
            <a:ext cx="7066455" cy="5500783"/>
          </a:xfrm>
          <a:prstGeom prst="rect">
            <a:avLst/>
          </a:prstGeom>
        </p:spPr>
      </p:pic>
      <p:sp>
        <p:nvSpPr>
          <p:cNvPr id="8" name="Text Placeholder 7">
            <a:extLst>
              <a:ext uri="{FF2B5EF4-FFF2-40B4-BE49-F238E27FC236}">
                <a16:creationId xmlns:a16="http://schemas.microsoft.com/office/drawing/2014/main" id="{6B4B7856-D5FD-384B-8212-B8DD8D1CC8FB}"/>
              </a:ext>
            </a:extLst>
          </p:cNvPr>
          <p:cNvSpPr txBox="1">
            <a:spLocks/>
          </p:cNvSpPr>
          <p:nvPr/>
        </p:nvSpPr>
        <p:spPr>
          <a:xfrm>
            <a:off x="224901" y="804247"/>
            <a:ext cx="8372833" cy="529921"/>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rgbClr val="212121"/>
                </a:solidFill>
                <a:latin typeface="Source Sans Pro" panose="020B0503030403020204" pitchFamily="34" charset="0"/>
                <a:ea typeface="Source Sans Pro" panose="020B0503030403020204" pitchFamily="34" charset="0"/>
              </a:rPr>
              <a:t>Pathways through which sanitation influences health </a:t>
            </a:r>
          </a:p>
          <a:p>
            <a:pPr>
              <a:lnSpc>
                <a:spcPct val="100000"/>
              </a:lnSpc>
            </a:pPr>
            <a:endParaRPr lang="en-GB" sz="2000" dirty="0">
              <a:solidFill>
                <a:srgbClr val="212121"/>
              </a:solidFill>
              <a:latin typeface="Source Sans Pro" panose="020B0503030403020204" pitchFamily="34" charset="0"/>
              <a:ea typeface="Source Sans Pro" panose="020B0503030403020204" pitchFamily="34" charset="0"/>
            </a:endParaRPr>
          </a:p>
          <a:p>
            <a:pPr>
              <a:lnSpc>
                <a:spcPct val="100000"/>
              </a:lnSpc>
            </a:pPr>
            <a:endParaRPr lang="en-GB" sz="2000" dirty="0">
              <a:solidFill>
                <a:srgbClr val="212121"/>
              </a:solidFill>
              <a:latin typeface="Source Sans Pro" panose="020B0503030403020204" pitchFamily="34" charset="0"/>
              <a:ea typeface="Source Sans Pro" panose="020B0503030403020204" pitchFamily="34" charset="0"/>
            </a:endParaRPr>
          </a:p>
          <a:p>
            <a:pPr marL="285750" indent="-285750">
              <a:lnSpc>
                <a:spcPct val="100000"/>
              </a:lnSpc>
              <a:buFont typeface="Arial" panose="020B0604020202020204" pitchFamily="34" charset="0"/>
              <a:buChar char="•"/>
            </a:pPr>
            <a:endParaRPr lang="en-GB" sz="2000" dirty="0">
              <a:solidFill>
                <a:srgbClr val="21212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277488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3">
            <a:extLst>
              <a:ext uri="{FF2B5EF4-FFF2-40B4-BE49-F238E27FC236}">
                <a16:creationId xmlns:a16="http://schemas.microsoft.com/office/drawing/2014/main" id="{10957642-A4AF-374D-AB9E-F3D49AED3C09}"/>
              </a:ext>
            </a:extLst>
          </p:cNvPr>
          <p:cNvSpPr txBox="1">
            <a:spLocks/>
          </p:cNvSpPr>
          <p:nvPr/>
        </p:nvSpPr>
        <p:spPr>
          <a:xfrm>
            <a:off x="132100" y="6455808"/>
            <a:ext cx="1882438" cy="371475"/>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INTRODUCTION</a:t>
            </a:r>
          </a:p>
        </p:txBody>
      </p:sp>
      <p:sp>
        <p:nvSpPr>
          <p:cNvPr id="4" name="Text Placeholder 19">
            <a:extLst>
              <a:ext uri="{FF2B5EF4-FFF2-40B4-BE49-F238E27FC236}">
                <a16:creationId xmlns:a16="http://schemas.microsoft.com/office/drawing/2014/main" id="{B9911ECA-D3BB-3446-99F6-107017B1CDB3}"/>
              </a:ext>
            </a:extLst>
          </p:cNvPr>
          <p:cNvSpPr txBox="1">
            <a:spLocks/>
          </p:cNvSpPr>
          <p:nvPr/>
        </p:nvSpPr>
        <p:spPr>
          <a:xfrm>
            <a:off x="317703" y="1015428"/>
            <a:ext cx="8620924" cy="78897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solidFill>
                  <a:srgbClr val="212121"/>
                </a:solidFill>
                <a:latin typeface="Source Sans Pro Semibold" panose="020B0503030403020204" pitchFamily="34" charset="0"/>
                <a:ea typeface="Source Sans Pro Semibold" panose="020B0503030403020204" pitchFamily="34" charset="0"/>
              </a:rPr>
              <a:t>Overall, greater access to sanitation is associated with significant lower odds of diarrhoea and other infections.</a:t>
            </a:r>
            <a:endParaRPr lang="en-CH" sz="2000" b="1" dirty="0">
              <a:solidFill>
                <a:srgbClr val="212121"/>
              </a:solidFill>
              <a:latin typeface="Source Sans Pro Semibold" panose="020B0503030403020204" pitchFamily="34" charset="0"/>
              <a:ea typeface="Source Sans Pro Semibold" panose="020B0503030403020204" pitchFamily="34" charset="0"/>
            </a:endParaRPr>
          </a:p>
        </p:txBody>
      </p:sp>
      <p:sp>
        <p:nvSpPr>
          <p:cNvPr id="5" name="Text Placeholder 19">
            <a:extLst>
              <a:ext uri="{FF2B5EF4-FFF2-40B4-BE49-F238E27FC236}">
                <a16:creationId xmlns:a16="http://schemas.microsoft.com/office/drawing/2014/main" id="{4458A168-0E96-8443-B98D-316DA5D8ED6E}"/>
              </a:ext>
            </a:extLst>
          </p:cNvPr>
          <p:cNvSpPr txBox="1">
            <a:spLocks/>
          </p:cNvSpPr>
          <p:nvPr/>
        </p:nvSpPr>
        <p:spPr>
          <a:xfrm>
            <a:off x="224901" y="283385"/>
            <a:ext cx="837283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79175"/>
                </a:solidFill>
              </a:rPr>
              <a:t>Evidence on effectiveness</a:t>
            </a:r>
          </a:p>
        </p:txBody>
      </p:sp>
      <p:sp>
        <p:nvSpPr>
          <p:cNvPr id="8" name="Text Placeholder 7">
            <a:extLst>
              <a:ext uri="{FF2B5EF4-FFF2-40B4-BE49-F238E27FC236}">
                <a16:creationId xmlns:a16="http://schemas.microsoft.com/office/drawing/2014/main" id="{EDA695CD-66ED-9348-8A10-2F06DD3032A5}"/>
              </a:ext>
            </a:extLst>
          </p:cNvPr>
          <p:cNvSpPr txBox="1">
            <a:spLocks/>
          </p:cNvSpPr>
          <p:nvPr/>
        </p:nvSpPr>
        <p:spPr>
          <a:xfrm>
            <a:off x="224901" y="1861052"/>
            <a:ext cx="8713726" cy="35945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2200" dirty="0">
              <a:solidFill>
                <a:srgbClr val="212121"/>
              </a:solidFill>
              <a:latin typeface="Source Sans Pro" panose="020B0503030403020204" pitchFamily="34" charset="0"/>
              <a:ea typeface="Source Sans Pro" panose="020B0503030403020204" pitchFamily="34" charset="0"/>
            </a:endParaRPr>
          </a:p>
          <a:p>
            <a:pPr marL="0" indent="0">
              <a:buNone/>
            </a:pPr>
            <a:r>
              <a:rPr lang="en-GB" sz="2200" dirty="0">
                <a:solidFill>
                  <a:srgbClr val="212121"/>
                </a:solidFill>
                <a:latin typeface="Source Sans Pro" panose="020B0503030403020204" pitchFamily="34" charset="0"/>
                <a:ea typeface="Source Sans Pro" panose="020B0503030403020204" pitchFamily="34" charset="0"/>
              </a:rPr>
              <a:t>-Absence of open defecation is associated with healthier populations.</a:t>
            </a:r>
          </a:p>
          <a:p>
            <a:pPr marL="0" indent="0">
              <a:buNone/>
            </a:pPr>
            <a:endParaRPr lang="en-GB" sz="2200" dirty="0">
              <a:solidFill>
                <a:srgbClr val="212121"/>
              </a:solidFill>
              <a:latin typeface="Source Sans Pro" panose="020B0503030403020204" pitchFamily="34" charset="0"/>
              <a:ea typeface="Source Sans Pro" panose="020B0503030403020204" pitchFamily="34" charset="0"/>
            </a:endParaRPr>
          </a:p>
          <a:p>
            <a:pPr marL="0" indent="0">
              <a:buNone/>
            </a:pPr>
            <a:r>
              <a:rPr lang="en-GB" sz="2200" dirty="0">
                <a:solidFill>
                  <a:srgbClr val="212121"/>
                </a:solidFill>
                <a:latin typeface="Source Sans Pro" panose="020B0503030403020204" pitchFamily="34" charset="0"/>
                <a:ea typeface="Source Sans Pro" panose="020B0503030403020204" pitchFamily="34" charset="0"/>
              </a:rPr>
              <a:t>-Evidence of a protective effect of sanitation on infectious diseases and nutrition.</a:t>
            </a:r>
          </a:p>
          <a:p>
            <a:pPr marL="0" indent="0">
              <a:buNone/>
            </a:pPr>
            <a:endParaRPr lang="en-GB" sz="2200" dirty="0">
              <a:solidFill>
                <a:srgbClr val="212121"/>
              </a:solidFill>
              <a:latin typeface="Source Sans Pro" panose="020B0503030403020204" pitchFamily="34" charset="0"/>
              <a:ea typeface="Source Sans Pro" panose="020B0503030403020204" pitchFamily="34" charset="0"/>
            </a:endParaRPr>
          </a:p>
          <a:p>
            <a:pPr marL="0" indent="0">
              <a:buNone/>
            </a:pPr>
            <a:r>
              <a:rPr lang="en-GB" sz="2200" dirty="0">
                <a:solidFill>
                  <a:srgbClr val="212121"/>
                </a:solidFill>
                <a:latin typeface="Source Sans Pro" panose="020B0503030403020204" pitchFamily="34" charset="0"/>
                <a:ea typeface="Source Sans Pro" panose="020B0503030403020204" pitchFamily="34" charset="0"/>
              </a:rPr>
              <a:t>-Evidence of association with wider health outcomes, including cognitive development, personal wellbeing, especially among women and girls.</a:t>
            </a:r>
          </a:p>
        </p:txBody>
      </p:sp>
      <p:sp>
        <p:nvSpPr>
          <p:cNvPr id="9" name="Text Placeholder 19">
            <a:extLst>
              <a:ext uri="{FF2B5EF4-FFF2-40B4-BE49-F238E27FC236}">
                <a16:creationId xmlns:a16="http://schemas.microsoft.com/office/drawing/2014/main" id="{287BDD93-FFE2-B740-A55A-69769088735B}"/>
              </a:ext>
            </a:extLst>
          </p:cNvPr>
          <p:cNvSpPr txBox="1">
            <a:spLocks/>
          </p:cNvSpPr>
          <p:nvPr/>
        </p:nvSpPr>
        <p:spPr>
          <a:xfrm>
            <a:off x="523076" y="5610000"/>
            <a:ext cx="8620924" cy="78897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GB" sz="2000" b="1" dirty="0">
                <a:solidFill>
                  <a:srgbClr val="379175"/>
                </a:solidFill>
                <a:latin typeface="Source Sans Pro" panose="020B0503030403020204" pitchFamily="34" charset="0"/>
                <a:ea typeface="Source Sans Pro" panose="020B0503030403020204" pitchFamily="34" charset="0"/>
              </a:rPr>
              <a:t>However, the health impact is lower than expected</a:t>
            </a:r>
            <a:endParaRPr lang="en-CH" sz="2000" b="1" dirty="0">
              <a:solidFill>
                <a:srgbClr val="379175"/>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94647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3">
            <a:extLst>
              <a:ext uri="{FF2B5EF4-FFF2-40B4-BE49-F238E27FC236}">
                <a16:creationId xmlns:a16="http://schemas.microsoft.com/office/drawing/2014/main" id="{10957642-A4AF-374D-AB9E-F3D49AED3C09}"/>
              </a:ext>
            </a:extLst>
          </p:cNvPr>
          <p:cNvSpPr txBox="1">
            <a:spLocks/>
          </p:cNvSpPr>
          <p:nvPr/>
        </p:nvSpPr>
        <p:spPr>
          <a:xfrm>
            <a:off x="132100" y="6455808"/>
            <a:ext cx="1882438" cy="371475"/>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INTRODUCTION</a:t>
            </a:r>
          </a:p>
        </p:txBody>
      </p:sp>
      <p:sp>
        <p:nvSpPr>
          <p:cNvPr id="5" name="Text Placeholder 19">
            <a:extLst>
              <a:ext uri="{FF2B5EF4-FFF2-40B4-BE49-F238E27FC236}">
                <a16:creationId xmlns:a16="http://schemas.microsoft.com/office/drawing/2014/main" id="{4458A168-0E96-8443-B98D-316DA5D8ED6E}"/>
              </a:ext>
            </a:extLst>
          </p:cNvPr>
          <p:cNvSpPr txBox="1">
            <a:spLocks/>
          </p:cNvSpPr>
          <p:nvPr/>
        </p:nvSpPr>
        <p:spPr>
          <a:xfrm>
            <a:off x="224901" y="283385"/>
            <a:ext cx="837283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79175"/>
                </a:solidFill>
              </a:rPr>
              <a:t>Reasons for low health impact</a:t>
            </a:r>
          </a:p>
        </p:txBody>
      </p:sp>
      <p:sp>
        <p:nvSpPr>
          <p:cNvPr id="8" name="Text Placeholder 7">
            <a:extLst>
              <a:ext uri="{FF2B5EF4-FFF2-40B4-BE49-F238E27FC236}">
                <a16:creationId xmlns:a16="http://schemas.microsoft.com/office/drawing/2014/main" id="{EDA695CD-66ED-9348-8A10-2F06DD3032A5}"/>
              </a:ext>
            </a:extLst>
          </p:cNvPr>
          <p:cNvSpPr txBox="1">
            <a:spLocks/>
          </p:cNvSpPr>
          <p:nvPr/>
        </p:nvSpPr>
        <p:spPr>
          <a:xfrm>
            <a:off x="132100" y="939839"/>
            <a:ext cx="8879800" cy="37387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2200" dirty="0">
              <a:solidFill>
                <a:srgbClr val="212121"/>
              </a:solidFill>
              <a:latin typeface="Source Sans Pro" panose="020B0503030403020204" pitchFamily="34" charset="0"/>
              <a:ea typeface="Source Sans Pro" panose="020B0503030403020204" pitchFamily="34" charset="0"/>
            </a:endParaRPr>
          </a:p>
          <a:p>
            <a:pPr marL="0" indent="0">
              <a:buNone/>
            </a:pPr>
            <a:r>
              <a:rPr lang="en-GB" sz="2200" dirty="0">
                <a:solidFill>
                  <a:srgbClr val="212121"/>
                </a:solidFill>
                <a:latin typeface="Source Sans Pro" panose="020B0503030403020204" pitchFamily="34" charset="0"/>
                <a:ea typeface="Source Sans Pro" panose="020B0503030403020204" pitchFamily="34" charset="0"/>
              </a:rPr>
              <a:t>-Many interventions do not reach levels of toilet access and use in the community that are high enough to remove pathogens from the environment. </a:t>
            </a:r>
          </a:p>
          <a:p>
            <a:pPr marL="0" indent="0">
              <a:buNone/>
            </a:pPr>
            <a:endParaRPr lang="en-GB" sz="2200" dirty="0">
              <a:solidFill>
                <a:srgbClr val="212121"/>
              </a:solidFill>
              <a:latin typeface="Source Sans Pro" panose="020B0503030403020204" pitchFamily="34" charset="0"/>
              <a:ea typeface="Source Sans Pro" panose="020B0503030403020204" pitchFamily="34" charset="0"/>
            </a:endParaRPr>
          </a:p>
          <a:p>
            <a:pPr marL="0" indent="0">
              <a:buNone/>
            </a:pPr>
            <a:endParaRPr lang="en-GB" sz="2200" dirty="0">
              <a:solidFill>
                <a:srgbClr val="212121"/>
              </a:solidFill>
              <a:latin typeface="Source Sans Pro" panose="020B0503030403020204" pitchFamily="34" charset="0"/>
              <a:ea typeface="Source Sans Pro" panose="020B0503030403020204" pitchFamily="34" charset="0"/>
            </a:endParaRPr>
          </a:p>
          <a:p>
            <a:pPr marL="595313" indent="-595313" algn="ctr">
              <a:buNone/>
              <a:tabLst>
                <a:tab pos="476250" algn="l"/>
              </a:tabLst>
            </a:pPr>
            <a:r>
              <a:rPr lang="en-GB" sz="2200" dirty="0">
                <a:solidFill>
                  <a:srgbClr val="212121"/>
                </a:solidFill>
                <a:latin typeface="Source Sans Pro" panose="020B0503030403020204" pitchFamily="34" charset="0"/>
                <a:ea typeface="Source Sans Pro" panose="020B0503030403020204" pitchFamily="34" charset="0"/>
              </a:rPr>
              <a:t>	</a:t>
            </a:r>
            <a:r>
              <a:rPr lang="en-GB" sz="2200" dirty="0">
                <a:solidFill>
                  <a:srgbClr val="379175"/>
                </a:solidFill>
                <a:latin typeface="Source Sans Pro" panose="020B0503030403020204" pitchFamily="34" charset="0"/>
                <a:ea typeface="Source Sans Pro" panose="020B0503030403020204" pitchFamily="34" charset="0"/>
              </a:rPr>
              <a:t>Disease reduction will not be detected unless the coverage of sanitation use at community level is high (&gt;70%)</a:t>
            </a:r>
          </a:p>
          <a:p>
            <a:pPr marL="595313" indent="-595313" algn="ctr">
              <a:buNone/>
              <a:tabLst>
                <a:tab pos="476250" algn="l"/>
              </a:tabLst>
            </a:pPr>
            <a:endParaRPr lang="en-GB" sz="2200" dirty="0">
              <a:solidFill>
                <a:srgbClr val="379175"/>
              </a:solidFill>
              <a:latin typeface="Source Sans Pro" panose="020B0503030403020204" pitchFamily="34" charset="0"/>
              <a:ea typeface="Source Sans Pro" panose="020B0503030403020204" pitchFamily="34" charset="0"/>
            </a:endParaRPr>
          </a:p>
          <a:p>
            <a:pPr marL="595313" indent="-595313" algn="ctr">
              <a:buNone/>
              <a:tabLst>
                <a:tab pos="476250" algn="l"/>
              </a:tabLst>
            </a:pPr>
            <a:endParaRPr lang="en-GB" sz="2200" dirty="0">
              <a:solidFill>
                <a:srgbClr val="379175"/>
              </a:solidFill>
              <a:latin typeface="Source Sans Pro" panose="020B0503030403020204" pitchFamily="34" charset="0"/>
              <a:ea typeface="Source Sans Pro" panose="020B0503030403020204" pitchFamily="34" charset="0"/>
            </a:endParaRPr>
          </a:p>
          <a:p>
            <a:pPr marL="0" indent="0">
              <a:buNone/>
            </a:pPr>
            <a:r>
              <a:rPr lang="en-GB" sz="2200" dirty="0">
                <a:solidFill>
                  <a:srgbClr val="212121"/>
                </a:solidFill>
                <a:latin typeface="Source Sans Pro" panose="020B0503030403020204" pitchFamily="34" charset="0"/>
                <a:ea typeface="Source Sans Pro" panose="020B0503030403020204" pitchFamily="34" charset="0"/>
              </a:rPr>
              <a:t>-Many sanitation systems do not effectively prevent contamination of the environment (failures in containment, transport, treatment, etc.) hence have limited impact on exposure. </a:t>
            </a:r>
          </a:p>
        </p:txBody>
      </p:sp>
    </p:spTree>
    <p:extLst>
      <p:ext uri="{BB962C8B-B14F-4D97-AF65-F5344CB8AC3E}">
        <p14:creationId xmlns:p14="http://schemas.microsoft.com/office/powerpoint/2010/main" val="5411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9">
            <a:extLst>
              <a:ext uri="{FF2B5EF4-FFF2-40B4-BE49-F238E27FC236}">
                <a16:creationId xmlns:a16="http://schemas.microsoft.com/office/drawing/2014/main" id="{CFC51434-0F2E-8843-8C15-852B2EB8A14C}"/>
              </a:ext>
            </a:extLst>
          </p:cNvPr>
          <p:cNvSpPr txBox="1">
            <a:spLocks/>
          </p:cNvSpPr>
          <p:nvPr/>
        </p:nvSpPr>
        <p:spPr>
          <a:xfrm>
            <a:off x="224901" y="283385"/>
            <a:ext cx="837283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79175"/>
                </a:solidFill>
              </a:rPr>
              <a:t>Why are new Guidelines needed? </a:t>
            </a:r>
          </a:p>
        </p:txBody>
      </p:sp>
      <p:sp>
        <p:nvSpPr>
          <p:cNvPr id="4" name="Text Placeholder 1">
            <a:extLst>
              <a:ext uri="{FF2B5EF4-FFF2-40B4-BE49-F238E27FC236}">
                <a16:creationId xmlns:a16="http://schemas.microsoft.com/office/drawing/2014/main" id="{A192FE9F-8007-5A44-8C06-B41387ED8AB9}"/>
              </a:ext>
            </a:extLst>
          </p:cNvPr>
          <p:cNvSpPr txBox="1">
            <a:spLocks/>
          </p:cNvSpPr>
          <p:nvPr/>
        </p:nvSpPr>
        <p:spPr>
          <a:xfrm>
            <a:off x="224901" y="1046344"/>
            <a:ext cx="8372834" cy="2625664"/>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200" dirty="0">
                <a:solidFill>
                  <a:srgbClr val="212121"/>
                </a:solidFill>
                <a:latin typeface="Source Sans Pro" panose="020B0503030403020204" pitchFamily="34" charset="0"/>
                <a:ea typeface="Source Sans Pro" panose="020B0503030403020204" pitchFamily="34" charset="0"/>
              </a:rPr>
              <a:t>Evidence on sanitation shows less health impact than expected.</a:t>
            </a:r>
          </a:p>
          <a:p>
            <a:pPr>
              <a:lnSpc>
                <a:spcPct val="100000"/>
              </a:lnSpc>
            </a:pPr>
            <a:endParaRPr lang="en-GB" sz="2200" dirty="0">
              <a:solidFill>
                <a:srgbClr val="212121"/>
              </a:solidFill>
              <a:latin typeface="Source Sans Pro" panose="020B0503030403020204" pitchFamily="34" charset="0"/>
              <a:ea typeface="Source Sans Pro" panose="020B0503030403020204" pitchFamily="34" charset="0"/>
            </a:endParaRPr>
          </a:p>
          <a:p>
            <a:pPr>
              <a:lnSpc>
                <a:spcPct val="100000"/>
              </a:lnSpc>
            </a:pPr>
            <a:r>
              <a:rPr lang="en-GB" sz="2200" dirty="0">
                <a:solidFill>
                  <a:srgbClr val="212121"/>
                </a:solidFill>
                <a:latin typeface="Source Sans Pro" panose="020B0503030403020204" pitchFamily="34" charset="0"/>
                <a:ea typeface="Source Sans Pro" panose="020B0503030403020204" pitchFamily="34" charset="0"/>
              </a:rPr>
              <a:t>Ministries of Health role in sanitation has declined over the last 50 years.</a:t>
            </a:r>
          </a:p>
          <a:p>
            <a:pPr>
              <a:lnSpc>
                <a:spcPct val="100000"/>
              </a:lnSpc>
            </a:pPr>
            <a:endParaRPr lang="en-GB" sz="2200" dirty="0">
              <a:solidFill>
                <a:srgbClr val="212121"/>
              </a:solidFill>
              <a:latin typeface="Source Sans Pro" panose="020B0503030403020204" pitchFamily="34" charset="0"/>
              <a:ea typeface="Source Sans Pro" panose="020B0503030403020204" pitchFamily="34" charset="0"/>
            </a:endParaRPr>
          </a:p>
          <a:p>
            <a:pPr>
              <a:lnSpc>
                <a:spcPct val="100000"/>
              </a:lnSpc>
            </a:pPr>
            <a:r>
              <a:rPr lang="en-GB" sz="2200" dirty="0">
                <a:solidFill>
                  <a:srgbClr val="212121"/>
                </a:solidFill>
                <a:latin typeface="Source Sans Pro" panose="020B0503030403020204" pitchFamily="34" charset="0"/>
                <a:ea typeface="Source Sans Pro" panose="020B0503030403020204" pitchFamily="34" charset="0"/>
              </a:rPr>
              <a:t>Sanitation is critical to get out of response-mode (e.g. Cholera), to sustain progress and eliminate disease</a:t>
            </a:r>
          </a:p>
          <a:p>
            <a:pPr>
              <a:lnSpc>
                <a:spcPct val="100000"/>
              </a:lnSpc>
            </a:pPr>
            <a:endParaRPr lang="en-GB" sz="2200" dirty="0">
              <a:solidFill>
                <a:srgbClr val="212121"/>
              </a:solidFill>
              <a:latin typeface="Source Sans Pro" panose="020B0503030403020204" pitchFamily="34" charset="0"/>
              <a:ea typeface="Source Sans Pro" panose="020B0503030403020204" pitchFamily="34" charset="0"/>
            </a:endParaRPr>
          </a:p>
          <a:p>
            <a:pPr>
              <a:lnSpc>
                <a:spcPct val="100000"/>
              </a:lnSpc>
            </a:pPr>
            <a:r>
              <a:rPr lang="en-GB" sz="2200" dirty="0">
                <a:solidFill>
                  <a:srgbClr val="212121"/>
                </a:solidFill>
                <a:latin typeface="Source Sans Pro" panose="020B0503030403020204" pitchFamily="34" charset="0"/>
                <a:ea typeface="Source Sans Pro" panose="020B0503030403020204" pitchFamily="34" charset="0"/>
              </a:rPr>
              <a:t>There is a lack of public health guidance on how to maximize health gains from sanitation systems (behaviour change, technology, policy, planning &amp; management, disease control).  </a:t>
            </a:r>
          </a:p>
          <a:p>
            <a:pPr>
              <a:lnSpc>
                <a:spcPct val="100000"/>
              </a:lnSpc>
            </a:pPr>
            <a:endParaRPr lang="en-GB" sz="2200" dirty="0">
              <a:solidFill>
                <a:srgbClr val="212121"/>
              </a:solidFill>
              <a:latin typeface="Source Sans Pro" panose="020B0503030403020204" pitchFamily="34" charset="0"/>
              <a:ea typeface="Source Sans Pro" panose="020B0503030403020204" pitchFamily="34" charset="0"/>
            </a:endParaRPr>
          </a:p>
          <a:p>
            <a:pPr>
              <a:lnSpc>
                <a:spcPct val="100000"/>
              </a:lnSpc>
            </a:pPr>
            <a:endParaRPr lang="en-GB" sz="2200" dirty="0">
              <a:solidFill>
                <a:srgbClr val="212121"/>
              </a:solidFill>
              <a:latin typeface="Source Sans Pro" panose="020B0503030403020204" pitchFamily="34" charset="0"/>
              <a:ea typeface="Source Sans Pro" panose="020B0503030403020204" pitchFamily="34" charset="0"/>
            </a:endParaRPr>
          </a:p>
          <a:p>
            <a:pPr>
              <a:lnSpc>
                <a:spcPct val="100000"/>
              </a:lnSpc>
            </a:pPr>
            <a:endParaRPr lang="en-GB" sz="2200" dirty="0">
              <a:solidFill>
                <a:srgbClr val="21212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96738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Blank slide">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elcome and Thank you slides (Beige)">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dule Slides">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dules/Outputs">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solidFill>
              <a:srgbClr val="212121"/>
            </a:solidFill>
            <a:latin typeface="Source Sans Pro" panose="020B0503030403020204" pitchFamily="34" charset="0"/>
            <a:ea typeface="Source Sans Pro" panose="020B0503030403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tent Beige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Last 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9072</TotalTime>
  <Words>2263</Words>
  <Application>Microsoft Macintosh PowerPoint</Application>
  <PresentationFormat>On-screen Show (4:3)</PresentationFormat>
  <Paragraphs>343</Paragraphs>
  <Slides>40</Slides>
  <Notes>25</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40</vt:i4>
      </vt:variant>
    </vt:vector>
  </HeadingPairs>
  <TitlesOfParts>
    <vt:vector size="52" baseType="lpstr">
      <vt:lpstr>Arial</vt:lpstr>
      <vt:lpstr>Calibri</vt:lpstr>
      <vt:lpstr>Source Sans Pro</vt:lpstr>
      <vt:lpstr>Source Sans Pro Light</vt:lpstr>
      <vt:lpstr>Source Sans Pro Semibold</vt:lpstr>
      <vt:lpstr>Blank slide</vt:lpstr>
      <vt:lpstr>Welcome and Thank you slides (Beige)</vt:lpstr>
      <vt:lpstr>Module Slides</vt:lpstr>
      <vt:lpstr>Modules/Outputs</vt:lpstr>
      <vt:lpstr>Content Slides (Blank)</vt:lpstr>
      <vt:lpstr>Content Beige (Blank)</vt:lpstr>
      <vt:lpstr>Last Content Slides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Manuel Imhof</dc:creator>
  <cp:lastModifiedBy>Leonellha Barreto-Dillon</cp:lastModifiedBy>
  <cp:revision>191</cp:revision>
  <cp:lastPrinted>2022-08-28T10:57:14Z</cp:lastPrinted>
  <dcterms:created xsi:type="dcterms:W3CDTF">2020-03-15T11:08:24Z</dcterms:created>
  <dcterms:modified xsi:type="dcterms:W3CDTF">2022-11-15T11:37:11Z</dcterms:modified>
</cp:coreProperties>
</file>