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752" r:id="rId5"/>
    <p:sldMasterId id="2147483688" r:id="rId6"/>
    <p:sldMasterId id="2147483763" r:id="rId7"/>
    <p:sldMasterId id="2147483774" r:id="rId8"/>
    <p:sldMasterId id="2147483785" r:id="rId9"/>
    <p:sldMasterId id="2147483813" r:id="rId10"/>
    <p:sldMasterId id="2147483694" r:id="rId11"/>
    <p:sldMasterId id="2147483714" r:id="rId12"/>
  </p:sldMasterIdLst>
  <p:notesMasterIdLst>
    <p:notesMasterId r:id="rId65"/>
  </p:notesMasterIdLst>
  <p:handoutMasterIdLst>
    <p:handoutMasterId r:id="rId66"/>
  </p:handoutMasterIdLst>
  <p:sldIdLst>
    <p:sldId id="295" r:id="rId13"/>
    <p:sldId id="263" r:id="rId14"/>
    <p:sldId id="283" r:id="rId15"/>
    <p:sldId id="342" r:id="rId16"/>
    <p:sldId id="347" r:id="rId17"/>
    <p:sldId id="348" r:id="rId18"/>
    <p:sldId id="349" r:id="rId19"/>
    <p:sldId id="350" r:id="rId20"/>
    <p:sldId id="351" r:id="rId21"/>
    <p:sldId id="343" r:id="rId22"/>
    <p:sldId id="345" r:id="rId23"/>
    <p:sldId id="296" r:id="rId24"/>
    <p:sldId id="374" r:id="rId25"/>
    <p:sldId id="298" r:id="rId26"/>
    <p:sldId id="302" r:id="rId27"/>
    <p:sldId id="376" r:id="rId28"/>
    <p:sldId id="353" r:id="rId29"/>
    <p:sldId id="479" r:id="rId30"/>
    <p:sldId id="480" r:id="rId31"/>
    <p:sldId id="481" r:id="rId32"/>
    <p:sldId id="301" r:id="rId33"/>
    <p:sldId id="308" r:id="rId34"/>
    <p:sldId id="355" r:id="rId35"/>
    <p:sldId id="311" r:id="rId36"/>
    <p:sldId id="382" r:id="rId37"/>
    <p:sldId id="482" r:id="rId38"/>
    <p:sldId id="379" r:id="rId39"/>
    <p:sldId id="380" r:id="rId40"/>
    <p:sldId id="381" r:id="rId41"/>
    <p:sldId id="313" r:id="rId42"/>
    <p:sldId id="314" r:id="rId43"/>
    <p:sldId id="357" r:id="rId44"/>
    <p:sldId id="373" r:id="rId45"/>
    <p:sldId id="361" r:id="rId46"/>
    <p:sldId id="362" r:id="rId47"/>
    <p:sldId id="359" r:id="rId48"/>
    <p:sldId id="363" r:id="rId49"/>
    <p:sldId id="364" r:id="rId50"/>
    <p:sldId id="365" r:id="rId51"/>
    <p:sldId id="366" r:id="rId52"/>
    <p:sldId id="367" r:id="rId53"/>
    <p:sldId id="368" r:id="rId54"/>
    <p:sldId id="369" r:id="rId55"/>
    <p:sldId id="370" r:id="rId56"/>
    <p:sldId id="320" r:id="rId57"/>
    <p:sldId id="371" r:id="rId58"/>
    <p:sldId id="372" r:id="rId59"/>
    <p:sldId id="322" r:id="rId60"/>
    <p:sldId id="323" r:id="rId61"/>
    <p:sldId id="383" r:id="rId62"/>
    <p:sldId id="378" r:id="rId63"/>
    <p:sldId id="293"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BB1F"/>
    <a:srgbClr val="226676"/>
    <a:srgbClr val="E9BB20"/>
    <a:srgbClr val="8ECAE3"/>
    <a:srgbClr val="EF9C7C"/>
    <a:srgbClr val="A9C748"/>
    <a:srgbClr val="379275"/>
    <a:srgbClr val="D9882D"/>
    <a:srgbClr val="246776"/>
    <a:srgbClr val="369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1" autoAdjust="0"/>
    <p:restoredTop sz="82070" autoAdjust="0"/>
  </p:normalViewPr>
  <p:slideViewPr>
    <p:cSldViewPr snapToGrid="0" snapToObjects="1">
      <p:cViewPr varScale="1">
        <p:scale>
          <a:sx n="70" d="100"/>
          <a:sy n="70" d="100"/>
        </p:scale>
        <p:origin x="1088" y="1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66" d="100"/>
        <a:sy n="66" d="100"/>
      </p:scale>
      <p:origin x="0" y="618"/>
    </p:cViewPr>
  </p:sorterViewPr>
  <p:notesViewPr>
    <p:cSldViewPr snapToGrid="0" snapToObjects="1">
      <p:cViewPr varScale="1">
        <p:scale>
          <a:sx n="87" d="100"/>
          <a:sy n="87" d="100"/>
        </p:scale>
        <p:origin x="-89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_rels/viewProps.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47084F-B7A2-459A-8C12-53A24F8B6006}" type="datetimeFigureOut">
              <a:rPr lang="es-VE" smtClean="0"/>
              <a:t>15/11/22</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3720F-4C05-4032-ADEE-40B26484F8E6}" type="slidenum">
              <a:rPr lang="es-VE" smtClean="0"/>
              <a:t>‹#›</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72E89-C35F-495F-8099-D1522D7394BC}" type="datetimeFigureOut">
              <a:rPr lang="es-VE" smtClean="0"/>
              <a:t>15/11/22</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8C2A15-0822-4FAF-8C7E-C4D7F801EC27}" type="slidenum">
              <a:rPr lang="es-VE" smtClean="0"/>
              <a:t>‹#›</a:t>
            </a:fld>
            <a:endParaRPr lang="es-VE"/>
          </a:p>
        </p:txBody>
      </p:sp>
    </p:spTree>
    <p:extLst>
      <p:ext uri="{BB962C8B-B14F-4D97-AF65-F5344CB8AC3E}">
        <p14:creationId xmlns:p14="http://schemas.microsoft.com/office/powerpoint/2010/main" val="29838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a:t>
            </a:fld>
            <a:endParaRPr lang="es-VE"/>
          </a:p>
        </p:txBody>
      </p:sp>
    </p:spTree>
    <p:extLst>
      <p:ext uri="{BB962C8B-B14F-4D97-AF65-F5344CB8AC3E}">
        <p14:creationId xmlns:p14="http://schemas.microsoft.com/office/powerpoint/2010/main" val="741557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11</a:t>
            </a:fld>
            <a:endParaRPr lang="es-VE"/>
          </a:p>
        </p:txBody>
      </p:sp>
    </p:spTree>
    <p:extLst>
      <p:ext uri="{BB962C8B-B14F-4D97-AF65-F5344CB8AC3E}">
        <p14:creationId xmlns:p14="http://schemas.microsoft.com/office/powerpoint/2010/main" val="322976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12</a:t>
            </a:fld>
            <a:endParaRPr lang="es-VE"/>
          </a:p>
        </p:txBody>
      </p:sp>
    </p:spTree>
    <p:extLst>
      <p:ext uri="{BB962C8B-B14F-4D97-AF65-F5344CB8AC3E}">
        <p14:creationId xmlns:p14="http://schemas.microsoft.com/office/powerpoint/2010/main" val="3878191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13</a:t>
            </a:fld>
            <a:endParaRPr lang="es-VE"/>
          </a:p>
        </p:txBody>
      </p:sp>
    </p:spTree>
    <p:extLst>
      <p:ext uri="{BB962C8B-B14F-4D97-AF65-F5344CB8AC3E}">
        <p14:creationId xmlns:p14="http://schemas.microsoft.com/office/powerpoint/2010/main" val="261079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14</a:t>
            </a:fld>
            <a:endParaRPr lang="es-VE"/>
          </a:p>
        </p:txBody>
      </p:sp>
    </p:spTree>
    <p:extLst>
      <p:ext uri="{BB962C8B-B14F-4D97-AF65-F5344CB8AC3E}">
        <p14:creationId xmlns:p14="http://schemas.microsoft.com/office/powerpoint/2010/main" val="2492803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15</a:t>
            </a:fld>
            <a:endParaRPr lang="es-VE"/>
          </a:p>
        </p:txBody>
      </p:sp>
    </p:spTree>
    <p:extLst>
      <p:ext uri="{BB962C8B-B14F-4D97-AF65-F5344CB8AC3E}">
        <p14:creationId xmlns:p14="http://schemas.microsoft.com/office/powerpoint/2010/main" val="71898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16</a:t>
            </a:fld>
            <a:endParaRPr lang="es-VE"/>
          </a:p>
        </p:txBody>
      </p:sp>
    </p:spTree>
    <p:extLst>
      <p:ext uri="{BB962C8B-B14F-4D97-AF65-F5344CB8AC3E}">
        <p14:creationId xmlns:p14="http://schemas.microsoft.com/office/powerpoint/2010/main" val="1531243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918C2A15-0822-4FAF-8C7E-C4D7F801EC27}" type="slidenum">
              <a:rPr lang="es-VE" smtClean="0"/>
              <a:t>21</a:t>
            </a:fld>
            <a:endParaRPr lang="es-VE"/>
          </a:p>
        </p:txBody>
      </p:sp>
    </p:spTree>
    <p:extLst>
      <p:ext uri="{BB962C8B-B14F-4D97-AF65-F5344CB8AC3E}">
        <p14:creationId xmlns:p14="http://schemas.microsoft.com/office/powerpoint/2010/main" val="34745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22</a:t>
            </a:fld>
            <a:endParaRPr lang="es-VE"/>
          </a:p>
        </p:txBody>
      </p:sp>
    </p:spTree>
    <p:extLst>
      <p:ext uri="{BB962C8B-B14F-4D97-AF65-F5344CB8AC3E}">
        <p14:creationId xmlns:p14="http://schemas.microsoft.com/office/powerpoint/2010/main" val="769959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24</a:t>
            </a:fld>
            <a:endParaRPr lang="es-VE"/>
          </a:p>
        </p:txBody>
      </p:sp>
    </p:spTree>
    <p:extLst>
      <p:ext uri="{BB962C8B-B14F-4D97-AF65-F5344CB8AC3E}">
        <p14:creationId xmlns:p14="http://schemas.microsoft.com/office/powerpoint/2010/main" val="3797478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918C2A15-0822-4FAF-8C7E-C4D7F801EC27}" type="slidenum">
              <a:rPr lang="es-VE" smtClean="0"/>
              <a:t>27</a:t>
            </a:fld>
            <a:endParaRPr lang="es-VE"/>
          </a:p>
        </p:txBody>
      </p:sp>
    </p:spTree>
    <p:extLst>
      <p:ext uri="{BB962C8B-B14F-4D97-AF65-F5344CB8AC3E}">
        <p14:creationId xmlns:p14="http://schemas.microsoft.com/office/powerpoint/2010/main" val="199383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a:t>
            </a:fld>
            <a:endParaRPr lang="es-VE"/>
          </a:p>
        </p:txBody>
      </p:sp>
    </p:spTree>
    <p:extLst>
      <p:ext uri="{BB962C8B-B14F-4D97-AF65-F5344CB8AC3E}">
        <p14:creationId xmlns:p14="http://schemas.microsoft.com/office/powerpoint/2010/main" val="3182053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29</a:t>
            </a:fld>
            <a:endParaRPr lang="es-VE"/>
          </a:p>
        </p:txBody>
      </p:sp>
    </p:spTree>
    <p:extLst>
      <p:ext uri="{BB962C8B-B14F-4D97-AF65-F5344CB8AC3E}">
        <p14:creationId xmlns:p14="http://schemas.microsoft.com/office/powerpoint/2010/main" val="1554433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30</a:t>
            </a:fld>
            <a:endParaRPr lang="es-VE"/>
          </a:p>
        </p:txBody>
      </p:sp>
    </p:spTree>
    <p:extLst>
      <p:ext uri="{BB962C8B-B14F-4D97-AF65-F5344CB8AC3E}">
        <p14:creationId xmlns:p14="http://schemas.microsoft.com/office/powerpoint/2010/main" val="2076136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31</a:t>
            </a:fld>
            <a:endParaRPr lang="es-VE"/>
          </a:p>
        </p:txBody>
      </p:sp>
    </p:spTree>
    <p:extLst>
      <p:ext uri="{BB962C8B-B14F-4D97-AF65-F5344CB8AC3E}">
        <p14:creationId xmlns:p14="http://schemas.microsoft.com/office/powerpoint/2010/main" val="3761035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32</a:t>
            </a:fld>
            <a:endParaRPr lang="es-VE"/>
          </a:p>
        </p:txBody>
      </p:sp>
    </p:spTree>
    <p:extLst>
      <p:ext uri="{BB962C8B-B14F-4D97-AF65-F5344CB8AC3E}">
        <p14:creationId xmlns:p14="http://schemas.microsoft.com/office/powerpoint/2010/main" val="946741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8C2A15-0822-4FAF-8C7E-C4D7F801EC27}" type="slidenum">
              <a:rPr lang="es-VE" smtClean="0"/>
              <a:t>33</a:t>
            </a:fld>
            <a:endParaRPr lang="es-VE"/>
          </a:p>
        </p:txBody>
      </p:sp>
    </p:spTree>
    <p:extLst>
      <p:ext uri="{BB962C8B-B14F-4D97-AF65-F5344CB8AC3E}">
        <p14:creationId xmlns:p14="http://schemas.microsoft.com/office/powerpoint/2010/main" val="3616817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34</a:t>
            </a:fld>
            <a:endParaRPr lang="es-VE"/>
          </a:p>
        </p:txBody>
      </p:sp>
    </p:spTree>
    <p:extLst>
      <p:ext uri="{BB962C8B-B14F-4D97-AF65-F5344CB8AC3E}">
        <p14:creationId xmlns:p14="http://schemas.microsoft.com/office/powerpoint/2010/main" val="1258603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35</a:t>
            </a:fld>
            <a:endParaRPr lang="es-VE"/>
          </a:p>
        </p:txBody>
      </p:sp>
    </p:spTree>
    <p:extLst>
      <p:ext uri="{BB962C8B-B14F-4D97-AF65-F5344CB8AC3E}">
        <p14:creationId xmlns:p14="http://schemas.microsoft.com/office/powerpoint/2010/main" val="1963303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36</a:t>
            </a:fld>
            <a:endParaRPr lang="es-VE"/>
          </a:p>
        </p:txBody>
      </p:sp>
    </p:spTree>
    <p:extLst>
      <p:ext uri="{BB962C8B-B14F-4D97-AF65-F5344CB8AC3E}">
        <p14:creationId xmlns:p14="http://schemas.microsoft.com/office/powerpoint/2010/main" val="3456677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37</a:t>
            </a:fld>
            <a:endParaRPr lang="es-VE"/>
          </a:p>
        </p:txBody>
      </p:sp>
    </p:spTree>
    <p:extLst>
      <p:ext uri="{BB962C8B-B14F-4D97-AF65-F5344CB8AC3E}">
        <p14:creationId xmlns:p14="http://schemas.microsoft.com/office/powerpoint/2010/main" val="1102880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38</a:t>
            </a:fld>
            <a:endParaRPr lang="es-VE"/>
          </a:p>
        </p:txBody>
      </p:sp>
    </p:spTree>
    <p:extLst>
      <p:ext uri="{BB962C8B-B14F-4D97-AF65-F5344CB8AC3E}">
        <p14:creationId xmlns:p14="http://schemas.microsoft.com/office/powerpoint/2010/main" val="78461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a:t>
            </a:fld>
            <a:endParaRPr lang="es-VE"/>
          </a:p>
        </p:txBody>
      </p:sp>
    </p:spTree>
    <p:extLst>
      <p:ext uri="{BB962C8B-B14F-4D97-AF65-F5344CB8AC3E}">
        <p14:creationId xmlns:p14="http://schemas.microsoft.com/office/powerpoint/2010/main" val="3463740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39</a:t>
            </a:fld>
            <a:endParaRPr lang="es-VE"/>
          </a:p>
        </p:txBody>
      </p:sp>
    </p:spTree>
    <p:extLst>
      <p:ext uri="{BB962C8B-B14F-4D97-AF65-F5344CB8AC3E}">
        <p14:creationId xmlns:p14="http://schemas.microsoft.com/office/powerpoint/2010/main" val="649164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40</a:t>
            </a:fld>
            <a:endParaRPr lang="es-VE"/>
          </a:p>
        </p:txBody>
      </p:sp>
    </p:spTree>
    <p:extLst>
      <p:ext uri="{BB962C8B-B14F-4D97-AF65-F5344CB8AC3E}">
        <p14:creationId xmlns:p14="http://schemas.microsoft.com/office/powerpoint/2010/main" val="2501206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41</a:t>
            </a:fld>
            <a:endParaRPr lang="es-VE"/>
          </a:p>
        </p:txBody>
      </p:sp>
    </p:spTree>
    <p:extLst>
      <p:ext uri="{BB962C8B-B14F-4D97-AF65-F5344CB8AC3E}">
        <p14:creationId xmlns:p14="http://schemas.microsoft.com/office/powerpoint/2010/main" val="812985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42</a:t>
            </a:fld>
            <a:endParaRPr lang="es-VE"/>
          </a:p>
        </p:txBody>
      </p:sp>
    </p:spTree>
    <p:extLst>
      <p:ext uri="{BB962C8B-B14F-4D97-AF65-F5344CB8AC3E}">
        <p14:creationId xmlns:p14="http://schemas.microsoft.com/office/powerpoint/2010/main" val="3587041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43</a:t>
            </a:fld>
            <a:endParaRPr lang="es-VE"/>
          </a:p>
        </p:txBody>
      </p:sp>
    </p:spTree>
    <p:extLst>
      <p:ext uri="{BB962C8B-B14F-4D97-AF65-F5344CB8AC3E}">
        <p14:creationId xmlns:p14="http://schemas.microsoft.com/office/powerpoint/2010/main" val="375867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44</a:t>
            </a:fld>
            <a:endParaRPr lang="es-VE"/>
          </a:p>
        </p:txBody>
      </p:sp>
    </p:spTree>
    <p:extLst>
      <p:ext uri="{BB962C8B-B14F-4D97-AF65-F5344CB8AC3E}">
        <p14:creationId xmlns:p14="http://schemas.microsoft.com/office/powerpoint/2010/main" val="1341260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45</a:t>
            </a:fld>
            <a:endParaRPr lang="es-VE"/>
          </a:p>
        </p:txBody>
      </p:sp>
    </p:spTree>
    <p:extLst>
      <p:ext uri="{BB962C8B-B14F-4D97-AF65-F5344CB8AC3E}">
        <p14:creationId xmlns:p14="http://schemas.microsoft.com/office/powerpoint/2010/main" val="1359927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46</a:t>
            </a:fld>
            <a:endParaRPr lang="es-VE"/>
          </a:p>
        </p:txBody>
      </p:sp>
    </p:spTree>
    <p:extLst>
      <p:ext uri="{BB962C8B-B14F-4D97-AF65-F5344CB8AC3E}">
        <p14:creationId xmlns:p14="http://schemas.microsoft.com/office/powerpoint/2010/main" val="1836236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47</a:t>
            </a:fld>
            <a:endParaRPr lang="es-VE"/>
          </a:p>
        </p:txBody>
      </p:sp>
    </p:spTree>
    <p:extLst>
      <p:ext uri="{BB962C8B-B14F-4D97-AF65-F5344CB8AC3E}">
        <p14:creationId xmlns:p14="http://schemas.microsoft.com/office/powerpoint/2010/main" val="1912088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49</a:t>
            </a:fld>
            <a:endParaRPr lang="es-VE"/>
          </a:p>
        </p:txBody>
      </p:sp>
    </p:spTree>
    <p:extLst>
      <p:ext uri="{BB962C8B-B14F-4D97-AF65-F5344CB8AC3E}">
        <p14:creationId xmlns:p14="http://schemas.microsoft.com/office/powerpoint/2010/main" val="214989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a:t>
            </a:fld>
            <a:endParaRPr lang="es-VE"/>
          </a:p>
        </p:txBody>
      </p:sp>
    </p:spTree>
    <p:extLst>
      <p:ext uri="{BB962C8B-B14F-4D97-AF65-F5344CB8AC3E}">
        <p14:creationId xmlns:p14="http://schemas.microsoft.com/office/powerpoint/2010/main" val="2027347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5</a:t>
            </a:fld>
            <a:endParaRPr lang="es-VE"/>
          </a:p>
        </p:txBody>
      </p:sp>
    </p:spTree>
    <p:extLst>
      <p:ext uri="{BB962C8B-B14F-4D97-AF65-F5344CB8AC3E}">
        <p14:creationId xmlns:p14="http://schemas.microsoft.com/office/powerpoint/2010/main" val="55131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6</a:t>
            </a:fld>
            <a:endParaRPr lang="es-VE"/>
          </a:p>
        </p:txBody>
      </p:sp>
    </p:spTree>
    <p:extLst>
      <p:ext uri="{BB962C8B-B14F-4D97-AF65-F5344CB8AC3E}">
        <p14:creationId xmlns:p14="http://schemas.microsoft.com/office/powerpoint/2010/main" val="126167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7</a:t>
            </a:fld>
            <a:endParaRPr lang="es-VE"/>
          </a:p>
        </p:txBody>
      </p:sp>
    </p:spTree>
    <p:extLst>
      <p:ext uri="{BB962C8B-B14F-4D97-AF65-F5344CB8AC3E}">
        <p14:creationId xmlns:p14="http://schemas.microsoft.com/office/powerpoint/2010/main" val="29623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8</a:t>
            </a:fld>
            <a:endParaRPr lang="es-VE"/>
          </a:p>
        </p:txBody>
      </p:sp>
    </p:spTree>
    <p:extLst>
      <p:ext uri="{BB962C8B-B14F-4D97-AF65-F5344CB8AC3E}">
        <p14:creationId xmlns:p14="http://schemas.microsoft.com/office/powerpoint/2010/main" val="187835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9</a:t>
            </a:fld>
            <a:endParaRPr lang="es-VE"/>
          </a:p>
        </p:txBody>
      </p:sp>
    </p:spTree>
    <p:extLst>
      <p:ext uri="{BB962C8B-B14F-4D97-AF65-F5344CB8AC3E}">
        <p14:creationId xmlns:p14="http://schemas.microsoft.com/office/powerpoint/2010/main" val="82651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2"/>
              </a:solidFill>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GROUP WORK</a:t>
            </a:r>
          </a:p>
        </p:txBody>
      </p:sp>
    </p:spTree>
    <p:extLst>
      <p:ext uri="{BB962C8B-B14F-4D97-AF65-F5344CB8AC3E}">
        <p14:creationId xmlns:p14="http://schemas.microsoft.com/office/powerpoint/2010/main" val="7198100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67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18961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59081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104910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b="0" i="0" spc="300" dirty="0">
                <a:solidFill>
                  <a:srgbClr val="226676"/>
                </a:solidFill>
                <a:latin typeface="Source Sans Pro" panose="020B0503030403020204" pitchFamily="34" charset="0"/>
                <a:ea typeface="Source Sans Pro" panose="020B05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b="0" i="0" spc="300" dirty="0">
                <a:solidFill>
                  <a:srgbClr val="226676"/>
                </a:solidFill>
                <a:latin typeface="Source Sans Pro" panose="020B0503030403020204" pitchFamily="34" charset="0"/>
                <a:ea typeface="Source Sans Pro" panose="020B05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3013720" y="2447070"/>
            <a:ext cx="3116559" cy="1323439"/>
          </a:xfrm>
          <a:prstGeom prst="rect">
            <a:avLst/>
          </a:prstGeom>
          <a:noFill/>
        </p:spPr>
        <p:txBody>
          <a:bodyPr wrap="none" rtlCol="0">
            <a:spAutoFit/>
          </a:bodyPr>
          <a:lstStyle/>
          <a:p>
            <a:pPr algn="ctr"/>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WELCOME</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a:r>
              <a:rPr lang="en-GB" sz="3200"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to the session</a:t>
            </a:r>
          </a:p>
        </p:txBody>
      </p:sp>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34253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207237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63658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1364631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896023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3924716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114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59672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2769263" y="2447070"/>
            <a:ext cx="3605474" cy="1323439"/>
          </a:xfrm>
          <a:prstGeom prst="rect">
            <a:avLst/>
          </a:prstGeom>
          <a:noFill/>
        </p:spPr>
        <p:txBody>
          <a:bodyPr wrap="none" rtlCol="0">
            <a:spAutoFit/>
          </a:bodyPr>
          <a:lstStyle/>
          <a:p>
            <a:pPr algn="ctr"/>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THANK YOU</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a:r>
              <a:rPr lang="en-GB" sz="3200"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and happy SPP!</a:t>
            </a:r>
          </a:p>
        </p:txBody>
      </p:sp>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668645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a:lstStyle>
            <a:lvl1pPr marL="0" indent="0" algn="l">
              <a:buFontTx/>
              <a:buNone/>
              <a:defRPr sz="2000">
                <a:latin typeface="Source Sans Pro" pitchFamily="34" charset="0"/>
              </a:defRPr>
            </a:lvl1pPr>
            <a:lvl2pPr marL="457200" indent="0" algn="l">
              <a:buFontTx/>
              <a:buNone/>
              <a:defRPr sz="2000">
                <a:latin typeface="Source Sans Pro" pitchFamily="34" charset="0"/>
              </a:defRPr>
            </a:lvl2pPr>
            <a:lvl3pPr marL="914400" indent="0" algn="l">
              <a:buFontTx/>
              <a:buNone/>
              <a:defRPr sz="2000">
                <a:latin typeface="Source Sans Pro" pitchFamily="34" charset="0"/>
              </a:defRPr>
            </a:lvl3pPr>
            <a:lvl4pPr marL="1371600" indent="0" algn="l">
              <a:buFontTx/>
              <a:buNone/>
              <a:defRPr sz="2000">
                <a:latin typeface="Source Sans Pro" pitchFamily="34" charset="0"/>
              </a:defRPr>
            </a:lvl4pPr>
            <a:lvl5pPr marL="1828800" indent="0" algn="l">
              <a:buFontTx/>
              <a:buNone/>
              <a:defRPr sz="2000">
                <a:latin typeface="Source Sans Pro"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1474870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030269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3013720" y="2447070"/>
            <a:ext cx="3116559" cy="1323439"/>
          </a:xfrm>
          <a:prstGeom prst="rect">
            <a:avLst/>
          </a:prstGeom>
          <a:noFill/>
        </p:spPr>
        <p:txBody>
          <a:bodyPr wrap="none" rtlCol="0">
            <a:spAutoFit/>
          </a:bodyPr>
          <a:lstStyle/>
          <a:p>
            <a:pPr algn="ctr"/>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WELCOME</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a:r>
              <a:rPr lang="en-GB" sz="3200"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to the session</a:t>
            </a:r>
          </a:p>
        </p:txBody>
      </p:sp>
    </p:spTree>
    <p:extLst>
      <p:ext uri="{BB962C8B-B14F-4D97-AF65-F5344CB8AC3E}">
        <p14:creationId xmlns:p14="http://schemas.microsoft.com/office/powerpoint/2010/main" val="84040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261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769157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67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128304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solidFill>
                  <a:schemeClr val="tx2"/>
                </a:solidFill>
                <a:latin typeface="Source Sans Pro ExtraLight" pitchFamily="34" charset="0"/>
              </a:defRPr>
            </a:lvl1pPr>
            <a:lvl2pPr marL="457200" indent="0" algn="l">
              <a:buFontTx/>
              <a:buNone/>
              <a:defRPr sz="2200">
                <a:solidFill>
                  <a:schemeClr val="tx2"/>
                </a:solidFill>
                <a:latin typeface="Source Sans Pro ExtraLight" pitchFamily="34" charset="0"/>
              </a:defRPr>
            </a:lvl2pPr>
            <a:lvl3pPr marL="914400" indent="0" algn="l">
              <a:buFontTx/>
              <a:buNone/>
              <a:defRPr sz="2200">
                <a:solidFill>
                  <a:schemeClr val="tx2"/>
                </a:solidFill>
                <a:latin typeface="Source Sans Pro ExtraLight" pitchFamily="34" charset="0"/>
              </a:defRPr>
            </a:lvl3pPr>
            <a:lvl4pPr marL="1371600" indent="0" algn="l">
              <a:buFontTx/>
              <a:buNone/>
              <a:defRPr sz="2200">
                <a:solidFill>
                  <a:schemeClr val="tx2"/>
                </a:solidFill>
                <a:latin typeface="Source Sans Pro ExtraLight" pitchFamily="34" charset="0"/>
              </a:defRPr>
            </a:lvl4pPr>
            <a:lvl5pPr marL="1828800" indent="0" algn="l">
              <a:buFontTx/>
              <a:buNone/>
              <a:defRPr sz="2200">
                <a:solidFill>
                  <a:schemeClr val="tx2"/>
                </a:solidFill>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3616161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498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22010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396567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Module 2">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823031" y="3098250"/>
            <a:ext cx="3517900" cy="1227138"/>
          </a:xfrm>
          <a:prstGeom prst="rect">
            <a:avLst/>
          </a:prstGeom>
        </p:spPr>
        <p:txBody>
          <a:bodyPr/>
          <a:lstStyle>
            <a:lvl1pPr marL="0" indent="0">
              <a:buNone/>
              <a:defRPr sz="3200" b="0" i="0">
                <a:solidFill>
                  <a:schemeClr val="tx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3" name="2 Marcador de texto"/>
          <p:cNvSpPr>
            <a:spLocks noGrp="1"/>
          </p:cNvSpPr>
          <p:nvPr>
            <p:ph type="body" sz="quarter" idx="14" hasCustomPrompt="1"/>
          </p:nvPr>
        </p:nvSpPr>
        <p:spPr>
          <a:xfrm>
            <a:off x="2823032" y="2251024"/>
            <a:ext cx="3517900" cy="830263"/>
          </a:xfrm>
          <a:prstGeom prst="rect">
            <a:avLst/>
          </a:prstGeom>
        </p:spPr>
        <p:txBody>
          <a:bodyPr/>
          <a:lstStyle>
            <a:lvl1pPr marL="0" indent="0">
              <a:buFontTx/>
              <a:buNone/>
              <a:defRPr sz="4800" b="1" baseline="0">
                <a:latin typeface="Source Sans Pro Light" pitchFamily="34" charset="0"/>
              </a:defRPr>
            </a:lvl1pPr>
          </a:lstStyle>
          <a:p>
            <a:pPr lvl="0"/>
            <a:r>
              <a:rPr lang="es-ES" dirty="0"/>
              <a:t>MODULE 2.X</a:t>
            </a:r>
            <a:endParaRPr lang="es-VE" dirty="0"/>
          </a:p>
        </p:txBody>
      </p:sp>
    </p:spTree>
    <p:extLst>
      <p:ext uri="{BB962C8B-B14F-4D97-AF65-F5344CB8AC3E}">
        <p14:creationId xmlns:p14="http://schemas.microsoft.com/office/powerpoint/2010/main" val="3576491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a:lstStyle>
            <a:lvl1pPr marL="0" indent="0" algn="ctr">
              <a:buNone/>
              <a:defRPr sz="2100" b="1">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3418862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4175582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2150616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293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2215265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882019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2495690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459379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650962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146207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a:lstStyle>
            <a:lvl1pPr marL="0" indent="0" algn="ctr">
              <a:buNone/>
              <a:defRPr sz="21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1559080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690247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1864447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5062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166024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2887651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2818987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9953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42412055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a:t>
            </a:r>
            <a:r>
              <a:rPr lang="en-GB" dirty="0" err="1"/>
              <a:t>Placeholder</a:t>
            </a:r>
            <a:r>
              <a:rPr lang="en-GB" dirty="0"/>
              <a:t>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228711"/>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337116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a:lstStyle>
            <a:lvl1pPr marL="0" indent="0" algn="ctr">
              <a:buNone/>
              <a:defRPr sz="24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18242875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88963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20"/>
          </p:nvPr>
        </p:nvSpPr>
        <p:spPr>
          <a:xfrm>
            <a:off x="485774" y="1438835"/>
            <a:ext cx="4183062" cy="368841"/>
          </a:xfrm>
          <a:prstGeom prst="rect">
            <a:avLst/>
          </a:prstGeom>
        </p:spPr>
        <p:txBody>
          <a:bodyPr/>
          <a:lstStyle>
            <a:lvl1pPr marL="0" indent="0">
              <a:buFontTx/>
              <a:buNone/>
              <a:defRPr lang="es-VE" sz="2000" b="1" kern="1200"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lvl="0"/>
            <a:r>
              <a:rPr lang="es-ES" dirty="0"/>
              <a:t>Haga clic para modificar</a:t>
            </a:r>
            <a:endParaRPr lang="es-VE" dirty="0"/>
          </a:p>
        </p:txBody>
      </p:sp>
    </p:spTree>
    <p:extLst>
      <p:ext uri="{BB962C8B-B14F-4D97-AF65-F5344CB8AC3E}">
        <p14:creationId xmlns:p14="http://schemas.microsoft.com/office/powerpoint/2010/main" val="32146797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591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261864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solidFill>
                  <a:schemeClr val="tx2"/>
                </a:solidFill>
                <a:latin typeface="Source Sans Pro ExtraLight" pitchFamily="34" charset="0"/>
              </a:defRPr>
            </a:lvl1pPr>
            <a:lvl2pPr marL="457200" indent="0" algn="l">
              <a:buFontTx/>
              <a:buNone/>
              <a:defRPr sz="2200">
                <a:solidFill>
                  <a:schemeClr val="tx2"/>
                </a:solidFill>
                <a:latin typeface="Source Sans Pro ExtraLight" pitchFamily="34" charset="0"/>
              </a:defRPr>
            </a:lvl2pPr>
            <a:lvl3pPr marL="914400" indent="0" algn="l">
              <a:buFontTx/>
              <a:buNone/>
              <a:defRPr sz="2200">
                <a:solidFill>
                  <a:schemeClr val="tx2"/>
                </a:solidFill>
                <a:latin typeface="Source Sans Pro ExtraLight" pitchFamily="34" charset="0"/>
              </a:defRPr>
            </a:lvl3pPr>
            <a:lvl4pPr marL="1371600" indent="0" algn="l">
              <a:buFontTx/>
              <a:buNone/>
              <a:defRPr sz="2200">
                <a:solidFill>
                  <a:schemeClr val="tx2"/>
                </a:solidFill>
                <a:latin typeface="Source Sans Pro ExtraLight" pitchFamily="34" charset="0"/>
              </a:defRPr>
            </a:lvl4pPr>
            <a:lvl5pPr marL="1828800" indent="0" algn="l">
              <a:buFontTx/>
              <a:buNone/>
              <a:defRPr sz="2200">
                <a:solidFill>
                  <a:schemeClr val="tx2"/>
                </a:solidFill>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4282067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764671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595633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36300157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a:t>
            </a:r>
            <a:r>
              <a:rPr lang="en-GB" dirty="0" err="1"/>
              <a:t>Placeholder</a:t>
            </a:r>
            <a:r>
              <a:rPr lang="en-GB" dirty="0"/>
              <a:t>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83212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a:lstStyle>
            <a:lvl1pPr marL="0" indent="0" algn="ctr">
              <a:buNone/>
              <a:defRPr sz="2400" b="1">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02687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748054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2585132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22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8516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8550654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4288161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21035288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660475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4243331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13921798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2021363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459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a:lstStyle>
            <a:lvl1pPr marL="0" indent="0" algn="l">
              <a:buFontTx/>
              <a:buNone/>
              <a:defRPr sz="2000">
                <a:latin typeface="Source Sans Pro" pitchFamily="34" charset="0"/>
              </a:defRPr>
            </a:lvl1pPr>
            <a:lvl2pPr marL="457200" indent="0" algn="l">
              <a:buFontTx/>
              <a:buNone/>
              <a:defRPr sz="2000">
                <a:latin typeface="Source Sans Pro" pitchFamily="34" charset="0"/>
              </a:defRPr>
            </a:lvl2pPr>
            <a:lvl3pPr marL="914400" indent="0" algn="l">
              <a:buFontTx/>
              <a:buNone/>
              <a:defRPr sz="2000">
                <a:latin typeface="Source Sans Pro" pitchFamily="34" charset="0"/>
              </a:defRPr>
            </a:lvl3pPr>
            <a:lvl4pPr marL="1371600" indent="0" algn="l">
              <a:buFontTx/>
              <a:buNone/>
              <a:defRPr sz="2000">
                <a:latin typeface="Source Sans Pro" pitchFamily="34" charset="0"/>
              </a:defRPr>
            </a:lvl4pPr>
            <a:lvl5pPr marL="1828800" indent="0" algn="l">
              <a:buFontTx/>
              <a:buNone/>
              <a:defRPr sz="2000">
                <a:latin typeface="Source Sans Pro"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14748708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PLANNING YOUR NEXT STEPS</a:t>
            </a:r>
          </a:p>
        </p:txBody>
      </p:sp>
    </p:spTree>
    <p:extLst>
      <p:ext uri="{BB962C8B-B14F-4D97-AF65-F5344CB8AC3E}">
        <p14:creationId xmlns:p14="http://schemas.microsoft.com/office/powerpoint/2010/main" val="321304206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3.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10.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3.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11.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5" Type="http://schemas.openxmlformats.org/officeDocument/2006/relationships/image" Target="../media/image3.png"/><Relationship Id="rId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5.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7.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3.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8.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3.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DESCRIBE</a:t>
            </a:r>
            <a:r>
              <a:rPr lang="en-GB" b="0" baseline="0" dirty="0"/>
              <a:t> THE SANITATION SYSTEM</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MODULE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116325"/>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80886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9" name="Text Placeholder 33">
            <a:extLst>
              <a:ext uri="{FF2B5EF4-FFF2-40B4-BE49-F238E27FC236}">
                <a16:creationId xmlns:a16="http://schemas.microsoft.com/office/drawing/2014/main" id="{8074D36D-591C-DE43-9EB8-E104DE64BD0D}"/>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DESCRIBE</a:t>
            </a:r>
            <a:r>
              <a:rPr lang="en-GB" b="0" baseline="0" dirty="0"/>
              <a:t> THE SANITATION SYSTEM</a:t>
            </a:r>
            <a:endParaRPr lang="x-none" b="0" dirty="0"/>
          </a:p>
        </p:txBody>
      </p:sp>
      <p:sp>
        <p:nvSpPr>
          <p:cNvPr id="12" name="Text Placeholder 33">
            <a:extLst>
              <a:ext uri="{FF2B5EF4-FFF2-40B4-BE49-F238E27FC236}">
                <a16:creationId xmlns:a16="http://schemas.microsoft.com/office/drawing/2014/main" id="{9DD29BD3-4255-8F40-B537-7E47EBD7A853}"/>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MODULE 2:</a:t>
            </a:r>
          </a:p>
        </p:txBody>
      </p:sp>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 id="2147483751" r:id="rId9"/>
    <p:sldLayoutId id="214748379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6"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DESCRIBE</a:t>
            </a:r>
            <a:r>
              <a:rPr lang="en-GB" b="0" baseline="0" dirty="0"/>
              <a:t> THE SANITATION SYSTEM</a:t>
            </a:r>
            <a:endParaRPr lang="x-none" b="0" dirty="0"/>
          </a:p>
        </p:txBody>
      </p:sp>
      <p:sp>
        <p:nvSpPr>
          <p:cNvPr id="1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MODULE 2:</a:t>
            </a:r>
          </a:p>
        </p:txBody>
      </p:sp>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 id="2147483803" r:id="rId3"/>
    <p:sldLayoutId id="2147483824" r:id="rId4"/>
    <p:sldLayoutId id="2147483805" r:id="rId5"/>
    <p:sldLayoutId id="2147483806" r:id="rId6"/>
    <p:sldLayoutId id="2147483807" r:id="rId7"/>
    <p:sldLayoutId id="214748380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01" r:id="rId7"/>
    <p:sldLayoutId id="21474838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22667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3D78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319364"/>
            <a:ext cx="2841556" cy="523220"/>
          </a:xfrm>
          <a:prstGeom prst="rect">
            <a:avLst/>
          </a:prstGeom>
          <a:noFill/>
        </p:spPr>
        <p:txBody>
          <a:bodyPr wrap="square" rtlCol="0">
            <a:spAutoFit/>
          </a:bodyPr>
          <a:lstStyle/>
          <a:p>
            <a:pPr algn="ctr"/>
            <a:r>
              <a:rPr lang="en-GB" sz="28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STEPS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324253"/>
            <a:ext cx="2841556" cy="523220"/>
          </a:xfrm>
          <a:prstGeom prst="rect">
            <a:avLst/>
          </a:prstGeom>
          <a:noFill/>
        </p:spPr>
        <p:txBody>
          <a:bodyPr wrap="square" rtlCol="0">
            <a:spAutoFit/>
          </a:bodyPr>
          <a:lstStyle/>
          <a:p>
            <a:pPr algn="ctr"/>
            <a:r>
              <a:rPr lang="en-GB" sz="2800" b="1" spc="300" dirty="0">
                <a:solidFill>
                  <a:srgbClr val="3D7885"/>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MODULE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737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97" r:id="rId10"/>
    <p:sldLayoutId id="2147483798" r:id="rId11"/>
    <p:sldLayoutId id="2147483810" r:id="rId12"/>
    <p:sldLayoutId id="2147483811" r:id="rId13"/>
    <p:sldLayoutId id="214748381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DESCRIBE</a:t>
            </a:r>
            <a:r>
              <a:rPr lang="en-GB" b="0" baseline="0" dirty="0"/>
              <a:t> THE SANITATION SYSTEM</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MODULE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20" r:id="rId7"/>
    <p:sldLayoutId id="2147483709" r:id="rId8"/>
    <p:sldLayoutId id="2147483710" r:id="rId9"/>
    <p:sldLayoutId id="2147483762"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DESCRIBE</a:t>
            </a:r>
            <a:r>
              <a:rPr lang="en-GB" b="0" baseline="0" dirty="0"/>
              <a:t> THE SANITATION SYSTEM</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MODULE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116325"/>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70408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DESCRIBE</a:t>
            </a:r>
            <a:r>
              <a:rPr lang="en-GB" b="0" baseline="0" dirty="0"/>
              <a:t> THE SANITATION SYSTEM</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MODULE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116325"/>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7012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DESCRIBE</a:t>
            </a:r>
            <a:r>
              <a:rPr lang="en-GB" b="0" baseline="0" dirty="0"/>
              <a:t> THE SANITATION SYSTEM</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MODULE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116325"/>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17209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hyperlink" Target="http://www.eawag.ch/" TargetMode="External"/><Relationship Id="rId2" Type="http://schemas.openxmlformats.org/officeDocument/2006/relationships/image" Target="../media/image21.png"/><Relationship Id="rId1" Type="http://schemas.openxmlformats.org/officeDocument/2006/relationships/slideLayout" Target="../slideLayouts/slideLayout4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sswm.info/perspective/sanitation-systems-perspectiv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4.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4.xml"/><Relationship Id="rId1" Type="http://schemas.openxmlformats.org/officeDocument/2006/relationships/slideLayout" Target="../slideLayouts/slideLayout9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iff"/></Relationships>
</file>

<file path=ppt/slides/_rels/slide3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tiff"/><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9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iff"/></Relationships>
</file>

<file path=ppt/slides/_rels/slide3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6.xml"/><Relationship Id="rId1" Type="http://schemas.openxmlformats.org/officeDocument/2006/relationships/slideLayout" Target="../slideLayouts/slideLayout96.xml"/><Relationship Id="rId5" Type="http://schemas.openxmlformats.org/officeDocument/2006/relationships/image" Target="../media/image46.png"/><Relationship Id="rId4" Type="http://schemas.openxmlformats.org/officeDocument/2006/relationships/image" Target="../media/image45.tiff"/></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9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8.xml"/><Relationship Id="rId1" Type="http://schemas.openxmlformats.org/officeDocument/2006/relationships/slideLayout" Target="../slideLayouts/slideLayout96.xml"/><Relationship Id="rId5" Type="http://schemas.openxmlformats.org/officeDocument/2006/relationships/image" Target="../media/image46.png"/><Relationship Id="rId4" Type="http://schemas.openxmlformats.org/officeDocument/2006/relationships/image" Target="../media/image45.tiff"/></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96.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96.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96.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tiff"/><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9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iff"/></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9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5.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8CD84-2C93-0D4C-A5F7-34A302A57C93}"/>
              </a:ext>
            </a:extLst>
          </p:cNvPr>
          <p:cNvPicPr>
            <a:picLocks noChangeAspect="1"/>
          </p:cNvPicPr>
          <p:nvPr/>
        </p:nvPicPr>
        <p:blipFill>
          <a:blip r:embed="rId3"/>
          <a:stretch>
            <a:fillRect/>
          </a:stretch>
        </p:blipFill>
        <p:spPr>
          <a:xfrm>
            <a:off x="1289432" y="848549"/>
            <a:ext cx="6565136" cy="3895248"/>
          </a:xfrm>
          <a:prstGeom prst="rect">
            <a:avLst/>
          </a:prstGeom>
        </p:spPr>
      </p:pic>
      <p:sp>
        <p:nvSpPr>
          <p:cNvPr id="6" name="Rectangular Callout 5">
            <a:extLst>
              <a:ext uri="{FF2B5EF4-FFF2-40B4-BE49-F238E27FC236}">
                <a16:creationId xmlns:a16="http://schemas.microsoft.com/office/drawing/2014/main" id="{E076293B-EB96-1E4F-A627-36B83CBF7E8D}"/>
              </a:ext>
            </a:extLst>
          </p:cNvPr>
          <p:cNvSpPr/>
          <p:nvPr/>
        </p:nvSpPr>
        <p:spPr>
          <a:xfrm>
            <a:off x="7585558" y="51793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21 to 32</a:t>
            </a:r>
          </a:p>
        </p:txBody>
      </p:sp>
      <p:pic>
        <p:nvPicPr>
          <p:cNvPr id="9" name="Picture 8" descr="Graphical user interface, application&#10;&#10;Description automatically generated">
            <a:extLst>
              <a:ext uri="{FF2B5EF4-FFF2-40B4-BE49-F238E27FC236}">
                <a16:creationId xmlns:a16="http://schemas.microsoft.com/office/drawing/2014/main" id="{8BC4AFF7-06D4-844A-80B6-F1F030B2DAA6}"/>
              </a:ext>
            </a:extLst>
          </p:cNvPr>
          <p:cNvPicPr>
            <a:picLocks noChangeAspect="1"/>
          </p:cNvPicPr>
          <p:nvPr/>
        </p:nvPicPr>
        <p:blipFill rotWithShape="1">
          <a:blip r:embed="rId4">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3" name="TextBox 2">
            <a:extLst>
              <a:ext uri="{FF2B5EF4-FFF2-40B4-BE49-F238E27FC236}">
                <a16:creationId xmlns:a16="http://schemas.microsoft.com/office/drawing/2014/main" id="{AE8529DC-2BA4-CE41-B799-D2D05E451D75}"/>
              </a:ext>
            </a:extLst>
          </p:cNvPr>
          <p:cNvSpPr txBox="1"/>
          <p:nvPr/>
        </p:nvSpPr>
        <p:spPr>
          <a:xfrm>
            <a:off x="4034117" y="5179335"/>
            <a:ext cx="965329" cy="369332"/>
          </a:xfrm>
          <a:prstGeom prst="rect">
            <a:avLst/>
          </a:prstGeom>
          <a:noFill/>
        </p:spPr>
        <p:txBody>
          <a:bodyPr wrap="none" rtlCol="0">
            <a:spAutoFit/>
          </a:bodyPr>
          <a:lstStyle/>
          <a:p>
            <a:r>
              <a:rPr lang="es-ES_tradnl" dirty="0">
                <a:solidFill>
                  <a:schemeClr val="tx2"/>
                </a:solidFill>
              </a:rPr>
              <a:t>-PART 1-</a:t>
            </a:r>
          </a:p>
        </p:txBody>
      </p:sp>
      <p:sp>
        <p:nvSpPr>
          <p:cNvPr id="7" name="TextBox 6">
            <a:extLst>
              <a:ext uri="{FF2B5EF4-FFF2-40B4-BE49-F238E27FC236}">
                <a16:creationId xmlns:a16="http://schemas.microsoft.com/office/drawing/2014/main" id="{19007E3F-694C-0E45-BE74-3A930F8A4FE3}"/>
              </a:ext>
            </a:extLst>
          </p:cNvPr>
          <p:cNvSpPr txBox="1"/>
          <p:nvPr/>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sp>
        <p:nvSpPr>
          <p:cNvPr id="8" name="Text Placeholder 32">
            <a:extLst>
              <a:ext uri="{FF2B5EF4-FFF2-40B4-BE49-F238E27FC236}">
                <a16:creationId xmlns:a16="http://schemas.microsoft.com/office/drawing/2014/main" id="{0C4226E4-5919-EF49-9412-6F69A0E87ABF}"/>
              </a:ext>
            </a:extLst>
          </p:cNvPr>
          <p:cNvSpPr txBox="1">
            <a:spLocks/>
          </p:cNvSpPr>
          <p:nvPr/>
        </p:nvSpPr>
        <p:spPr>
          <a:xfrm>
            <a:off x="1006252" y="6523994"/>
            <a:ext cx="5295900" cy="371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Source Sans Pro" panose="020B0503030403020204" pitchFamily="34" charset="0"/>
                <a:ea typeface="Source Sans Pro" panose="020B0503030403020204" pitchFamily="34" charset="0"/>
              </a:rPr>
              <a:t>DESCRIBE THE SANITATION SYSTEM</a:t>
            </a:r>
            <a:endParaRPr lang="x-none" sz="1400">
              <a:solidFill>
                <a:schemeClr val="bg1"/>
              </a:solidFill>
              <a:ea typeface="Source Sans Pro" panose="020B0503030403020204" pitchFamily="34" charset="0"/>
            </a:endParaRPr>
          </a:p>
        </p:txBody>
      </p:sp>
    </p:spTree>
    <p:extLst>
      <p:ext uri="{BB962C8B-B14F-4D97-AF65-F5344CB8AC3E}">
        <p14:creationId xmlns:p14="http://schemas.microsoft.com/office/powerpoint/2010/main" val="28009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Marcador de texto">
            <a:extLst>
              <a:ext uri="{FF2B5EF4-FFF2-40B4-BE49-F238E27FC236}">
                <a16:creationId xmlns:a16="http://schemas.microsoft.com/office/drawing/2014/main" id="{C1665611-2C2F-6E4A-A372-7689A544ADFC}"/>
              </a:ext>
            </a:extLst>
          </p:cNvPr>
          <p:cNvSpPr txBox="1">
            <a:spLocks/>
          </p:cNvSpPr>
          <p:nvPr/>
        </p:nvSpPr>
        <p:spPr>
          <a:xfrm>
            <a:off x="159310" y="1385108"/>
            <a:ext cx="6541528"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200" dirty="0">
                <a:solidFill>
                  <a:srgbClr val="226676"/>
                </a:solidFill>
                <a:latin typeface="Source Sans Pro" panose="020B0503030403020204" pitchFamily="34" charset="0"/>
                <a:ea typeface="Source Sans Pro" panose="020B0503030403020204" pitchFamily="34" charset="0"/>
              </a:rPr>
              <a:t>Compendium of sanitation systems and technologies</a:t>
            </a:r>
          </a:p>
          <a:p>
            <a:pPr>
              <a:spcBef>
                <a:spcPct val="20000"/>
              </a:spcBef>
              <a:defRPr/>
            </a:pPr>
            <a:endParaRPr lang="en-AU" sz="2200" dirty="0">
              <a:solidFill>
                <a:srgbClr val="226676"/>
              </a:solidFill>
              <a:latin typeface="Source Sans Pro" panose="020B0503030403020204" pitchFamily="34" charset="0"/>
              <a:ea typeface="Source Sans Pro" panose="020B0503030403020204" pitchFamily="34" charset="0"/>
            </a:endParaRPr>
          </a:p>
        </p:txBody>
      </p:sp>
      <p:pic>
        <p:nvPicPr>
          <p:cNvPr id="14" name="Bild 5">
            <a:extLst>
              <a:ext uri="{FF2B5EF4-FFF2-40B4-BE49-F238E27FC236}">
                <a16:creationId xmlns:a16="http://schemas.microsoft.com/office/drawing/2014/main" id="{398FC938-9697-AE45-B00B-0ED56D2DB9B7}"/>
              </a:ext>
            </a:extLst>
          </p:cNvPr>
          <p:cNvPicPr>
            <a:picLocks noChangeAspect="1"/>
          </p:cNvPicPr>
          <p:nvPr/>
        </p:nvPicPr>
        <p:blipFill>
          <a:blip r:embed="rId2"/>
          <a:stretch>
            <a:fillRect/>
          </a:stretch>
        </p:blipFill>
        <p:spPr>
          <a:xfrm>
            <a:off x="7081858" y="1557133"/>
            <a:ext cx="1837241" cy="2472764"/>
          </a:xfrm>
          <a:prstGeom prst="rect">
            <a:avLst/>
          </a:prstGeom>
        </p:spPr>
      </p:pic>
      <p:sp>
        <p:nvSpPr>
          <p:cNvPr id="15" name="3 Marcador de texto">
            <a:extLst>
              <a:ext uri="{FF2B5EF4-FFF2-40B4-BE49-F238E27FC236}">
                <a16:creationId xmlns:a16="http://schemas.microsoft.com/office/drawing/2014/main" id="{8AF6970A-39C1-5840-AABD-F3E32E3138FE}"/>
              </a:ext>
            </a:extLst>
          </p:cNvPr>
          <p:cNvSpPr txBox="1">
            <a:spLocks/>
          </p:cNvSpPr>
          <p:nvPr/>
        </p:nvSpPr>
        <p:spPr>
          <a:xfrm>
            <a:off x="159310" y="1798787"/>
            <a:ext cx="5690124" cy="170687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000" dirty="0">
                <a:solidFill>
                  <a:schemeClr val="tx2"/>
                </a:solidFill>
                <a:latin typeface="Source Sans Pro" panose="020B0503030403020204" pitchFamily="34" charset="0"/>
                <a:ea typeface="Source Sans Pro" panose="020B0503030403020204" pitchFamily="34" charset="0"/>
              </a:rPr>
              <a:t>TILLEY, E.; ULRICH, L.; LUETHI, C.; REYMOND, P.; ZURBRUEGG, C. (2014): Compendium of Sanitation Systems and Technologies. 2nd Revised Edition. </a:t>
            </a:r>
            <a:r>
              <a:rPr lang="en-AU" sz="2000" dirty="0" err="1">
                <a:solidFill>
                  <a:schemeClr val="tx2"/>
                </a:solidFill>
                <a:latin typeface="Source Sans Pro" panose="020B0503030403020204" pitchFamily="34" charset="0"/>
                <a:ea typeface="Source Sans Pro" panose="020B0503030403020204" pitchFamily="34" charset="0"/>
              </a:rPr>
              <a:t>Duebendorf</a:t>
            </a:r>
            <a:r>
              <a:rPr lang="en-AU" sz="2000" dirty="0">
                <a:solidFill>
                  <a:schemeClr val="tx2"/>
                </a:solidFill>
                <a:latin typeface="Source Sans Pro" panose="020B0503030403020204" pitchFamily="34" charset="0"/>
                <a:ea typeface="Source Sans Pro" panose="020B0503030403020204" pitchFamily="34" charset="0"/>
              </a:rPr>
              <a:t>, Switzerland: Swiss Federal Institute of Aquatic Science and Technology (</a:t>
            </a:r>
            <a:r>
              <a:rPr lang="en-AU" sz="2000" dirty="0" err="1">
                <a:solidFill>
                  <a:schemeClr val="tx2"/>
                </a:solidFill>
                <a:latin typeface="Source Sans Pro" panose="020B0503030403020204" pitchFamily="34" charset="0"/>
                <a:ea typeface="Source Sans Pro" panose="020B0503030403020204" pitchFamily="34" charset="0"/>
              </a:rPr>
              <a:t>Eawag</a:t>
            </a:r>
            <a:r>
              <a:rPr lang="en-AU" sz="2000" dirty="0">
                <a:solidFill>
                  <a:schemeClr val="tx2"/>
                </a:solidFill>
                <a:latin typeface="Source Sans Pro" panose="020B0503030403020204" pitchFamily="34" charset="0"/>
                <a:ea typeface="Source Sans Pro" panose="020B0503030403020204" pitchFamily="34" charset="0"/>
              </a:rPr>
              <a:t>).</a:t>
            </a:r>
          </a:p>
          <a:p>
            <a:pPr marL="0" indent="0">
              <a:lnSpc>
                <a:spcPct val="100000"/>
              </a:lnSpc>
              <a:buNone/>
              <a:defRPr/>
            </a:pPr>
            <a:r>
              <a:rPr lang="en-AU" sz="2000" dirty="0">
                <a:solidFill>
                  <a:schemeClr val="tx2"/>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www.eawag.ch</a:t>
            </a:r>
            <a:r>
              <a:rPr lang="en-AU" sz="2000" dirty="0">
                <a:solidFill>
                  <a:schemeClr val="tx2"/>
                </a:solidFill>
                <a:latin typeface="Source Sans Pro" panose="020B0503030403020204" pitchFamily="34" charset="0"/>
                <a:ea typeface="Source Sans Pro" panose="020B0503030403020204" pitchFamily="34" charset="0"/>
              </a:rPr>
              <a:t> </a:t>
            </a:r>
          </a:p>
        </p:txBody>
      </p:sp>
      <p:sp>
        <p:nvSpPr>
          <p:cNvPr id="2" name="Rechteck 1">
            <a:extLst>
              <a:ext uri="{FF2B5EF4-FFF2-40B4-BE49-F238E27FC236}">
                <a16:creationId xmlns:a16="http://schemas.microsoft.com/office/drawing/2014/main" id="{54B8D38C-043D-2F4D-888B-1C72E4FE9F9E}"/>
              </a:ext>
            </a:extLst>
          </p:cNvPr>
          <p:cNvSpPr/>
          <p:nvPr/>
        </p:nvSpPr>
        <p:spPr>
          <a:xfrm>
            <a:off x="2587099" y="4944075"/>
            <a:ext cx="6642624" cy="400110"/>
          </a:xfrm>
          <a:prstGeom prst="rect">
            <a:avLst/>
          </a:prstGeom>
        </p:spPr>
        <p:txBody>
          <a:bodyPr wrap="square">
            <a:spAutoFit/>
          </a:bodyPr>
          <a:lstStyle/>
          <a:p>
            <a:r>
              <a:rPr lang="es-ES_tradnl" sz="2000" dirty="0">
                <a:latin typeface="Source Sans Pro Light" panose="020B0403030403020204" pitchFamily="34" charset="0"/>
                <a:ea typeface="Source Sans Pro Light" panose="020B0403030403020204" pitchFamily="34" charset="0"/>
                <a:hlinkClick r:id="rId4"/>
              </a:rPr>
              <a:t>https://sswm.info/perspective/sanitation-systems-perspective</a:t>
            </a:r>
            <a:r>
              <a:rPr lang="es-ES_tradnl" sz="2000" dirty="0">
                <a:latin typeface="Source Sans Pro Light" panose="020B0403030403020204" pitchFamily="34" charset="0"/>
                <a:ea typeface="Source Sans Pro Light" panose="020B0403030403020204" pitchFamily="34" charset="0"/>
              </a:rPr>
              <a:t> </a:t>
            </a:r>
          </a:p>
        </p:txBody>
      </p:sp>
      <p:pic>
        <p:nvPicPr>
          <p:cNvPr id="16" name="Grafik 15">
            <a:extLst>
              <a:ext uri="{FF2B5EF4-FFF2-40B4-BE49-F238E27FC236}">
                <a16:creationId xmlns:a16="http://schemas.microsoft.com/office/drawing/2014/main" id="{A0AC5763-E624-594F-806C-0656B59C62B6}"/>
              </a:ext>
            </a:extLst>
          </p:cNvPr>
          <p:cNvPicPr>
            <a:picLocks noChangeAspect="1"/>
          </p:cNvPicPr>
          <p:nvPr/>
        </p:nvPicPr>
        <p:blipFill rotWithShape="1">
          <a:blip r:embed="rId5"/>
          <a:srcRect t="15559"/>
          <a:stretch/>
        </p:blipFill>
        <p:spPr>
          <a:xfrm>
            <a:off x="224901" y="4271963"/>
            <a:ext cx="2433638" cy="2106767"/>
          </a:xfrm>
          <a:prstGeom prst="rect">
            <a:avLst/>
          </a:prstGeom>
        </p:spPr>
      </p:pic>
      <p:sp>
        <p:nvSpPr>
          <p:cNvPr id="18" name="1 Marcador de texto">
            <a:extLst>
              <a:ext uri="{FF2B5EF4-FFF2-40B4-BE49-F238E27FC236}">
                <a16:creationId xmlns:a16="http://schemas.microsoft.com/office/drawing/2014/main" id="{FCA596E2-1DBB-E14A-BD82-32D0954B8224}"/>
              </a:ext>
            </a:extLst>
          </p:cNvPr>
          <p:cNvSpPr txBox="1">
            <a:spLocks/>
          </p:cNvSpPr>
          <p:nvPr/>
        </p:nvSpPr>
        <p:spPr>
          <a:xfrm>
            <a:off x="2578670" y="4328362"/>
            <a:ext cx="6541528"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200" dirty="0">
                <a:solidFill>
                  <a:srgbClr val="226676"/>
                </a:solidFill>
                <a:latin typeface="Source Sans Pro" panose="020B0503030403020204" pitchFamily="34" charset="0"/>
                <a:ea typeface="Source Sans Pro" panose="020B0503030403020204" pitchFamily="34" charset="0"/>
              </a:rPr>
              <a:t>Sustainable Sanitation and Water Management Toolbox</a:t>
            </a:r>
          </a:p>
          <a:p>
            <a:pPr>
              <a:spcBef>
                <a:spcPct val="20000"/>
              </a:spcBef>
              <a:defRPr/>
            </a:pPr>
            <a:endParaRPr lang="en-AU" sz="2200" dirty="0">
              <a:solidFill>
                <a:srgbClr val="226676"/>
              </a:solidFill>
              <a:latin typeface="Source Sans Pro" panose="020B0503030403020204" pitchFamily="34" charset="0"/>
              <a:ea typeface="Source Sans Pro" panose="020B0503030403020204" pitchFamily="34" charset="0"/>
            </a:endParaRPr>
          </a:p>
        </p:txBody>
      </p:sp>
      <p:sp>
        <p:nvSpPr>
          <p:cNvPr id="19" name="4 Explosión 1">
            <a:extLst>
              <a:ext uri="{FF2B5EF4-FFF2-40B4-BE49-F238E27FC236}">
                <a16:creationId xmlns:a16="http://schemas.microsoft.com/office/drawing/2014/main" id="{21A16171-91C6-954B-9552-CCE7C28B0605}"/>
              </a:ext>
            </a:extLst>
          </p:cNvPr>
          <p:cNvSpPr/>
          <p:nvPr/>
        </p:nvSpPr>
        <p:spPr>
          <a:xfrm rot="1002880">
            <a:off x="7700635" y="246910"/>
            <a:ext cx="1217238" cy="805328"/>
          </a:xfrm>
          <a:prstGeom prst="irregularSeal1">
            <a:avLst/>
          </a:prstGeom>
          <a:noFill/>
          <a:ln>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0" name="5 CuadroTexto">
            <a:extLst>
              <a:ext uri="{FF2B5EF4-FFF2-40B4-BE49-F238E27FC236}">
                <a16:creationId xmlns:a16="http://schemas.microsoft.com/office/drawing/2014/main" id="{A4C9707F-D354-A540-9FF5-3ABBECF2418F}"/>
              </a:ext>
            </a:extLst>
          </p:cNvPr>
          <p:cNvSpPr txBox="1"/>
          <p:nvPr/>
        </p:nvSpPr>
        <p:spPr>
          <a:xfrm rot="1464649">
            <a:off x="8026164" y="449519"/>
            <a:ext cx="566181" cy="400110"/>
          </a:xfrm>
          <a:prstGeom prst="rect">
            <a:avLst/>
          </a:prstGeom>
        </p:spPr>
        <p:txBody>
          <a:bodyPr wrap="none" rtlCol="0" anchor="ctr">
            <a:spAutoFit/>
          </a:bodyPr>
          <a:lstStyle/>
          <a:p>
            <a:r>
              <a:rPr lang="es-ES" sz="2000" b="1" dirty="0">
                <a:solidFill>
                  <a:srgbClr val="226676"/>
                </a:solidFill>
                <a:latin typeface="Source Sans Pro Black" pitchFamily="34" charset="0"/>
              </a:rPr>
              <a:t>TIP</a:t>
            </a:r>
            <a:endParaRPr lang="es-VE" sz="2000" b="1" dirty="0">
              <a:solidFill>
                <a:srgbClr val="226676"/>
              </a:solidFill>
              <a:latin typeface="Source Sans Pro Black" pitchFamily="34" charset="0"/>
            </a:endParaRPr>
          </a:p>
        </p:txBody>
      </p:sp>
      <p:sp>
        <p:nvSpPr>
          <p:cNvPr id="21" name="3 Marcador de texto">
            <a:extLst>
              <a:ext uri="{FF2B5EF4-FFF2-40B4-BE49-F238E27FC236}">
                <a16:creationId xmlns:a16="http://schemas.microsoft.com/office/drawing/2014/main" id="{7D57C091-0B4F-CB40-9EDF-01A4B62F19E3}"/>
              </a:ext>
            </a:extLst>
          </p:cNvPr>
          <p:cNvSpPr txBox="1">
            <a:spLocks/>
          </p:cNvSpPr>
          <p:nvPr/>
        </p:nvSpPr>
        <p:spPr>
          <a:xfrm>
            <a:off x="2914498" y="571484"/>
            <a:ext cx="5169579" cy="93413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000" dirty="0">
                <a:solidFill>
                  <a:schemeClr val="tx2"/>
                </a:solidFill>
                <a:latin typeface="Source Sans Pro" panose="020B0503030403020204" pitchFamily="34" charset="0"/>
                <a:ea typeface="Source Sans Pro" panose="020B0503030403020204" pitchFamily="34" charset="0"/>
              </a:rPr>
              <a:t>For more information about sanitation systems and technologies</a:t>
            </a:r>
          </a:p>
        </p:txBody>
      </p:sp>
      <p:pic>
        <p:nvPicPr>
          <p:cNvPr id="23" name="Grafik 22">
            <a:extLst>
              <a:ext uri="{FF2B5EF4-FFF2-40B4-BE49-F238E27FC236}">
                <a16:creationId xmlns:a16="http://schemas.microsoft.com/office/drawing/2014/main" id="{05DACDA6-D964-954D-A8A2-7236A009E1A3}"/>
              </a:ext>
            </a:extLst>
          </p:cNvPr>
          <p:cNvPicPr>
            <a:picLocks noChangeAspect="1"/>
          </p:cNvPicPr>
          <p:nvPr/>
        </p:nvPicPr>
        <p:blipFill>
          <a:blip r:embed="rId6"/>
          <a:stretch>
            <a:fillRect/>
          </a:stretch>
        </p:blipFill>
        <p:spPr>
          <a:xfrm>
            <a:off x="4267200" y="5435544"/>
            <a:ext cx="2433637" cy="827397"/>
          </a:xfrm>
          <a:prstGeom prst="rect">
            <a:avLst/>
          </a:prstGeom>
        </p:spPr>
      </p:pic>
      <p:sp>
        <p:nvSpPr>
          <p:cNvPr id="17" name="Text Placeholder 19">
            <a:extLst>
              <a:ext uri="{FF2B5EF4-FFF2-40B4-BE49-F238E27FC236}">
                <a16:creationId xmlns:a16="http://schemas.microsoft.com/office/drawing/2014/main" id="{30413708-EC1B-B342-B614-3B2764142AC0}"/>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22" name="Text Placeholder 19">
            <a:extLst>
              <a:ext uri="{FF2B5EF4-FFF2-40B4-BE49-F238E27FC236}">
                <a16:creationId xmlns:a16="http://schemas.microsoft.com/office/drawing/2014/main" id="{2D91784A-6269-9A4C-BA46-706BC558D235}"/>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Tree>
    <p:extLst>
      <p:ext uri="{BB962C8B-B14F-4D97-AF65-F5344CB8AC3E}">
        <p14:creationId xmlns:p14="http://schemas.microsoft.com/office/powerpoint/2010/main" val="1858358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2 Marcador de texto">
            <a:extLst>
              <a:ext uri="{FF2B5EF4-FFF2-40B4-BE49-F238E27FC236}">
                <a16:creationId xmlns:a16="http://schemas.microsoft.com/office/drawing/2014/main" id="{BEC6E6C7-791B-514B-B2DE-574B0B16F5CF}"/>
              </a:ext>
            </a:extLst>
          </p:cNvPr>
          <p:cNvSpPr txBox="1">
            <a:spLocks/>
          </p:cNvSpPr>
          <p:nvPr/>
        </p:nvSpPr>
        <p:spPr>
          <a:xfrm>
            <a:off x="3214257" y="1594454"/>
            <a:ext cx="5839604" cy="510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VE" sz="2200" dirty="0">
                <a:solidFill>
                  <a:srgbClr val="226676"/>
                </a:solidFill>
                <a:latin typeface="Source Sans Pro" panose="020B0503030403020204" pitchFamily="34" charset="0"/>
                <a:ea typeface="Source Sans Pro" panose="020B0503030403020204" pitchFamily="34" charset="0"/>
              </a:rPr>
              <a:t>Simplified drawings or free-flowing sketches</a:t>
            </a:r>
          </a:p>
        </p:txBody>
      </p:sp>
      <p:sp>
        <p:nvSpPr>
          <p:cNvPr id="11" name="Text Placeholder 19">
            <a:extLst>
              <a:ext uri="{FF2B5EF4-FFF2-40B4-BE49-F238E27FC236}">
                <a16:creationId xmlns:a16="http://schemas.microsoft.com/office/drawing/2014/main" id="{79289BEE-9191-2247-9D68-4615C40EDC2C}"/>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12" name="Text Placeholder 19">
            <a:extLst>
              <a:ext uri="{FF2B5EF4-FFF2-40B4-BE49-F238E27FC236}">
                <a16:creationId xmlns:a16="http://schemas.microsoft.com/office/drawing/2014/main" id="{4DB89A53-511E-DD43-9E49-64895847B3E1}"/>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pic>
        <p:nvPicPr>
          <p:cNvPr id="13" name="Picture 12">
            <a:extLst>
              <a:ext uri="{FF2B5EF4-FFF2-40B4-BE49-F238E27FC236}">
                <a16:creationId xmlns:a16="http://schemas.microsoft.com/office/drawing/2014/main" id="{2727898F-1A75-894F-969E-584C8E1A9416}"/>
              </a:ext>
            </a:extLst>
          </p:cNvPr>
          <p:cNvPicPr>
            <a:picLocks noChangeAspect="1"/>
          </p:cNvPicPr>
          <p:nvPr/>
        </p:nvPicPr>
        <p:blipFill>
          <a:blip r:embed="rId3"/>
          <a:stretch>
            <a:fillRect/>
          </a:stretch>
        </p:blipFill>
        <p:spPr>
          <a:xfrm>
            <a:off x="-21265" y="2105223"/>
            <a:ext cx="9144000" cy="4032777"/>
          </a:xfrm>
          <a:prstGeom prst="rect">
            <a:avLst/>
          </a:prstGeom>
        </p:spPr>
      </p:pic>
      <p:sp>
        <p:nvSpPr>
          <p:cNvPr id="14" name="Rectangular Callout 13">
            <a:extLst>
              <a:ext uri="{FF2B5EF4-FFF2-40B4-BE49-F238E27FC236}">
                <a16:creationId xmlns:a16="http://schemas.microsoft.com/office/drawing/2014/main" id="{021123F4-2B00-8744-89EF-D7C4DFF904B7}"/>
              </a:ext>
            </a:extLst>
          </p:cNvPr>
          <p:cNvSpPr/>
          <p:nvPr/>
        </p:nvSpPr>
        <p:spPr>
          <a:xfrm>
            <a:off x="5080348" y="5263546"/>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2.1</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25</a:t>
            </a:r>
          </a:p>
        </p:txBody>
      </p:sp>
    </p:spTree>
    <p:extLst>
      <p:ext uri="{BB962C8B-B14F-4D97-AF65-F5344CB8AC3E}">
        <p14:creationId xmlns:p14="http://schemas.microsoft.com/office/powerpoint/2010/main" val="290977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4294967295"/>
          </p:nvPr>
        </p:nvSpPr>
        <p:spPr>
          <a:xfrm>
            <a:off x="0" y="2044700"/>
            <a:ext cx="8035925" cy="4083050"/>
          </a:xfrm>
          <a:prstGeom prst="rect">
            <a:avLst/>
          </a:prstGeom>
        </p:spPr>
        <p:txBody>
          <a:bodyPr anchor="t"/>
          <a:lstStyle/>
          <a:p>
            <a:pPr lvl="0"/>
            <a:endParaRPr lang="en-GB" sz="2000" dirty="0"/>
          </a:p>
          <a:p>
            <a:pPr>
              <a:spcBef>
                <a:spcPct val="20000"/>
              </a:spcBef>
              <a:buNone/>
              <a:defRPr/>
            </a:pPr>
            <a:endParaRPr lang="en-GB" sz="2000" dirty="0">
              <a:latin typeface="Source Sans Pro" pitchFamily="34" charset="0"/>
            </a:endParaRPr>
          </a:p>
        </p:txBody>
      </p:sp>
      <p:sp>
        <p:nvSpPr>
          <p:cNvPr id="2" name="1 Marcador de texto"/>
          <p:cNvSpPr>
            <a:spLocks noGrp="1"/>
          </p:cNvSpPr>
          <p:nvPr>
            <p:ph type="body" sz="quarter" idx="4294967295"/>
          </p:nvPr>
        </p:nvSpPr>
        <p:spPr>
          <a:xfrm>
            <a:off x="4689998" y="712836"/>
            <a:ext cx="4229101" cy="581887"/>
          </a:xfrm>
          <a:prstGeom prst="rect">
            <a:avLst/>
          </a:prstGeom>
        </p:spPr>
        <p:txBody>
          <a:bodyPr/>
          <a:lstStyle/>
          <a:p>
            <a:pPr marL="0" indent="0" algn="r">
              <a:buNone/>
            </a:pPr>
            <a:r>
              <a:rPr lang="es-VE" sz="2000" dirty="0">
                <a:solidFill>
                  <a:srgbClr val="226676"/>
                </a:solidFill>
                <a:latin typeface="Source Sans Pro" panose="020B0503030403020204" pitchFamily="34" charset="0"/>
                <a:ea typeface="Source Sans Pro" panose="020B0503030403020204" pitchFamily="34" charset="0"/>
              </a:rPr>
              <a:t>System process diagram</a:t>
            </a:r>
          </a:p>
          <a:p>
            <a:pPr algn="r"/>
            <a:endParaRPr lang="es-VE" sz="2000" dirty="0">
              <a:solidFill>
                <a:srgbClr val="226676"/>
              </a:solidFill>
              <a:latin typeface="Source Sans Pro" panose="020B0503030403020204" pitchFamily="34" charset="0"/>
              <a:ea typeface="Source Sans Pro" panose="020B0503030403020204" pitchFamily="34" charset="0"/>
            </a:endParaRPr>
          </a:p>
        </p:txBody>
      </p:sp>
      <p:cxnSp>
        <p:nvCxnSpPr>
          <p:cNvPr id="15" name="Straight Connector 8">
            <a:extLst>
              <a:ext uri="{FF2B5EF4-FFF2-40B4-BE49-F238E27FC236}">
                <a16:creationId xmlns:a16="http://schemas.microsoft.com/office/drawing/2014/main" id="{ADFD3889-EB30-B845-A25C-945A86C339D1}"/>
              </a:ext>
            </a:extLst>
          </p:cNvPr>
          <p:cNvCxnSpPr>
            <a:cxnSpLocks/>
          </p:cNvCxnSpPr>
          <p:nvPr/>
        </p:nvCxnSpPr>
        <p:spPr>
          <a:xfrm flipV="1">
            <a:off x="7550256" y="549989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9">
            <a:extLst>
              <a:ext uri="{FF2B5EF4-FFF2-40B4-BE49-F238E27FC236}">
                <a16:creationId xmlns:a16="http://schemas.microsoft.com/office/drawing/2014/main" id="{7E5DC593-E99D-3245-8772-B2CC70E9D69C}"/>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29902ABA-3ECA-6847-8099-589524BC6E74}"/>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pic>
        <p:nvPicPr>
          <p:cNvPr id="3" name="Picture 2">
            <a:extLst>
              <a:ext uri="{FF2B5EF4-FFF2-40B4-BE49-F238E27FC236}">
                <a16:creationId xmlns:a16="http://schemas.microsoft.com/office/drawing/2014/main" id="{A90D1940-6FBE-8245-80D2-612D885BF333}"/>
              </a:ext>
            </a:extLst>
          </p:cNvPr>
          <p:cNvPicPr>
            <a:picLocks noChangeAspect="1"/>
          </p:cNvPicPr>
          <p:nvPr/>
        </p:nvPicPr>
        <p:blipFill>
          <a:blip r:embed="rId3"/>
          <a:stretch>
            <a:fillRect/>
          </a:stretch>
        </p:blipFill>
        <p:spPr>
          <a:xfrm>
            <a:off x="6116" y="1947164"/>
            <a:ext cx="9144000" cy="4463487"/>
          </a:xfrm>
          <a:prstGeom prst="rect">
            <a:avLst/>
          </a:prstGeom>
        </p:spPr>
      </p:pic>
      <p:sp>
        <p:nvSpPr>
          <p:cNvPr id="17" name="Rectangular Callout 16">
            <a:extLst>
              <a:ext uri="{FF2B5EF4-FFF2-40B4-BE49-F238E27FC236}">
                <a16:creationId xmlns:a16="http://schemas.microsoft.com/office/drawing/2014/main" id="{14BBFEE5-27F8-514B-911A-D55D7EC3935E}"/>
              </a:ext>
            </a:extLst>
          </p:cNvPr>
          <p:cNvSpPr/>
          <p:nvPr/>
        </p:nvSpPr>
        <p:spPr>
          <a:xfrm>
            <a:off x="7479099" y="5076763"/>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2.2</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26</a:t>
            </a:r>
          </a:p>
        </p:txBody>
      </p:sp>
      <p:sp>
        <p:nvSpPr>
          <p:cNvPr id="18" name="5 CuadroTexto">
            <a:extLst>
              <a:ext uri="{FF2B5EF4-FFF2-40B4-BE49-F238E27FC236}">
                <a16:creationId xmlns:a16="http://schemas.microsoft.com/office/drawing/2014/main" id="{6EC14442-5354-8E4D-A93F-DD6229843849}"/>
              </a:ext>
            </a:extLst>
          </p:cNvPr>
          <p:cNvSpPr txBox="1"/>
          <p:nvPr/>
        </p:nvSpPr>
        <p:spPr>
          <a:xfrm>
            <a:off x="201213" y="1325544"/>
            <a:ext cx="8854127" cy="707886"/>
          </a:xfrm>
          <a:prstGeom prst="rect">
            <a:avLst/>
          </a:prstGeom>
          <a:noFill/>
        </p:spPr>
        <p:txBody>
          <a:bodyPr wrap="square" rtlCol="0">
            <a:spAutoFit/>
          </a:bodyPr>
          <a:lstStyle/>
          <a:p>
            <a:pPr algn="ctr"/>
            <a:r>
              <a:rPr lang="en-GB" sz="2000" dirty="0">
                <a:solidFill>
                  <a:schemeClr val="tx2"/>
                </a:solidFill>
                <a:latin typeface="Source Sans Pro" panose="020B0503030403020204" pitchFamily="34" charset="0"/>
                <a:ea typeface="Source Sans Pro" panose="020B0503030403020204" pitchFamily="34" charset="0"/>
              </a:rPr>
              <a:t>EXAMPLE: Map of system consisting of a dry or flush toilet with pit, liquid effluent infiltration and off-site treatment of faecal sludge for reuse</a:t>
            </a:r>
          </a:p>
        </p:txBody>
      </p:sp>
    </p:spTree>
    <p:extLst>
      <p:ext uri="{BB962C8B-B14F-4D97-AF65-F5344CB8AC3E}">
        <p14:creationId xmlns:p14="http://schemas.microsoft.com/office/powerpoint/2010/main" val="3584912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4294967295"/>
          </p:nvPr>
        </p:nvSpPr>
        <p:spPr>
          <a:xfrm>
            <a:off x="0" y="2044700"/>
            <a:ext cx="8035925" cy="4083050"/>
          </a:xfrm>
          <a:prstGeom prst="rect">
            <a:avLst/>
          </a:prstGeom>
        </p:spPr>
        <p:txBody>
          <a:bodyPr anchor="t"/>
          <a:lstStyle/>
          <a:p>
            <a:pPr lvl="0"/>
            <a:endParaRPr lang="en-GB" sz="2000" dirty="0"/>
          </a:p>
          <a:p>
            <a:pPr>
              <a:spcBef>
                <a:spcPct val="20000"/>
              </a:spcBef>
              <a:buNone/>
              <a:defRPr/>
            </a:pPr>
            <a:endParaRPr lang="en-GB" sz="2000" dirty="0">
              <a:latin typeface="Source Sans Pro" pitchFamily="34" charset="0"/>
            </a:endParaRPr>
          </a:p>
        </p:txBody>
      </p:sp>
      <p:cxnSp>
        <p:nvCxnSpPr>
          <p:cNvPr id="15" name="Straight Connector 8">
            <a:extLst>
              <a:ext uri="{FF2B5EF4-FFF2-40B4-BE49-F238E27FC236}">
                <a16:creationId xmlns:a16="http://schemas.microsoft.com/office/drawing/2014/main" id="{ADFD3889-EB30-B845-A25C-945A86C339D1}"/>
              </a:ext>
            </a:extLst>
          </p:cNvPr>
          <p:cNvCxnSpPr>
            <a:cxnSpLocks/>
          </p:cNvCxnSpPr>
          <p:nvPr/>
        </p:nvCxnSpPr>
        <p:spPr>
          <a:xfrm flipV="1">
            <a:off x="7550256" y="549989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9">
            <a:extLst>
              <a:ext uri="{FF2B5EF4-FFF2-40B4-BE49-F238E27FC236}">
                <a16:creationId xmlns:a16="http://schemas.microsoft.com/office/drawing/2014/main" id="{7E5DC593-E99D-3245-8772-B2CC70E9D69C}"/>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29902ABA-3ECA-6847-8099-589524BC6E74}"/>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
        <p:nvSpPr>
          <p:cNvPr id="17" name="Rectangular Callout 16">
            <a:extLst>
              <a:ext uri="{FF2B5EF4-FFF2-40B4-BE49-F238E27FC236}">
                <a16:creationId xmlns:a16="http://schemas.microsoft.com/office/drawing/2014/main" id="{14BBFEE5-27F8-514B-911A-D55D7EC3935E}"/>
              </a:ext>
            </a:extLst>
          </p:cNvPr>
          <p:cNvSpPr/>
          <p:nvPr/>
        </p:nvSpPr>
        <p:spPr>
          <a:xfrm>
            <a:off x="7479099" y="5076763"/>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2.1</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24</a:t>
            </a:r>
          </a:p>
        </p:txBody>
      </p:sp>
      <p:sp>
        <p:nvSpPr>
          <p:cNvPr id="18" name="5 CuadroTexto">
            <a:extLst>
              <a:ext uri="{FF2B5EF4-FFF2-40B4-BE49-F238E27FC236}">
                <a16:creationId xmlns:a16="http://schemas.microsoft.com/office/drawing/2014/main" id="{6EC14442-5354-8E4D-A93F-DD6229843849}"/>
              </a:ext>
            </a:extLst>
          </p:cNvPr>
          <p:cNvSpPr txBox="1"/>
          <p:nvPr/>
        </p:nvSpPr>
        <p:spPr>
          <a:xfrm>
            <a:off x="148021" y="2178111"/>
            <a:ext cx="7462520" cy="393954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Identify all the steps of the sanitation service. </a:t>
            </a:r>
          </a:p>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Include all sources of system flows.</a:t>
            </a:r>
          </a:p>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Ensure that the fate of all used and disposed of parts of the system flows have been accounted for. </a:t>
            </a:r>
          </a:p>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Identify areas in which faecal sludge is being dumped legally and illegally.</a:t>
            </a:r>
          </a:p>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Identify areas where open defecation is known to occur.</a:t>
            </a:r>
          </a:p>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Identify public and shared toilets that serve a considerable proportion of the community.</a:t>
            </a:r>
          </a:p>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Include drinking-water sources where this is relevant to the system or could be affected by the sanitation system.</a:t>
            </a:r>
          </a:p>
        </p:txBody>
      </p:sp>
      <p:sp>
        <p:nvSpPr>
          <p:cNvPr id="11" name="4 Explosión 1">
            <a:extLst>
              <a:ext uri="{FF2B5EF4-FFF2-40B4-BE49-F238E27FC236}">
                <a16:creationId xmlns:a16="http://schemas.microsoft.com/office/drawing/2014/main" id="{1F670220-120B-8A43-98F5-3ECE59F58AC8}"/>
              </a:ext>
            </a:extLst>
          </p:cNvPr>
          <p:cNvSpPr/>
          <p:nvPr/>
        </p:nvSpPr>
        <p:spPr>
          <a:xfrm rot="1002880">
            <a:off x="7700635" y="246910"/>
            <a:ext cx="1217238" cy="805328"/>
          </a:xfrm>
          <a:prstGeom prst="irregularSeal1">
            <a:avLst/>
          </a:prstGeom>
          <a:noFill/>
          <a:ln>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2" name="5 CuadroTexto">
            <a:extLst>
              <a:ext uri="{FF2B5EF4-FFF2-40B4-BE49-F238E27FC236}">
                <a16:creationId xmlns:a16="http://schemas.microsoft.com/office/drawing/2014/main" id="{4B99304C-E170-CA46-A43E-1B92CECD2994}"/>
              </a:ext>
            </a:extLst>
          </p:cNvPr>
          <p:cNvSpPr txBox="1"/>
          <p:nvPr/>
        </p:nvSpPr>
        <p:spPr>
          <a:xfrm rot="1464649">
            <a:off x="8026164" y="449519"/>
            <a:ext cx="566181" cy="400110"/>
          </a:xfrm>
          <a:prstGeom prst="rect">
            <a:avLst/>
          </a:prstGeom>
        </p:spPr>
        <p:txBody>
          <a:bodyPr wrap="none" rtlCol="0" anchor="ctr">
            <a:spAutoFit/>
          </a:bodyPr>
          <a:lstStyle/>
          <a:p>
            <a:r>
              <a:rPr lang="es-ES" sz="2000" b="1" dirty="0">
                <a:solidFill>
                  <a:srgbClr val="226676"/>
                </a:solidFill>
                <a:latin typeface="Source Sans Pro Black" pitchFamily="34" charset="0"/>
              </a:rPr>
              <a:t>TIP</a:t>
            </a:r>
            <a:endParaRPr lang="es-VE" sz="2000" b="1" dirty="0">
              <a:solidFill>
                <a:srgbClr val="226676"/>
              </a:solidFill>
              <a:latin typeface="Source Sans Pro Black" pitchFamily="34" charset="0"/>
            </a:endParaRPr>
          </a:p>
        </p:txBody>
      </p:sp>
      <p:sp>
        <p:nvSpPr>
          <p:cNvPr id="13" name="5 CuadroTexto">
            <a:extLst>
              <a:ext uri="{FF2B5EF4-FFF2-40B4-BE49-F238E27FC236}">
                <a16:creationId xmlns:a16="http://schemas.microsoft.com/office/drawing/2014/main" id="{EDAAA61E-6A6D-6B40-A73D-07C8370407B7}"/>
              </a:ext>
            </a:extLst>
          </p:cNvPr>
          <p:cNvSpPr txBox="1"/>
          <p:nvPr/>
        </p:nvSpPr>
        <p:spPr>
          <a:xfrm>
            <a:off x="201213" y="1599908"/>
            <a:ext cx="8854127" cy="400110"/>
          </a:xfrm>
          <a:prstGeom prst="rect">
            <a:avLst/>
          </a:prstGeom>
          <a:noFill/>
        </p:spPr>
        <p:txBody>
          <a:bodyPr wrap="square" rtlCol="0">
            <a:spAutoFit/>
          </a:bodyPr>
          <a:lstStyle/>
          <a:p>
            <a:r>
              <a:rPr lang="en-GB" sz="2000" b="1" dirty="0">
                <a:solidFill>
                  <a:srgbClr val="E9BB20"/>
                </a:solidFill>
                <a:latin typeface="Source Sans Pro" panose="020B0503030403020204" pitchFamily="34" charset="0"/>
                <a:ea typeface="Source Sans Pro" panose="020B0503030403020204" pitchFamily="34" charset="0"/>
              </a:rPr>
              <a:t>Checklist of issues to consider when developing a system map</a:t>
            </a:r>
          </a:p>
        </p:txBody>
      </p:sp>
    </p:spTree>
    <p:extLst>
      <p:ext uri="{BB962C8B-B14F-4D97-AF65-F5344CB8AC3E}">
        <p14:creationId xmlns:p14="http://schemas.microsoft.com/office/powerpoint/2010/main" val="249143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2"/>
          </p:nvPr>
        </p:nvSpPr>
        <p:spPr>
          <a:xfrm>
            <a:off x="2305050" y="397976"/>
            <a:ext cx="6439377" cy="487009"/>
          </a:xfrm>
          <a:prstGeom prst="rect">
            <a:avLst/>
          </a:prstGeom>
        </p:spPr>
        <p:txBody>
          <a:bodyPr/>
          <a:lstStyle/>
          <a:p>
            <a:pPr>
              <a:lnSpc>
                <a:spcPct val="100000"/>
              </a:lnSpc>
            </a:pPr>
            <a:r>
              <a:rPr lang="en-US" sz="2000" dirty="0">
                <a:latin typeface="Source Sans Pro" panose="020B0503030403020204" pitchFamily="34" charset="0"/>
                <a:ea typeface="Source Sans Pro" panose="020B0503030403020204" pitchFamily="34" charset="0"/>
              </a:rPr>
              <a:t>Establish the path of different of system flows through the sanitation system</a:t>
            </a:r>
          </a:p>
        </p:txBody>
      </p:sp>
      <p:sp>
        <p:nvSpPr>
          <p:cNvPr id="9" name="Text Placeholder 19">
            <a:extLst>
              <a:ext uri="{FF2B5EF4-FFF2-40B4-BE49-F238E27FC236}">
                <a16:creationId xmlns:a16="http://schemas.microsoft.com/office/drawing/2014/main" id="{A028116C-683E-624F-951C-B676213B05C4}"/>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10" name="Text Placeholder 19">
            <a:extLst>
              <a:ext uri="{FF2B5EF4-FFF2-40B4-BE49-F238E27FC236}">
                <a16:creationId xmlns:a16="http://schemas.microsoft.com/office/drawing/2014/main" id="{E5A409B2-EA3C-9F4C-8E45-B34913BD49DC}"/>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pic>
        <p:nvPicPr>
          <p:cNvPr id="2" name="Picture 1">
            <a:extLst>
              <a:ext uri="{FF2B5EF4-FFF2-40B4-BE49-F238E27FC236}">
                <a16:creationId xmlns:a16="http://schemas.microsoft.com/office/drawing/2014/main" id="{DEDDA486-0933-AB4F-BD4A-8BE1BE87C194}"/>
              </a:ext>
            </a:extLst>
          </p:cNvPr>
          <p:cNvPicPr>
            <a:picLocks noChangeAspect="1"/>
          </p:cNvPicPr>
          <p:nvPr/>
        </p:nvPicPr>
        <p:blipFill rotWithShape="1">
          <a:blip r:embed="rId3"/>
          <a:srcRect r="28958"/>
          <a:stretch/>
        </p:blipFill>
        <p:spPr>
          <a:xfrm>
            <a:off x="128998" y="2381250"/>
            <a:ext cx="8886003" cy="3998819"/>
          </a:xfrm>
          <a:prstGeom prst="rect">
            <a:avLst/>
          </a:prstGeom>
        </p:spPr>
      </p:pic>
      <p:pic>
        <p:nvPicPr>
          <p:cNvPr id="5" name="Picture 4">
            <a:extLst>
              <a:ext uri="{FF2B5EF4-FFF2-40B4-BE49-F238E27FC236}">
                <a16:creationId xmlns:a16="http://schemas.microsoft.com/office/drawing/2014/main" id="{FDB616DC-3258-D148-AD90-217A1DAFD103}"/>
              </a:ext>
            </a:extLst>
          </p:cNvPr>
          <p:cNvPicPr>
            <a:picLocks noChangeAspect="1"/>
          </p:cNvPicPr>
          <p:nvPr/>
        </p:nvPicPr>
        <p:blipFill>
          <a:blip r:embed="rId4"/>
          <a:stretch>
            <a:fillRect/>
          </a:stretch>
        </p:blipFill>
        <p:spPr>
          <a:xfrm>
            <a:off x="208835" y="1353617"/>
            <a:ext cx="3516924" cy="1339226"/>
          </a:xfrm>
          <a:prstGeom prst="rect">
            <a:avLst/>
          </a:prstGeom>
        </p:spPr>
      </p:pic>
      <p:pic>
        <p:nvPicPr>
          <p:cNvPr id="6" name="Picture 5">
            <a:extLst>
              <a:ext uri="{FF2B5EF4-FFF2-40B4-BE49-F238E27FC236}">
                <a16:creationId xmlns:a16="http://schemas.microsoft.com/office/drawing/2014/main" id="{415D06D6-C211-564D-B22C-D230223B5B1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29299" y="1294505"/>
            <a:ext cx="3105865" cy="1339226"/>
          </a:xfrm>
          <a:prstGeom prst="rect">
            <a:avLst/>
          </a:prstGeom>
        </p:spPr>
      </p:pic>
    </p:spTree>
    <p:extLst>
      <p:ext uri="{BB962C8B-B14F-4D97-AF65-F5344CB8AC3E}">
        <p14:creationId xmlns:p14="http://schemas.microsoft.com/office/powerpoint/2010/main" val="20188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2406473" y="1728712"/>
            <a:ext cx="6582298" cy="1239174"/>
          </a:xfrm>
        </p:spPr>
        <p:txBody>
          <a:bodyPr/>
          <a:lstStyle/>
          <a:p>
            <a:pPr>
              <a:lnSpc>
                <a:spcPct val="100000"/>
              </a:lnSpc>
              <a:spcBef>
                <a:spcPts val="0"/>
              </a:spcBef>
            </a:pPr>
            <a:r>
              <a:rPr lang="en-GB" sz="2200" dirty="0">
                <a:solidFill>
                  <a:schemeClr val="tx2"/>
                </a:solidFill>
                <a:latin typeface="Source Sans Pro" panose="020B0503030403020204" pitchFamily="34" charset="0"/>
                <a:ea typeface="Source Sans Pro" panose="020B0503030403020204" pitchFamily="34" charset="0"/>
              </a:rPr>
              <a:t>This step involves collecting key quantitative information, and examining the microbiological, physical and chemical constituents of flows along the sanitation system.</a:t>
            </a:r>
          </a:p>
        </p:txBody>
      </p:sp>
      <p:sp>
        <p:nvSpPr>
          <p:cNvPr id="10" name="Text Placeholder 19">
            <a:extLst>
              <a:ext uri="{FF2B5EF4-FFF2-40B4-BE49-F238E27FC236}">
                <a16:creationId xmlns:a16="http://schemas.microsoft.com/office/drawing/2014/main" id="{7AAB3137-ADDE-D445-8182-57235BD6C719}"/>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Characterize system flows</a:t>
            </a:r>
            <a:endParaRPr lang="x-none" sz="2000" spc="0" dirty="0">
              <a:solidFill>
                <a:schemeClr val="tx2"/>
              </a:solidFill>
              <a:ea typeface="Source Sans Pro" panose="020B0503030403020204" pitchFamily="34" charset="0"/>
            </a:endParaRPr>
          </a:p>
        </p:txBody>
      </p:sp>
      <p:sp>
        <p:nvSpPr>
          <p:cNvPr id="14" name="Text Placeholder 19">
            <a:extLst>
              <a:ext uri="{FF2B5EF4-FFF2-40B4-BE49-F238E27FC236}">
                <a16:creationId xmlns:a16="http://schemas.microsoft.com/office/drawing/2014/main" id="{F9623FD2-93D9-DE48-9168-FC635E5F22DF}"/>
              </a:ext>
            </a:extLst>
          </p:cNvPr>
          <p:cNvSpPr txBox="1">
            <a:spLocks/>
          </p:cNvSpPr>
          <p:nvPr/>
        </p:nvSpPr>
        <p:spPr>
          <a:xfrm>
            <a:off x="208835" y="331467"/>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2.2</a:t>
            </a:r>
          </a:p>
        </p:txBody>
      </p:sp>
      <p:sp>
        <p:nvSpPr>
          <p:cNvPr id="19" name="Rectangular Callout 18">
            <a:extLst>
              <a:ext uri="{FF2B5EF4-FFF2-40B4-BE49-F238E27FC236}">
                <a16:creationId xmlns:a16="http://schemas.microsoft.com/office/drawing/2014/main" id="{2ECFFD9B-0103-3C48-8B3A-4AAE1BE641E7}"/>
              </a:ext>
            </a:extLst>
          </p:cNvPr>
          <p:cNvSpPr/>
          <p:nvPr/>
        </p:nvSpPr>
        <p:spPr>
          <a:xfrm>
            <a:off x="7360037" y="2872314"/>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2.2</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28</a:t>
            </a:r>
          </a:p>
        </p:txBody>
      </p:sp>
      <p:sp>
        <p:nvSpPr>
          <p:cNvPr id="20" name="5 CuadroTexto">
            <a:extLst>
              <a:ext uri="{FF2B5EF4-FFF2-40B4-BE49-F238E27FC236}">
                <a16:creationId xmlns:a16="http://schemas.microsoft.com/office/drawing/2014/main" id="{5961F586-2A5B-0A46-8E42-6B6EB5D933D8}"/>
              </a:ext>
            </a:extLst>
          </p:cNvPr>
          <p:cNvSpPr txBox="1"/>
          <p:nvPr/>
        </p:nvSpPr>
        <p:spPr>
          <a:xfrm>
            <a:off x="224901" y="3980383"/>
            <a:ext cx="8580748" cy="247760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Focus on excreta-related inflows and effluents in each step of the system.</a:t>
            </a:r>
          </a:p>
          <a:p>
            <a:pPr marL="342900" indent="-342900">
              <a:spcAft>
                <a:spcPts val="600"/>
              </a:spcAft>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Key information:</a:t>
            </a:r>
          </a:p>
          <a:p>
            <a:pPr marL="800100" lvl="1" indent="-342900">
              <a:spcAft>
                <a:spcPts val="600"/>
              </a:spcAft>
              <a:buFont typeface="Arial" panose="020B0604020202020204" pitchFamily="34" charset="0"/>
              <a:buChar char="•"/>
            </a:pPr>
            <a:r>
              <a:rPr lang="en-GB" sz="2000" b="1" dirty="0">
                <a:solidFill>
                  <a:schemeClr val="tx2"/>
                </a:solidFill>
                <a:latin typeface="Source Sans Pro" panose="020B0503030403020204" pitchFamily="34" charset="0"/>
                <a:ea typeface="Source Sans Pro" panose="020B0503030403020204" pitchFamily="34" charset="0"/>
              </a:rPr>
              <a:t>flow rates</a:t>
            </a:r>
            <a:r>
              <a:rPr lang="en-GB" sz="2000" dirty="0">
                <a:solidFill>
                  <a:schemeClr val="tx2"/>
                </a:solidFill>
                <a:latin typeface="Source Sans Pro" panose="020B0503030403020204" pitchFamily="34" charset="0"/>
                <a:ea typeface="Source Sans Pro" panose="020B0503030403020204" pitchFamily="34" charset="0"/>
              </a:rPr>
              <a:t>, where known, including for different seasons, or different levels of rainfall, in the context of potential climate change impacts; and </a:t>
            </a:r>
          </a:p>
          <a:p>
            <a:pPr marL="800100" lvl="1" indent="-342900">
              <a:spcAft>
                <a:spcPts val="600"/>
              </a:spcAft>
              <a:buFont typeface="Arial" panose="020B0604020202020204" pitchFamily="34" charset="0"/>
              <a:buChar char="•"/>
            </a:pPr>
            <a:r>
              <a:rPr lang="en-GB" sz="2000" b="1" dirty="0">
                <a:solidFill>
                  <a:schemeClr val="tx2"/>
                </a:solidFill>
                <a:latin typeface="Source Sans Pro" panose="020B0503030403020204" pitchFamily="34" charset="0"/>
                <a:ea typeface="Source Sans Pro" panose="020B0503030403020204" pitchFamily="34" charset="0"/>
              </a:rPr>
              <a:t>capacity </a:t>
            </a:r>
            <a:r>
              <a:rPr lang="en-GB" sz="2000" dirty="0">
                <a:solidFill>
                  <a:schemeClr val="tx2"/>
                </a:solidFill>
                <a:latin typeface="Source Sans Pro" panose="020B0503030403020204" pitchFamily="34" charset="0"/>
                <a:ea typeface="Source Sans Pro" panose="020B0503030403020204" pitchFamily="34" charset="0"/>
              </a:rPr>
              <a:t>or design loading of components, where known (e.g. treatment plant flow or loading limits, transfer system capacities).</a:t>
            </a:r>
          </a:p>
        </p:txBody>
      </p:sp>
      <p:sp>
        <p:nvSpPr>
          <p:cNvPr id="21" name="5 CuadroTexto">
            <a:extLst>
              <a:ext uri="{FF2B5EF4-FFF2-40B4-BE49-F238E27FC236}">
                <a16:creationId xmlns:a16="http://schemas.microsoft.com/office/drawing/2014/main" id="{2D3D52C8-05B9-274F-9318-A0B225E6F602}"/>
              </a:ext>
            </a:extLst>
          </p:cNvPr>
          <p:cNvSpPr txBox="1"/>
          <p:nvPr/>
        </p:nvSpPr>
        <p:spPr>
          <a:xfrm>
            <a:off x="289873" y="3580273"/>
            <a:ext cx="8854127" cy="400110"/>
          </a:xfrm>
          <a:prstGeom prst="rect">
            <a:avLst/>
          </a:prstGeom>
          <a:noFill/>
        </p:spPr>
        <p:txBody>
          <a:bodyPr wrap="square" rtlCol="0">
            <a:spAutoFit/>
          </a:bodyPr>
          <a:lstStyle/>
          <a:p>
            <a:r>
              <a:rPr lang="en-GB" sz="2000" b="1" dirty="0">
                <a:solidFill>
                  <a:srgbClr val="E9BB20"/>
                </a:solidFill>
                <a:latin typeface="Source Sans Pro" panose="020B0503030403020204" pitchFamily="34" charset="0"/>
                <a:ea typeface="Source Sans Pro" panose="020B0503030403020204" pitchFamily="34" charset="0"/>
              </a:rPr>
              <a:t>Factors to consider when characterizing system flows</a:t>
            </a:r>
          </a:p>
        </p:txBody>
      </p:sp>
    </p:spTree>
    <p:extLst>
      <p:ext uri="{BB962C8B-B14F-4D97-AF65-F5344CB8AC3E}">
        <p14:creationId xmlns:p14="http://schemas.microsoft.com/office/powerpoint/2010/main" val="322676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03F86112-6DF2-524E-954F-C3773E885C59}"/>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Characterize system flows</a:t>
            </a:r>
            <a:endParaRPr lang="x-none" sz="2000" spc="0" dirty="0">
              <a:solidFill>
                <a:schemeClr val="tx2"/>
              </a:solidFill>
              <a:ea typeface="Source Sans Pro" panose="020B0503030403020204" pitchFamily="34" charset="0"/>
            </a:endParaRPr>
          </a:p>
        </p:txBody>
      </p:sp>
      <p:sp>
        <p:nvSpPr>
          <p:cNvPr id="12" name="Text Placeholder 19">
            <a:extLst>
              <a:ext uri="{FF2B5EF4-FFF2-40B4-BE49-F238E27FC236}">
                <a16:creationId xmlns:a16="http://schemas.microsoft.com/office/drawing/2014/main" id="{CC0557B8-85E1-9C4A-8069-73FCB7E7506B}"/>
              </a:ext>
            </a:extLst>
          </p:cNvPr>
          <p:cNvSpPr txBox="1">
            <a:spLocks/>
          </p:cNvSpPr>
          <p:nvPr/>
        </p:nvSpPr>
        <p:spPr>
          <a:xfrm>
            <a:off x="208835" y="331467"/>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2.2</a:t>
            </a:r>
          </a:p>
        </p:txBody>
      </p:sp>
      <p:sp>
        <p:nvSpPr>
          <p:cNvPr id="13" name="Rectangular Callout 12">
            <a:extLst>
              <a:ext uri="{FF2B5EF4-FFF2-40B4-BE49-F238E27FC236}">
                <a16:creationId xmlns:a16="http://schemas.microsoft.com/office/drawing/2014/main" id="{4CDF7FBA-8C00-F343-A180-13EF5806EF53}"/>
              </a:ext>
            </a:extLst>
          </p:cNvPr>
          <p:cNvSpPr/>
          <p:nvPr/>
        </p:nvSpPr>
        <p:spPr>
          <a:xfrm>
            <a:off x="7360037" y="1353757"/>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2.1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29</a:t>
            </a:r>
          </a:p>
        </p:txBody>
      </p:sp>
      <p:pic>
        <p:nvPicPr>
          <p:cNvPr id="6" name="Picture 5">
            <a:extLst>
              <a:ext uri="{FF2B5EF4-FFF2-40B4-BE49-F238E27FC236}">
                <a16:creationId xmlns:a16="http://schemas.microsoft.com/office/drawing/2014/main" id="{29B3C4B1-BCF6-5D4C-A8A5-A8F9F49AF446}"/>
              </a:ext>
            </a:extLst>
          </p:cNvPr>
          <p:cNvPicPr>
            <a:picLocks noChangeAspect="1"/>
          </p:cNvPicPr>
          <p:nvPr/>
        </p:nvPicPr>
        <p:blipFill>
          <a:blip r:embed="rId3"/>
          <a:stretch>
            <a:fillRect/>
          </a:stretch>
        </p:blipFill>
        <p:spPr>
          <a:xfrm>
            <a:off x="293914" y="2763945"/>
            <a:ext cx="8556171" cy="2784016"/>
          </a:xfrm>
          <a:prstGeom prst="rect">
            <a:avLst/>
          </a:prstGeom>
        </p:spPr>
      </p:pic>
      <p:sp>
        <p:nvSpPr>
          <p:cNvPr id="14" name="2 Marcador de texto">
            <a:extLst>
              <a:ext uri="{FF2B5EF4-FFF2-40B4-BE49-F238E27FC236}">
                <a16:creationId xmlns:a16="http://schemas.microsoft.com/office/drawing/2014/main" id="{DC5C582E-3AA2-F646-94D8-E99F3E21F3A9}"/>
              </a:ext>
            </a:extLst>
          </p:cNvPr>
          <p:cNvSpPr txBox="1">
            <a:spLocks/>
          </p:cNvSpPr>
          <p:nvPr/>
        </p:nvSpPr>
        <p:spPr>
          <a:xfrm>
            <a:off x="254969" y="2144358"/>
            <a:ext cx="6582298" cy="123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200" dirty="0">
                <a:solidFill>
                  <a:schemeClr val="tx2"/>
                </a:solidFill>
                <a:latin typeface="Source Sans Pro" panose="020B0503030403020204" pitchFamily="34" charset="0"/>
                <a:ea typeface="Source Sans Pro" panose="020B0503030403020204" pitchFamily="34" charset="0"/>
              </a:rPr>
              <a:t>Use the template to characterize system flows:</a:t>
            </a:r>
          </a:p>
        </p:txBody>
      </p:sp>
      <p:sp>
        <p:nvSpPr>
          <p:cNvPr id="7" name="Down Arrow 6">
            <a:extLst>
              <a:ext uri="{FF2B5EF4-FFF2-40B4-BE49-F238E27FC236}">
                <a16:creationId xmlns:a16="http://schemas.microsoft.com/office/drawing/2014/main" id="{26F6E867-7D6F-C84C-8F19-6C4CA4E7725D}"/>
              </a:ext>
            </a:extLst>
          </p:cNvPr>
          <p:cNvSpPr/>
          <p:nvPr/>
        </p:nvSpPr>
        <p:spPr>
          <a:xfrm rot="8675966">
            <a:off x="8133289" y="3475059"/>
            <a:ext cx="636337" cy="1495610"/>
          </a:xfrm>
          <a:prstGeom prst="downArrow">
            <a:avLst/>
          </a:prstGeom>
          <a:solidFill>
            <a:srgbClr val="226676"/>
          </a:solidFill>
          <a:ln>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4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2"/>
          </p:nvPr>
        </p:nvSpPr>
        <p:spPr>
          <a:xfrm>
            <a:off x="812874" y="1725487"/>
            <a:ext cx="7518251" cy="344050"/>
          </a:xfrm>
        </p:spPr>
        <p:txBody>
          <a:bodyPr/>
          <a:lstStyle/>
          <a:p>
            <a:pPr algn="ctr">
              <a:lnSpc>
                <a:spcPct val="100000"/>
              </a:lnSpc>
              <a:spcBef>
                <a:spcPts val="0"/>
              </a:spcBef>
            </a:pPr>
            <a:r>
              <a:rPr lang="en-GB" dirty="0">
                <a:solidFill>
                  <a:schemeClr val="tx2"/>
                </a:solidFill>
                <a:latin typeface="Source Sans Pro" panose="020B0503030403020204" pitchFamily="34" charset="0"/>
                <a:ea typeface="Source Sans Pro" panose="020B0503030403020204" pitchFamily="34" charset="0"/>
              </a:rPr>
              <a:t>A biological, chemical or physical constituent that can cause harm to human health.</a:t>
            </a:r>
          </a:p>
        </p:txBody>
      </p:sp>
      <p:sp>
        <p:nvSpPr>
          <p:cNvPr id="13" name="3 Marcador de texto">
            <a:extLst>
              <a:ext uri="{FF2B5EF4-FFF2-40B4-BE49-F238E27FC236}">
                <a16:creationId xmlns:a16="http://schemas.microsoft.com/office/drawing/2014/main" id="{69FD8E07-6485-6145-A680-FE9EF5FAB773}"/>
              </a:ext>
            </a:extLst>
          </p:cNvPr>
          <p:cNvSpPr txBox="1">
            <a:spLocks/>
          </p:cNvSpPr>
          <p:nvPr/>
        </p:nvSpPr>
        <p:spPr>
          <a:xfrm>
            <a:off x="253477" y="1293136"/>
            <a:ext cx="2465006" cy="63917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400" dirty="0">
                <a:solidFill>
                  <a:srgbClr val="226676"/>
                </a:solidFill>
                <a:latin typeface="Source Sans Pro" panose="020B0503030403020204" pitchFamily="34" charset="0"/>
                <a:ea typeface="Source Sans Pro" panose="020B0503030403020204" pitchFamily="34" charset="0"/>
              </a:rPr>
              <a:t>Hazards</a:t>
            </a:r>
          </a:p>
        </p:txBody>
      </p:sp>
      <p:cxnSp>
        <p:nvCxnSpPr>
          <p:cNvPr id="14" name="Straight Connector 17">
            <a:extLst>
              <a:ext uri="{FF2B5EF4-FFF2-40B4-BE49-F238E27FC236}">
                <a16:creationId xmlns:a16="http://schemas.microsoft.com/office/drawing/2014/main" id="{0539D63E-E718-CC40-A17E-4BEF844644DD}"/>
              </a:ext>
            </a:extLst>
          </p:cNvPr>
          <p:cNvCxnSpPr>
            <a:cxnSpLocks/>
          </p:cNvCxnSpPr>
          <p:nvPr/>
        </p:nvCxnSpPr>
        <p:spPr>
          <a:xfrm flipV="1">
            <a:off x="3017756" y="2586038"/>
            <a:ext cx="0" cy="360808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3 Marcador de texto">
            <a:extLst>
              <a:ext uri="{FF2B5EF4-FFF2-40B4-BE49-F238E27FC236}">
                <a16:creationId xmlns:a16="http://schemas.microsoft.com/office/drawing/2014/main" id="{24BF8EC4-F918-BA4F-AE87-E675288B7910}"/>
              </a:ext>
            </a:extLst>
          </p:cNvPr>
          <p:cNvSpPr txBox="1">
            <a:spLocks/>
          </p:cNvSpPr>
          <p:nvPr/>
        </p:nvSpPr>
        <p:spPr>
          <a:xfrm>
            <a:off x="0" y="2649686"/>
            <a:ext cx="3003468" cy="63917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dirty="0">
                <a:solidFill>
                  <a:srgbClr val="226676"/>
                </a:solidFill>
                <a:latin typeface="Source Sans Pro" panose="020B0503030403020204" pitchFamily="34" charset="0"/>
                <a:ea typeface="Source Sans Pro" panose="020B0503030403020204" pitchFamily="34" charset="0"/>
              </a:rPr>
              <a:t>Biological</a:t>
            </a:r>
          </a:p>
        </p:txBody>
      </p:sp>
      <p:sp>
        <p:nvSpPr>
          <p:cNvPr id="16" name="3 Marcador de texto">
            <a:extLst>
              <a:ext uri="{FF2B5EF4-FFF2-40B4-BE49-F238E27FC236}">
                <a16:creationId xmlns:a16="http://schemas.microsoft.com/office/drawing/2014/main" id="{ECB498A1-A52B-7047-9464-8074FFCD3F69}"/>
              </a:ext>
            </a:extLst>
          </p:cNvPr>
          <p:cNvSpPr txBox="1">
            <a:spLocks/>
          </p:cNvSpPr>
          <p:nvPr/>
        </p:nvSpPr>
        <p:spPr>
          <a:xfrm>
            <a:off x="3032044" y="2630628"/>
            <a:ext cx="3003468" cy="63917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dirty="0">
                <a:solidFill>
                  <a:srgbClr val="226676"/>
                </a:solidFill>
                <a:latin typeface="Source Sans Pro" panose="020B0503030403020204" pitchFamily="34" charset="0"/>
                <a:ea typeface="Source Sans Pro" panose="020B0503030403020204" pitchFamily="34" charset="0"/>
              </a:rPr>
              <a:t>Chemical</a:t>
            </a:r>
          </a:p>
        </p:txBody>
      </p:sp>
      <p:sp>
        <p:nvSpPr>
          <p:cNvPr id="17" name="3 Marcador de texto">
            <a:extLst>
              <a:ext uri="{FF2B5EF4-FFF2-40B4-BE49-F238E27FC236}">
                <a16:creationId xmlns:a16="http://schemas.microsoft.com/office/drawing/2014/main" id="{55DC38BC-5A34-4841-BAE1-A4AF2B886424}"/>
              </a:ext>
            </a:extLst>
          </p:cNvPr>
          <p:cNvSpPr txBox="1">
            <a:spLocks/>
          </p:cNvSpPr>
          <p:nvPr/>
        </p:nvSpPr>
        <p:spPr>
          <a:xfrm>
            <a:off x="6067560" y="2605198"/>
            <a:ext cx="3003468" cy="63917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dirty="0">
                <a:solidFill>
                  <a:srgbClr val="226676"/>
                </a:solidFill>
                <a:latin typeface="Source Sans Pro" panose="020B0503030403020204" pitchFamily="34" charset="0"/>
                <a:ea typeface="Source Sans Pro" panose="020B0503030403020204" pitchFamily="34" charset="0"/>
              </a:rPr>
              <a:t>Physical</a:t>
            </a:r>
          </a:p>
        </p:txBody>
      </p:sp>
      <p:cxnSp>
        <p:nvCxnSpPr>
          <p:cNvPr id="18" name="Straight Connector 17">
            <a:extLst>
              <a:ext uri="{FF2B5EF4-FFF2-40B4-BE49-F238E27FC236}">
                <a16:creationId xmlns:a16="http://schemas.microsoft.com/office/drawing/2014/main" id="{AAC327BC-F509-8244-A12C-BB74A20E552C}"/>
              </a:ext>
            </a:extLst>
          </p:cNvPr>
          <p:cNvCxnSpPr>
            <a:cxnSpLocks/>
          </p:cNvCxnSpPr>
          <p:nvPr/>
        </p:nvCxnSpPr>
        <p:spPr>
          <a:xfrm flipV="1">
            <a:off x="6041195" y="2586038"/>
            <a:ext cx="0" cy="360808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3 Marcador de texto">
            <a:extLst>
              <a:ext uri="{FF2B5EF4-FFF2-40B4-BE49-F238E27FC236}">
                <a16:creationId xmlns:a16="http://schemas.microsoft.com/office/drawing/2014/main" id="{146828F4-C006-BC4E-98EA-AA072F133385}"/>
              </a:ext>
            </a:extLst>
          </p:cNvPr>
          <p:cNvSpPr txBox="1">
            <a:spLocks/>
          </p:cNvSpPr>
          <p:nvPr/>
        </p:nvSpPr>
        <p:spPr>
          <a:xfrm>
            <a:off x="472158" y="3345483"/>
            <a:ext cx="3043892" cy="210955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dirty="0">
                <a:solidFill>
                  <a:schemeClr val="tx2"/>
                </a:solidFill>
                <a:latin typeface="Source Sans Pro" panose="020B0503030403020204" pitchFamily="34" charset="0"/>
                <a:ea typeface="Source Sans Pro" panose="020B0503030403020204" pitchFamily="34" charset="0"/>
              </a:rPr>
              <a:t>Microbiological pathogens:</a:t>
            </a:r>
          </a:p>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Bacteria</a:t>
            </a:r>
          </a:p>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Viruses</a:t>
            </a:r>
          </a:p>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Protozoa</a:t>
            </a:r>
          </a:p>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Helminths</a:t>
            </a:r>
          </a:p>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Vector-borne</a:t>
            </a:r>
          </a:p>
        </p:txBody>
      </p:sp>
      <p:sp>
        <p:nvSpPr>
          <p:cNvPr id="20" name="3 Marcador de texto">
            <a:extLst>
              <a:ext uri="{FF2B5EF4-FFF2-40B4-BE49-F238E27FC236}">
                <a16:creationId xmlns:a16="http://schemas.microsoft.com/office/drawing/2014/main" id="{93F9697D-5CE1-D748-A609-D1A7B71E2AFA}"/>
              </a:ext>
            </a:extLst>
          </p:cNvPr>
          <p:cNvSpPr txBox="1">
            <a:spLocks/>
          </p:cNvSpPr>
          <p:nvPr/>
        </p:nvSpPr>
        <p:spPr>
          <a:xfrm>
            <a:off x="3336968" y="3421137"/>
            <a:ext cx="2877626" cy="210955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Heavy metals in sludge or biosolids</a:t>
            </a:r>
          </a:p>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Herbicides and pesticides</a:t>
            </a:r>
          </a:p>
        </p:txBody>
      </p:sp>
      <p:sp>
        <p:nvSpPr>
          <p:cNvPr id="21" name="3 Marcador de texto">
            <a:extLst>
              <a:ext uri="{FF2B5EF4-FFF2-40B4-BE49-F238E27FC236}">
                <a16:creationId xmlns:a16="http://schemas.microsoft.com/office/drawing/2014/main" id="{BA1F9678-6B90-3845-95F7-F7FD7F58D005}"/>
              </a:ext>
            </a:extLst>
          </p:cNvPr>
          <p:cNvSpPr txBox="1">
            <a:spLocks/>
          </p:cNvSpPr>
          <p:nvPr/>
        </p:nvSpPr>
        <p:spPr>
          <a:xfrm>
            <a:off x="6013471" y="3403074"/>
            <a:ext cx="2877626" cy="210955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Sharps (e.g. needles)</a:t>
            </a:r>
          </a:p>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Odours</a:t>
            </a:r>
          </a:p>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Physical injury from equipment</a:t>
            </a:r>
          </a:p>
        </p:txBody>
      </p:sp>
      <p:sp>
        <p:nvSpPr>
          <p:cNvPr id="22" name="Text Placeholder 19">
            <a:extLst>
              <a:ext uri="{FF2B5EF4-FFF2-40B4-BE49-F238E27FC236}">
                <a16:creationId xmlns:a16="http://schemas.microsoft.com/office/drawing/2014/main" id="{9649AE12-9FA8-674C-BA86-11AD19D959F0}"/>
              </a:ext>
            </a:extLst>
          </p:cNvPr>
          <p:cNvSpPr txBox="1">
            <a:spLocks/>
          </p:cNvSpPr>
          <p:nvPr/>
        </p:nvSpPr>
        <p:spPr>
          <a:xfrm>
            <a:off x="252309" y="722367"/>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Characterize system flows</a:t>
            </a:r>
            <a:endParaRPr lang="x-none" sz="2000" spc="0" dirty="0">
              <a:solidFill>
                <a:schemeClr val="tx2"/>
              </a:solidFill>
              <a:ea typeface="Source Sans Pro" panose="020B0503030403020204" pitchFamily="34" charset="0"/>
            </a:endParaRPr>
          </a:p>
        </p:txBody>
      </p:sp>
      <p:sp>
        <p:nvSpPr>
          <p:cNvPr id="23" name="Text Placeholder 19">
            <a:extLst>
              <a:ext uri="{FF2B5EF4-FFF2-40B4-BE49-F238E27FC236}">
                <a16:creationId xmlns:a16="http://schemas.microsoft.com/office/drawing/2014/main" id="{31DE6CAC-6E53-BB4D-B2C4-94796BB6DD88}"/>
              </a:ext>
            </a:extLst>
          </p:cNvPr>
          <p:cNvSpPr txBox="1">
            <a:spLocks/>
          </p:cNvSpPr>
          <p:nvPr/>
        </p:nvSpPr>
        <p:spPr>
          <a:xfrm>
            <a:off x="236243" y="232572"/>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2.2</a:t>
            </a:r>
          </a:p>
        </p:txBody>
      </p:sp>
    </p:spTree>
    <p:extLst>
      <p:ext uri="{BB962C8B-B14F-4D97-AF65-F5344CB8AC3E}">
        <p14:creationId xmlns:p14="http://schemas.microsoft.com/office/powerpoint/2010/main" val="3905826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223264" y="1635730"/>
            <a:ext cx="8548967"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Step 2.1. Map the system</a:t>
            </a:r>
          </a:p>
        </p:txBody>
      </p:sp>
      <p:sp>
        <p:nvSpPr>
          <p:cNvPr id="8" name="Text Placeholder 19">
            <a:extLst>
              <a:ext uri="{FF2B5EF4-FFF2-40B4-BE49-F238E27FC236}">
                <a16:creationId xmlns:a16="http://schemas.microsoft.com/office/drawing/2014/main" id="{08BBB1AF-1EC0-2E4D-9686-C9D548387898}"/>
              </a:ext>
            </a:extLst>
          </p:cNvPr>
          <p:cNvSpPr txBox="1">
            <a:spLocks/>
          </p:cNvSpPr>
          <p:nvPr/>
        </p:nvSpPr>
        <p:spPr>
          <a:xfrm>
            <a:off x="223264" y="1294450"/>
            <a:ext cx="8548967"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379175"/>
                </a:solidFill>
              </a:rPr>
              <a:t>Module 2: Describe the sanitation system</a:t>
            </a:r>
          </a:p>
        </p:txBody>
      </p:sp>
      <p:pic>
        <p:nvPicPr>
          <p:cNvPr id="2" name="Picture 1">
            <a:extLst>
              <a:ext uri="{FF2B5EF4-FFF2-40B4-BE49-F238E27FC236}">
                <a16:creationId xmlns:a16="http://schemas.microsoft.com/office/drawing/2014/main" id="{CAE27DDC-37BE-4B43-81DB-C98D50158092}"/>
              </a:ext>
            </a:extLst>
          </p:cNvPr>
          <p:cNvPicPr>
            <a:picLocks noChangeAspect="1"/>
          </p:cNvPicPr>
          <p:nvPr/>
        </p:nvPicPr>
        <p:blipFill>
          <a:blip r:embed="rId4"/>
          <a:stretch>
            <a:fillRect/>
          </a:stretch>
        </p:blipFill>
        <p:spPr>
          <a:xfrm>
            <a:off x="0" y="2156591"/>
            <a:ext cx="9144000" cy="3917879"/>
          </a:xfrm>
          <a:prstGeom prst="rect">
            <a:avLst/>
          </a:prstGeom>
        </p:spPr>
      </p:pic>
    </p:spTree>
    <p:extLst>
      <p:ext uri="{BB962C8B-B14F-4D97-AF65-F5344CB8AC3E}">
        <p14:creationId xmlns:p14="http://schemas.microsoft.com/office/powerpoint/2010/main" val="230210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156082" y="1260525"/>
            <a:ext cx="3902687" cy="416094"/>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Step 2.1. Map the system</a:t>
            </a:r>
          </a:p>
        </p:txBody>
      </p:sp>
      <p:pic>
        <p:nvPicPr>
          <p:cNvPr id="7" name="Picture 6">
            <a:extLst>
              <a:ext uri="{FF2B5EF4-FFF2-40B4-BE49-F238E27FC236}">
                <a16:creationId xmlns:a16="http://schemas.microsoft.com/office/drawing/2014/main" id="{64E73D1A-3B61-F140-9FBF-412800BCAC62}"/>
              </a:ext>
            </a:extLst>
          </p:cNvPr>
          <p:cNvPicPr>
            <a:picLocks noChangeAspect="1"/>
          </p:cNvPicPr>
          <p:nvPr/>
        </p:nvPicPr>
        <p:blipFill>
          <a:blip r:embed="rId4"/>
          <a:stretch>
            <a:fillRect/>
          </a:stretch>
        </p:blipFill>
        <p:spPr>
          <a:xfrm>
            <a:off x="322226" y="1676619"/>
            <a:ext cx="4458039" cy="4451464"/>
          </a:xfrm>
          <a:prstGeom prst="rect">
            <a:avLst/>
          </a:prstGeom>
        </p:spPr>
      </p:pic>
      <p:pic>
        <p:nvPicPr>
          <p:cNvPr id="11" name="Picture 10">
            <a:extLst>
              <a:ext uri="{FF2B5EF4-FFF2-40B4-BE49-F238E27FC236}">
                <a16:creationId xmlns:a16="http://schemas.microsoft.com/office/drawing/2014/main" id="{2988D95E-2CF7-B04C-BCB9-24AB514232A9}"/>
              </a:ext>
            </a:extLst>
          </p:cNvPr>
          <p:cNvPicPr>
            <a:picLocks noChangeAspect="1"/>
          </p:cNvPicPr>
          <p:nvPr/>
        </p:nvPicPr>
        <p:blipFill>
          <a:blip r:embed="rId5"/>
          <a:stretch>
            <a:fillRect/>
          </a:stretch>
        </p:blipFill>
        <p:spPr>
          <a:xfrm>
            <a:off x="4919087" y="2412368"/>
            <a:ext cx="4197591" cy="2033264"/>
          </a:xfrm>
          <a:prstGeom prst="rect">
            <a:avLst/>
          </a:prstGeom>
        </p:spPr>
      </p:pic>
    </p:spTree>
    <p:extLst>
      <p:ext uri="{BB962C8B-B14F-4D97-AF65-F5344CB8AC3E}">
        <p14:creationId xmlns:p14="http://schemas.microsoft.com/office/powerpoint/2010/main" val="70915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C0BD978C-57C9-0240-B5CE-68B31AABD810}"/>
              </a:ext>
            </a:extLst>
          </p:cNvPr>
          <p:cNvSpPr>
            <a:spLocks noGrp="1"/>
          </p:cNvSpPr>
          <p:nvPr>
            <p:ph type="body" sz="quarter" idx="10"/>
          </p:nvPr>
        </p:nvSpPr>
        <p:spPr>
          <a:xfrm>
            <a:off x="235975" y="1981427"/>
            <a:ext cx="3695178" cy="4193177"/>
          </a:xfrm>
        </p:spPr>
        <p:txBody>
          <a:bodyPr/>
          <a:lstStyle/>
          <a:p>
            <a:pPr marL="363538" lvl="0" indent="-363538">
              <a:lnSpc>
                <a:spcPct val="100000"/>
              </a:lnSpc>
              <a:buNone/>
            </a:pPr>
            <a:r>
              <a:rPr lang="en-GB" sz="2000" dirty="0">
                <a:latin typeface="Source Sans Pro" panose="020B0503030403020204" pitchFamily="34" charset="0"/>
                <a:ea typeface="Source Sans Pro" panose="020B0503030403020204" pitchFamily="34" charset="0"/>
              </a:rPr>
              <a:t>2.1 Map the system</a:t>
            </a:r>
          </a:p>
          <a:p>
            <a:pPr marL="363538" lvl="0" indent="-363538">
              <a:lnSpc>
                <a:spcPct val="100000"/>
              </a:lnSpc>
              <a:buNone/>
            </a:pPr>
            <a:r>
              <a:rPr lang="en-AU" sz="2000" dirty="0">
                <a:latin typeface="Source Sans Pro" panose="020B0503030403020204" pitchFamily="34" charset="0"/>
                <a:ea typeface="Source Sans Pro" panose="020B0503030403020204" pitchFamily="34" charset="0"/>
              </a:rPr>
              <a:t>2.2 Characterize the system flows</a:t>
            </a:r>
            <a:endParaRPr lang="en-GB" sz="2000" dirty="0">
              <a:latin typeface="Source Sans Pro" panose="020B0503030403020204" pitchFamily="34" charset="0"/>
              <a:ea typeface="Source Sans Pro" panose="020B0503030403020204" pitchFamily="34" charset="0"/>
            </a:endParaRPr>
          </a:p>
          <a:p>
            <a:pPr marL="363538" lvl="0" indent="-363538">
              <a:lnSpc>
                <a:spcPct val="100000"/>
              </a:lnSpc>
              <a:buNone/>
            </a:pPr>
            <a:r>
              <a:rPr lang="en-GB" sz="2000" dirty="0">
                <a:latin typeface="Source Sans Pro" panose="020B0503030403020204" pitchFamily="34" charset="0"/>
                <a:ea typeface="Source Sans Pro" panose="020B0503030403020204" pitchFamily="34" charset="0"/>
              </a:rPr>
              <a:t>2.3 Identify exposure groups</a:t>
            </a:r>
          </a:p>
          <a:p>
            <a:pPr marL="363538" lvl="0" indent="-363538">
              <a:lnSpc>
                <a:spcPct val="100000"/>
              </a:lnSpc>
              <a:buNone/>
            </a:pPr>
            <a:r>
              <a:rPr lang="en-AU" sz="2000" dirty="0">
                <a:latin typeface="Source Sans Pro" panose="020B0503030403020204" pitchFamily="34" charset="0"/>
                <a:ea typeface="Source Sans Pro" panose="020B0503030403020204" pitchFamily="34" charset="0"/>
              </a:rPr>
              <a:t>2.4 Gather supporting information</a:t>
            </a:r>
            <a:endParaRPr lang="en-GB" sz="2000" dirty="0">
              <a:latin typeface="Source Sans Pro" panose="020B0503030403020204" pitchFamily="34" charset="0"/>
              <a:ea typeface="Source Sans Pro" panose="020B0503030403020204" pitchFamily="34" charset="0"/>
            </a:endParaRPr>
          </a:p>
          <a:p>
            <a:pPr marL="363538" lvl="0" indent="-363538">
              <a:lnSpc>
                <a:spcPct val="100000"/>
              </a:lnSpc>
              <a:buNone/>
            </a:pPr>
            <a:r>
              <a:rPr lang="en-AU" sz="2000" dirty="0">
                <a:latin typeface="Source Sans Pro" panose="020B0503030403020204" pitchFamily="34" charset="0"/>
                <a:ea typeface="Source Sans Pro" panose="020B0503030403020204" pitchFamily="34" charset="0"/>
              </a:rPr>
              <a:t>2.5 Confirm the system description</a:t>
            </a:r>
            <a:endParaRPr lang="en-GB" sz="2000" dirty="0">
              <a:latin typeface="Source Sans Pro" panose="020B0503030403020204" pitchFamily="34" charset="0"/>
              <a:ea typeface="Source Sans Pro" panose="020B0503030403020204" pitchFamily="34" charset="0"/>
            </a:endParaRPr>
          </a:p>
          <a:p>
            <a:pPr marL="0" indent="0">
              <a:buNone/>
            </a:pPr>
            <a:endParaRPr lang="x-none" sz="2000">
              <a:ea typeface="Source Sans Pro" panose="020B0503030403020204" pitchFamily="34" charset="0"/>
            </a:endParaRPr>
          </a:p>
        </p:txBody>
      </p:sp>
      <p:sp>
        <p:nvSpPr>
          <p:cNvPr id="32" name="Text Placeholder 31">
            <a:extLst>
              <a:ext uri="{FF2B5EF4-FFF2-40B4-BE49-F238E27FC236}">
                <a16:creationId xmlns:a16="http://schemas.microsoft.com/office/drawing/2014/main" id="{1C2566CD-5F40-8349-A846-DDE135CBE1E0}"/>
              </a:ext>
            </a:extLst>
          </p:cNvPr>
          <p:cNvSpPr>
            <a:spLocks noGrp="1"/>
          </p:cNvSpPr>
          <p:nvPr>
            <p:ph type="body" sz="quarter" idx="11"/>
          </p:nvPr>
        </p:nvSpPr>
        <p:spPr>
          <a:xfrm>
            <a:off x="5256391" y="1981427"/>
            <a:ext cx="3931151" cy="3426929"/>
          </a:xfrm>
        </p:spPr>
        <p:txBody>
          <a:bodyPr/>
          <a:lstStyle/>
          <a:p>
            <a:r>
              <a:rPr lang="en-US" sz="2000" dirty="0">
                <a:latin typeface="Source Sans Pro" panose="020B0503030403020204" pitchFamily="34" charset="0"/>
                <a:ea typeface="Source Sans Pro" panose="020B0503030403020204" pitchFamily="34" charset="0"/>
              </a:rPr>
              <a:t>A map and description of the sanitation system.</a:t>
            </a:r>
          </a:p>
          <a:p>
            <a:r>
              <a:rPr lang="en-US" sz="2000" dirty="0">
                <a:latin typeface="Source Sans Pro" panose="020B0503030403020204" pitchFamily="34" charset="0"/>
                <a:ea typeface="Source Sans Pro" panose="020B0503030403020204" pitchFamily="34" charset="0"/>
              </a:rPr>
              <a:t>An understanding of the constituents (excreta and mixed waste) in flows at all steps of the sanitation system.</a:t>
            </a:r>
          </a:p>
          <a:p>
            <a:r>
              <a:rPr lang="en-US" sz="2000" dirty="0">
                <a:latin typeface="Source Sans Pro" panose="020B0503030403020204" pitchFamily="34" charset="0"/>
                <a:ea typeface="Source Sans Pro" panose="020B0503030403020204" pitchFamily="34" charset="0"/>
              </a:rPr>
              <a:t>Identification and characterization of exposure groups. </a:t>
            </a:r>
          </a:p>
          <a:p>
            <a:r>
              <a:rPr lang="en-US" sz="2000" dirty="0">
                <a:latin typeface="Source Sans Pro" panose="020B0503030403020204" pitchFamily="34" charset="0"/>
                <a:ea typeface="Source Sans Pro" panose="020B0503030403020204" pitchFamily="34" charset="0"/>
              </a:rPr>
              <a:t>An understanding of the factors affecting the performance and vulnerability of the system</a:t>
            </a:r>
          </a:p>
          <a:p>
            <a:r>
              <a:rPr lang="en-US" sz="2000" dirty="0">
                <a:latin typeface="Source Sans Pro" panose="020B0503030403020204" pitchFamily="34" charset="0"/>
                <a:ea typeface="Source Sans Pro" panose="020B0503030403020204" pitchFamily="34" charset="0"/>
              </a:rPr>
              <a:t>A compilation of all other relevant information.</a:t>
            </a:r>
          </a:p>
        </p:txBody>
      </p:sp>
      <p:sp>
        <p:nvSpPr>
          <p:cNvPr id="33" name="Text Placeholder 32">
            <a:extLst>
              <a:ext uri="{FF2B5EF4-FFF2-40B4-BE49-F238E27FC236}">
                <a16:creationId xmlns:a16="http://schemas.microsoft.com/office/drawing/2014/main" id="{9A96854F-A2E0-CF44-98AF-21D7A6E02D3F}"/>
              </a:ext>
            </a:extLst>
          </p:cNvPr>
          <p:cNvSpPr>
            <a:spLocks noGrp="1"/>
          </p:cNvSpPr>
          <p:nvPr>
            <p:ph type="body" sz="quarter" idx="12"/>
          </p:nvPr>
        </p:nvSpPr>
        <p:spPr>
          <a:xfrm>
            <a:off x="1024540" y="6469130"/>
            <a:ext cx="5295900" cy="371475"/>
          </a:xfrm>
        </p:spPr>
        <p:txBody>
          <a:bodyPr/>
          <a:lstStyle/>
          <a:p>
            <a:r>
              <a:rPr lang="en-US" dirty="0"/>
              <a:t>DESCRIBE THE SANITATION SYSTEM</a:t>
            </a:r>
            <a:endParaRPr lang="x-none"/>
          </a:p>
        </p:txBody>
      </p:sp>
    </p:spTree>
    <p:extLst>
      <p:ext uri="{BB962C8B-B14F-4D97-AF65-F5344CB8AC3E}">
        <p14:creationId xmlns:p14="http://schemas.microsoft.com/office/powerpoint/2010/main" val="62806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223264" y="1635730"/>
            <a:ext cx="8548967"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Step 2.2. Characterize system flows</a:t>
            </a:r>
          </a:p>
        </p:txBody>
      </p:sp>
      <p:pic>
        <p:nvPicPr>
          <p:cNvPr id="7" name="Picture 6">
            <a:extLst>
              <a:ext uri="{FF2B5EF4-FFF2-40B4-BE49-F238E27FC236}">
                <a16:creationId xmlns:a16="http://schemas.microsoft.com/office/drawing/2014/main" id="{25E8971B-5211-C844-97F8-05D537FAB6F9}"/>
              </a:ext>
            </a:extLst>
          </p:cNvPr>
          <p:cNvPicPr>
            <a:picLocks noChangeAspect="1"/>
          </p:cNvPicPr>
          <p:nvPr/>
        </p:nvPicPr>
        <p:blipFill>
          <a:blip r:embed="rId4"/>
          <a:stretch>
            <a:fillRect/>
          </a:stretch>
        </p:blipFill>
        <p:spPr>
          <a:xfrm>
            <a:off x="0" y="2014902"/>
            <a:ext cx="9144000" cy="4286250"/>
          </a:xfrm>
          <a:prstGeom prst="rect">
            <a:avLst/>
          </a:prstGeom>
        </p:spPr>
      </p:pic>
    </p:spTree>
    <p:extLst>
      <p:ext uri="{BB962C8B-B14F-4D97-AF65-F5344CB8AC3E}">
        <p14:creationId xmlns:p14="http://schemas.microsoft.com/office/powerpoint/2010/main" val="3684276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239189" y="1424544"/>
            <a:ext cx="4972891" cy="2670359"/>
          </a:xfrm>
        </p:spPr>
        <p:txBody>
          <a:bodyPr/>
          <a:lstStyle/>
          <a:p>
            <a:pPr marL="0" indent="0">
              <a:lnSpc>
                <a:spcPct val="100000"/>
              </a:lnSpc>
              <a:buNone/>
            </a:pPr>
            <a:r>
              <a:rPr lang="en-AU" sz="3000" dirty="0">
                <a:solidFill>
                  <a:schemeClr val="accent5">
                    <a:lumMod val="10000"/>
                  </a:schemeClr>
                </a:solidFill>
                <a:latin typeface="Source Sans Pro" panose="020B0503030403020204" pitchFamily="34" charset="0"/>
                <a:ea typeface="Source Sans Pro" panose="020B0503030403020204" pitchFamily="34" charset="0"/>
              </a:rPr>
              <a:t>Applying Steps 2.1 and 2.2 to your SSP</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Use participant’s worksheet 2 for instructions: Module 2</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Within your groups:</a:t>
            </a:r>
          </a:p>
          <a:p>
            <a:pPr>
              <a:lnSpc>
                <a:spcPct val="100000"/>
              </a:lnSpc>
            </a:pPr>
            <a:r>
              <a:rPr lang="en-AU" sz="2200" dirty="0">
                <a:solidFill>
                  <a:schemeClr val="accent5">
                    <a:lumMod val="10000"/>
                  </a:schemeClr>
                </a:solidFill>
                <a:latin typeface="Source Sans Pro" panose="020B0503030403020204" pitchFamily="34" charset="0"/>
                <a:ea typeface="Source Sans Pro" panose="020B0503030403020204" pitchFamily="34" charset="0"/>
              </a:rPr>
              <a:t>Map your sanitation system</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39189" y="530352"/>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GROUP WORK</a:t>
            </a:r>
          </a:p>
        </p:txBody>
      </p:sp>
      <p:sp>
        <p:nvSpPr>
          <p:cNvPr id="9" name="4 Marcador de texto">
            <a:extLst>
              <a:ext uri="{FF2B5EF4-FFF2-40B4-BE49-F238E27FC236}">
                <a16:creationId xmlns:a16="http://schemas.microsoft.com/office/drawing/2014/main" id="{062F2A80-0F05-644D-BDF0-5C4A1E4E1D6E}"/>
              </a:ext>
            </a:extLst>
          </p:cNvPr>
          <p:cNvSpPr txBox="1">
            <a:spLocks/>
          </p:cNvSpPr>
          <p:nvPr/>
        </p:nvSpPr>
        <p:spPr>
          <a:xfrm>
            <a:off x="190856" y="4298005"/>
            <a:ext cx="8762288" cy="1861669"/>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2200" dirty="0">
                <a:latin typeface="Source Sans Pro" panose="020B0503030403020204" pitchFamily="34" charset="0"/>
                <a:ea typeface="Source Sans Pro" panose="020B0503030403020204" pitchFamily="34" charset="0"/>
              </a:rPr>
              <a:t>Establish the path of different waste fractions through the sanitation system</a:t>
            </a:r>
          </a:p>
          <a:p>
            <a:pPr>
              <a:lnSpc>
                <a:spcPct val="100000"/>
              </a:lnSpc>
            </a:pPr>
            <a:r>
              <a:rPr lang="en-AU" sz="2200" dirty="0">
                <a:latin typeface="Source Sans Pro" panose="020B0503030403020204" pitchFamily="34" charset="0"/>
                <a:ea typeface="Source Sans Pro" panose="020B0503030403020204" pitchFamily="34" charset="0"/>
              </a:rPr>
              <a:t>Characterize system flows</a:t>
            </a:r>
            <a:endParaRPr lang="en-AU" sz="1000" dirty="0">
              <a:latin typeface="Source Sans Pro" panose="020B0503030403020204" pitchFamily="34" charset="0"/>
              <a:ea typeface="Source Sans Pro" panose="020B0503030403020204" pitchFamily="34" charset="0"/>
            </a:endParaRPr>
          </a:p>
          <a:p>
            <a:pPr marL="0" indent="0">
              <a:lnSpc>
                <a:spcPct val="100000"/>
              </a:lnSpc>
              <a:spcBef>
                <a:spcPct val="0"/>
              </a:spcBef>
              <a:spcAft>
                <a:spcPts val="600"/>
              </a:spcAft>
              <a:buFont typeface="Arial" panose="020B0604020202020204" pitchFamily="34" charset="0"/>
              <a:buNone/>
            </a:pPr>
            <a:r>
              <a:rPr lang="en-AU" sz="2000" dirty="0">
                <a:latin typeface="Source Sans Pro" panose="020B0503030403020204" pitchFamily="34" charset="0"/>
                <a:ea typeface="Source Sans Pro" panose="020B0503030403020204" pitchFamily="34" charset="0"/>
              </a:rPr>
              <a:t>Make sure  you  include all by-product waste streams that are part of your SSP system.</a:t>
            </a:r>
          </a:p>
        </p:txBody>
      </p:sp>
      <p:pic>
        <p:nvPicPr>
          <p:cNvPr id="3" name="Picture 2">
            <a:extLst>
              <a:ext uri="{FF2B5EF4-FFF2-40B4-BE49-F238E27FC236}">
                <a16:creationId xmlns:a16="http://schemas.microsoft.com/office/drawing/2014/main" id="{0CC46DAF-9B71-8D42-963B-FFD39DF24311}"/>
              </a:ext>
            </a:extLst>
          </p:cNvPr>
          <p:cNvPicPr>
            <a:picLocks noChangeAspect="1"/>
          </p:cNvPicPr>
          <p:nvPr/>
        </p:nvPicPr>
        <p:blipFill>
          <a:blip r:embed="rId3"/>
          <a:stretch>
            <a:fillRect/>
          </a:stretch>
        </p:blipFill>
        <p:spPr>
          <a:xfrm>
            <a:off x="5082797" y="1424544"/>
            <a:ext cx="3768227" cy="2670359"/>
          </a:xfrm>
          <a:prstGeom prst="rect">
            <a:avLst/>
          </a:prstGeom>
          <a:ln>
            <a:solidFill>
              <a:schemeClr val="tx2"/>
            </a:solidFill>
          </a:ln>
        </p:spPr>
      </p:pic>
    </p:spTree>
    <p:extLst>
      <p:ext uri="{BB962C8B-B14F-4D97-AF65-F5344CB8AC3E}">
        <p14:creationId xmlns:p14="http://schemas.microsoft.com/office/powerpoint/2010/main" val="34699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a:xfrm>
            <a:off x="2427275" y="2046940"/>
            <a:ext cx="6582299" cy="1426408"/>
          </a:xfrm>
        </p:spPr>
        <p:txBody>
          <a:bodyPr/>
          <a:lstStyle/>
          <a:p>
            <a:r>
              <a:rPr lang="en-US" sz="2000" dirty="0">
                <a:latin typeface="Source Sans Pro" panose="020B0503030403020204" pitchFamily="34" charset="0"/>
                <a:ea typeface="Source Sans Pro" panose="020B0503030403020204" pitchFamily="34" charset="0"/>
              </a:rPr>
              <a:t>This step identifies and characterizes exposed groups in terms of who they are, how many there are, where are they in the system and how exposure occurs.</a:t>
            </a:r>
          </a:p>
          <a:p>
            <a:endParaRPr lang="en-US" sz="2000" dirty="0">
              <a:latin typeface="Source Sans Pro" panose="020B0503030403020204" pitchFamily="34" charset="0"/>
              <a:ea typeface="Source Sans Pro" panose="020B0503030403020204" pitchFamily="34" charset="0"/>
            </a:endParaRPr>
          </a:p>
          <a:p>
            <a:endParaRPr lang="es-VE" sz="2000" dirty="0">
              <a:latin typeface="Source Sans Pro" panose="020B0503030403020204" pitchFamily="34" charset="0"/>
              <a:ea typeface="Source Sans Pro" panose="020B0503030403020204" pitchFamily="34" charset="0"/>
            </a:endParaRPr>
          </a:p>
        </p:txBody>
      </p:sp>
      <p:sp>
        <p:nvSpPr>
          <p:cNvPr id="10" name="Text Placeholder 19">
            <a:extLst>
              <a:ext uri="{FF2B5EF4-FFF2-40B4-BE49-F238E27FC236}">
                <a16:creationId xmlns:a16="http://schemas.microsoft.com/office/drawing/2014/main" id="{01E82536-6984-2746-BB7C-9969563A2BA6}"/>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Identify</a:t>
            </a:r>
            <a:r>
              <a:rPr lang="en-GB" sz="2000" spc="0" baseline="0" dirty="0">
                <a:solidFill>
                  <a:schemeClr val="tx2"/>
                </a:solidFill>
                <a:latin typeface="Source Sans Pro" panose="020B0503030403020204" pitchFamily="34" charset="0"/>
                <a:ea typeface="Source Sans Pro" panose="020B0503030403020204" pitchFamily="34" charset="0"/>
              </a:rPr>
              <a:t> exposure groups</a:t>
            </a:r>
            <a:endParaRPr lang="x-none" sz="2000" spc="0" dirty="0">
              <a:solidFill>
                <a:schemeClr val="tx2"/>
              </a:solidFill>
              <a:ea typeface="Source Sans Pro" panose="020B0503030403020204" pitchFamily="34" charset="0"/>
            </a:endParaRPr>
          </a:p>
        </p:txBody>
      </p:sp>
      <p:sp>
        <p:nvSpPr>
          <p:cNvPr id="11" name="Text Placeholder 19">
            <a:extLst>
              <a:ext uri="{FF2B5EF4-FFF2-40B4-BE49-F238E27FC236}">
                <a16:creationId xmlns:a16="http://schemas.microsoft.com/office/drawing/2014/main" id="{C25824D6-5814-5640-AD51-E89ADF85C07C}"/>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2.3</a:t>
            </a:r>
          </a:p>
        </p:txBody>
      </p:sp>
      <p:sp>
        <p:nvSpPr>
          <p:cNvPr id="16" name="3 Marcador de texto">
            <a:extLst>
              <a:ext uri="{FF2B5EF4-FFF2-40B4-BE49-F238E27FC236}">
                <a16:creationId xmlns:a16="http://schemas.microsoft.com/office/drawing/2014/main" id="{7CCD4ACB-0B5B-DD41-9A29-DF4682A69762}"/>
              </a:ext>
            </a:extLst>
          </p:cNvPr>
          <p:cNvSpPr txBox="1">
            <a:spLocks/>
          </p:cNvSpPr>
          <p:nvPr/>
        </p:nvSpPr>
        <p:spPr>
          <a:xfrm>
            <a:off x="2427275" y="3747595"/>
            <a:ext cx="6716725" cy="36007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000" dirty="0">
                <a:solidFill>
                  <a:schemeClr val="tx2"/>
                </a:solidFill>
                <a:latin typeface="Source Sans Pro" panose="020B0503030403020204" pitchFamily="34" charset="0"/>
                <a:ea typeface="Source Sans Pro" panose="020B0503030403020204" pitchFamily="34" charset="0"/>
              </a:rPr>
              <a:t>People who might be exposed to sanitation –related health hazards.</a:t>
            </a:r>
          </a:p>
        </p:txBody>
      </p:sp>
      <p:sp>
        <p:nvSpPr>
          <p:cNvPr id="17" name="Text Placeholder 7">
            <a:extLst>
              <a:ext uri="{FF2B5EF4-FFF2-40B4-BE49-F238E27FC236}">
                <a16:creationId xmlns:a16="http://schemas.microsoft.com/office/drawing/2014/main" id="{EDE6CA41-5538-A14E-8523-45643E47A4C1}"/>
              </a:ext>
            </a:extLst>
          </p:cNvPr>
          <p:cNvSpPr txBox="1">
            <a:spLocks/>
          </p:cNvSpPr>
          <p:nvPr/>
        </p:nvSpPr>
        <p:spPr>
          <a:xfrm>
            <a:off x="48219" y="3737886"/>
            <a:ext cx="2666406" cy="66321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200" b="1" dirty="0">
                <a:solidFill>
                  <a:schemeClr val="tx2"/>
                </a:solidFill>
                <a:latin typeface="Source Sans Pro" panose="020B0503030403020204" pitchFamily="34" charset="0"/>
                <a:ea typeface="Source Sans Pro" panose="020B0503030403020204" pitchFamily="34" charset="0"/>
              </a:rPr>
              <a:t>Exposure groups categories:</a:t>
            </a:r>
          </a:p>
        </p:txBody>
      </p:sp>
      <p:sp>
        <p:nvSpPr>
          <p:cNvPr id="23" name="4 Marcador de texto">
            <a:extLst>
              <a:ext uri="{FF2B5EF4-FFF2-40B4-BE49-F238E27FC236}">
                <a16:creationId xmlns:a16="http://schemas.microsoft.com/office/drawing/2014/main" id="{BF8B1759-6E4C-8A48-8962-FE450742501B}"/>
              </a:ext>
            </a:extLst>
          </p:cNvPr>
          <p:cNvSpPr txBox="1">
            <a:spLocks/>
          </p:cNvSpPr>
          <p:nvPr/>
        </p:nvSpPr>
        <p:spPr>
          <a:xfrm>
            <a:off x="3712279" y="5065965"/>
            <a:ext cx="2489724" cy="59177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8ECAE3"/>
                </a:solidFill>
                <a:latin typeface="Source Sans Pro" panose="020B0503030403020204" pitchFamily="34" charset="0"/>
                <a:ea typeface="Source Sans Pro" panose="020B0503030403020204" pitchFamily="34" charset="0"/>
              </a:rPr>
              <a:t>L= Local community</a:t>
            </a:r>
            <a:endParaRPr lang="es-VE" sz="2000" b="1" dirty="0">
              <a:solidFill>
                <a:srgbClr val="8ECAE3"/>
              </a:solidFill>
              <a:latin typeface="Source Sans Pro" panose="020B0503030403020204" pitchFamily="34" charset="0"/>
              <a:ea typeface="Source Sans Pro" panose="020B0503030403020204" pitchFamily="34" charset="0"/>
            </a:endParaRPr>
          </a:p>
        </p:txBody>
      </p:sp>
      <p:sp>
        <p:nvSpPr>
          <p:cNvPr id="24" name="4 Marcador de texto">
            <a:extLst>
              <a:ext uri="{FF2B5EF4-FFF2-40B4-BE49-F238E27FC236}">
                <a16:creationId xmlns:a16="http://schemas.microsoft.com/office/drawing/2014/main" id="{22F95517-D56E-5E40-B22F-F693DB7A23C6}"/>
              </a:ext>
            </a:extLst>
          </p:cNvPr>
          <p:cNvSpPr txBox="1">
            <a:spLocks/>
          </p:cNvSpPr>
          <p:nvPr/>
        </p:nvSpPr>
        <p:spPr>
          <a:xfrm>
            <a:off x="3639506" y="4374306"/>
            <a:ext cx="2789871" cy="66321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D9882D"/>
                </a:solidFill>
                <a:latin typeface="Source Sans Pro" panose="020B0503030403020204" pitchFamily="34" charset="0"/>
                <a:ea typeface="Source Sans Pro" panose="020B0503030403020204" pitchFamily="34" charset="0"/>
              </a:rPr>
              <a:t>U= Sanitation systems users</a:t>
            </a:r>
          </a:p>
        </p:txBody>
      </p:sp>
      <p:sp>
        <p:nvSpPr>
          <p:cNvPr id="19" name="Rectangular Callout 18">
            <a:extLst>
              <a:ext uri="{FF2B5EF4-FFF2-40B4-BE49-F238E27FC236}">
                <a16:creationId xmlns:a16="http://schemas.microsoft.com/office/drawing/2014/main" id="{E3270079-6681-DC4C-AB25-D6520F6AF316}"/>
              </a:ext>
            </a:extLst>
          </p:cNvPr>
          <p:cNvSpPr/>
          <p:nvPr/>
        </p:nvSpPr>
        <p:spPr>
          <a:xfrm>
            <a:off x="1236408" y="485121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2.3</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30</a:t>
            </a:r>
          </a:p>
        </p:txBody>
      </p:sp>
      <p:sp>
        <p:nvSpPr>
          <p:cNvPr id="30" name="4 Marcador de texto">
            <a:extLst>
              <a:ext uri="{FF2B5EF4-FFF2-40B4-BE49-F238E27FC236}">
                <a16:creationId xmlns:a16="http://schemas.microsoft.com/office/drawing/2014/main" id="{DAD7C327-95F6-3D41-A166-C1DFF8D81F19}"/>
              </a:ext>
            </a:extLst>
          </p:cNvPr>
          <p:cNvSpPr txBox="1">
            <a:spLocks/>
          </p:cNvSpPr>
          <p:nvPr/>
        </p:nvSpPr>
        <p:spPr>
          <a:xfrm>
            <a:off x="6429377" y="4370467"/>
            <a:ext cx="1800223" cy="66322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379275"/>
                </a:solidFill>
                <a:latin typeface="Source Sans Pro" panose="020B0503030403020204" pitchFamily="34" charset="0"/>
                <a:ea typeface="Source Sans Pro" panose="020B0503030403020204" pitchFamily="34" charset="0"/>
              </a:rPr>
              <a:t>WC= Wider community</a:t>
            </a:r>
          </a:p>
        </p:txBody>
      </p:sp>
      <p:sp>
        <p:nvSpPr>
          <p:cNvPr id="31" name="4 Marcador de texto">
            <a:extLst>
              <a:ext uri="{FF2B5EF4-FFF2-40B4-BE49-F238E27FC236}">
                <a16:creationId xmlns:a16="http://schemas.microsoft.com/office/drawing/2014/main" id="{68B585C9-CD24-5B43-B945-AC3E15601B51}"/>
              </a:ext>
            </a:extLst>
          </p:cNvPr>
          <p:cNvSpPr txBox="1">
            <a:spLocks/>
          </p:cNvSpPr>
          <p:nvPr/>
        </p:nvSpPr>
        <p:spPr>
          <a:xfrm>
            <a:off x="6429377" y="5121359"/>
            <a:ext cx="2489724" cy="3600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A9C748"/>
                </a:solidFill>
                <a:latin typeface="Source Sans Pro" panose="020B0503030403020204" pitchFamily="34" charset="0"/>
                <a:ea typeface="Source Sans Pro" panose="020B0503030403020204" pitchFamily="34" charset="0"/>
              </a:rPr>
              <a:t>F= Farmers</a:t>
            </a:r>
            <a:endParaRPr lang="es-VE" sz="2000" b="1" dirty="0">
              <a:solidFill>
                <a:srgbClr val="A9C748"/>
              </a:solidFill>
              <a:latin typeface="Source Sans Pro" panose="020B0503030403020204" pitchFamily="34" charset="0"/>
              <a:ea typeface="Source Sans Pro" panose="020B0503030403020204" pitchFamily="34" charset="0"/>
            </a:endParaRPr>
          </a:p>
        </p:txBody>
      </p:sp>
      <p:sp>
        <p:nvSpPr>
          <p:cNvPr id="32" name="4 Marcador de texto">
            <a:extLst>
              <a:ext uri="{FF2B5EF4-FFF2-40B4-BE49-F238E27FC236}">
                <a16:creationId xmlns:a16="http://schemas.microsoft.com/office/drawing/2014/main" id="{415A2E86-AA55-9F45-9EC8-BBA454AEE758}"/>
              </a:ext>
            </a:extLst>
          </p:cNvPr>
          <p:cNvSpPr txBox="1">
            <a:spLocks/>
          </p:cNvSpPr>
          <p:nvPr/>
        </p:nvSpPr>
        <p:spPr>
          <a:xfrm>
            <a:off x="3639506" y="5700744"/>
            <a:ext cx="2489724" cy="59177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E9BB20"/>
                </a:solidFill>
                <a:latin typeface="Source Sans Pro" panose="020B0503030403020204" pitchFamily="34" charset="0"/>
                <a:ea typeface="Source Sans Pro" panose="020B0503030403020204" pitchFamily="34" charset="0"/>
              </a:rPr>
              <a:t>W= Sanitation workers</a:t>
            </a:r>
            <a:endParaRPr lang="es-VE" sz="2000" b="1" dirty="0">
              <a:solidFill>
                <a:srgbClr val="E9BB20"/>
              </a:solidFill>
              <a:latin typeface="Source Sans Pro" panose="020B0503030403020204" pitchFamily="34" charset="0"/>
              <a:ea typeface="Source Sans Pro" panose="020B0503030403020204" pitchFamily="34" charset="0"/>
            </a:endParaRPr>
          </a:p>
        </p:txBody>
      </p:sp>
      <p:sp>
        <p:nvSpPr>
          <p:cNvPr id="33" name="4 Marcador de texto">
            <a:extLst>
              <a:ext uri="{FF2B5EF4-FFF2-40B4-BE49-F238E27FC236}">
                <a16:creationId xmlns:a16="http://schemas.microsoft.com/office/drawing/2014/main" id="{8376D895-77FC-DF40-ABB1-70A57D5940A2}"/>
              </a:ext>
            </a:extLst>
          </p:cNvPr>
          <p:cNvSpPr txBox="1">
            <a:spLocks/>
          </p:cNvSpPr>
          <p:nvPr/>
        </p:nvSpPr>
        <p:spPr>
          <a:xfrm>
            <a:off x="6429377" y="5767650"/>
            <a:ext cx="2489724" cy="5594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EF9C7C"/>
                </a:solidFill>
                <a:latin typeface="Source Sans Pro" panose="020B0503030403020204" pitchFamily="34" charset="0"/>
                <a:ea typeface="Source Sans Pro" panose="020B0503030403020204" pitchFamily="34" charset="0"/>
              </a:rPr>
              <a:t>WC= Consumers</a:t>
            </a:r>
          </a:p>
          <a:p>
            <a:endParaRPr lang="es-VE" sz="2000" b="1" dirty="0">
              <a:solidFill>
                <a:srgbClr val="EF9C7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88188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59172F-886B-334B-B671-9875F9D6306D}"/>
              </a:ext>
            </a:extLst>
          </p:cNvPr>
          <p:cNvPicPr>
            <a:picLocks noChangeAspect="1"/>
          </p:cNvPicPr>
          <p:nvPr/>
        </p:nvPicPr>
        <p:blipFill>
          <a:blip r:embed="rId2"/>
          <a:stretch>
            <a:fillRect/>
          </a:stretch>
        </p:blipFill>
        <p:spPr>
          <a:xfrm>
            <a:off x="0" y="1291771"/>
            <a:ext cx="9144000" cy="4274457"/>
          </a:xfrm>
          <a:prstGeom prst="rect">
            <a:avLst/>
          </a:prstGeom>
        </p:spPr>
      </p:pic>
      <p:sp>
        <p:nvSpPr>
          <p:cNvPr id="42" name="Text Placeholder 19">
            <a:extLst>
              <a:ext uri="{FF2B5EF4-FFF2-40B4-BE49-F238E27FC236}">
                <a16:creationId xmlns:a16="http://schemas.microsoft.com/office/drawing/2014/main" id="{DE64011C-1026-5049-BFA9-4D596775EE4D}"/>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Identify</a:t>
            </a:r>
            <a:r>
              <a:rPr lang="en-GB" sz="2000" spc="0" baseline="0" dirty="0">
                <a:solidFill>
                  <a:schemeClr val="tx2"/>
                </a:solidFill>
                <a:latin typeface="Source Sans Pro" panose="020B0503030403020204" pitchFamily="34" charset="0"/>
                <a:ea typeface="Source Sans Pro" panose="020B0503030403020204" pitchFamily="34" charset="0"/>
              </a:rPr>
              <a:t> exposure groups</a:t>
            </a:r>
            <a:endParaRPr lang="x-none" sz="2000" spc="0" dirty="0">
              <a:solidFill>
                <a:schemeClr val="tx2"/>
              </a:solidFill>
              <a:ea typeface="Source Sans Pro" panose="020B0503030403020204" pitchFamily="34" charset="0"/>
            </a:endParaRPr>
          </a:p>
        </p:txBody>
      </p:sp>
      <p:sp>
        <p:nvSpPr>
          <p:cNvPr id="43" name="Text Placeholder 19">
            <a:extLst>
              <a:ext uri="{FF2B5EF4-FFF2-40B4-BE49-F238E27FC236}">
                <a16:creationId xmlns:a16="http://schemas.microsoft.com/office/drawing/2014/main" id="{838FDB2E-5E30-4943-878B-EB8DBF029E4E}"/>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2.3</a:t>
            </a:r>
          </a:p>
        </p:txBody>
      </p:sp>
      <p:sp>
        <p:nvSpPr>
          <p:cNvPr id="45" name="Rectangular Callout 44">
            <a:extLst>
              <a:ext uri="{FF2B5EF4-FFF2-40B4-BE49-F238E27FC236}">
                <a16:creationId xmlns:a16="http://schemas.microsoft.com/office/drawing/2014/main" id="{0DC8D25B-869D-714D-A9F1-D4616DFB9B62}"/>
              </a:ext>
            </a:extLst>
          </p:cNvPr>
          <p:cNvSpPr/>
          <p:nvPr/>
        </p:nvSpPr>
        <p:spPr>
          <a:xfrm>
            <a:off x="4874827" y="5080228"/>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2.4</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31</a:t>
            </a:r>
          </a:p>
        </p:txBody>
      </p:sp>
    </p:spTree>
    <p:extLst>
      <p:ext uri="{BB962C8B-B14F-4D97-AF65-F5344CB8AC3E}">
        <p14:creationId xmlns:p14="http://schemas.microsoft.com/office/powerpoint/2010/main" val="252848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617E7-24AB-EF4E-A9AF-DCD2428390C4}"/>
              </a:ext>
            </a:extLst>
          </p:cNvPr>
          <p:cNvPicPr>
            <a:picLocks noChangeAspect="1"/>
          </p:cNvPicPr>
          <p:nvPr/>
        </p:nvPicPr>
        <p:blipFill>
          <a:blip r:embed="rId3"/>
          <a:stretch>
            <a:fillRect/>
          </a:stretch>
        </p:blipFill>
        <p:spPr>
          <a:xfrm>
            <a:off x="0" y="2315307"/>
            <a:ext cx="9144000" cy="2227385"/>
          </a:xfrm>
          <a:prstGeom prst="rect">
            <a:avLst/>
          </a:prstGeom>
        </p:spPr>
      </p:pic>
      <p:sp>
        <p:nvSpPr>
          <p:cNvPr id="6" name="Text Placeholder 19">
            <a:extLst>
              <a:ext uri="{FF2B5EF4-FFF2-40B4-BE49-F238E27FC236}">
                <a16:creationId xmlns:a16="http://schemas.microsoft.com/office/drawing/2014/main" id="{02991C95-DA3C-B642-802B-655CEDAD705B}"/>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Identify</a:t>
            </a:r>
            <a:r>
              <a:rPr lang="en-GB" sz="2000" spc="0" baseline="0" dirty="0">
                <a:solidFill>
                  <a:schemeClr val="tx2"/>
                </a:solidFill>
                <a:latin typeface="Source Sans Pro" panose="020B0503030403020204" pitchFamily="34" charset="0"/>
                <a:ea typeface="Source Sans Pro" panose="020B0503030403020204" pitchFamily="34" charset="0"/>
              </a:rPr>
              <a:t> exposure groups</a:t>
            </a:r>
            <a:endParaRPr lang="x-none" sz="2000" spc="0" dirty="0">
              <a:solidFill>
                <a:schemeClr val="tx2"/>
              </a:solidFill>
              <a:ea typeface="Source Sans Pro" panose="020B0503030403020204" pitchFamily="34" charset="0"/>
            </a:endParaRPr>
          </a:p>
        </p:txBody>
      </p:sp>
      <p:sp>
        <p:nvSpPr>
          <p:cNvPr id="8" name="Text Placeholder 19">
            <a:extLst>
              <a:ext uri="{FF2B5EF4-FFF2-40B4-BE49-F238E27FC236}">
                <a16:creationId xmlns:a16="http://schemas.microsoft.com/office/drawing/2014/main" id="{6D73F305-724E-1948-9065-24DD9E48E23D}"/>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2.3</a:t>
            </a:r>
          </a:p>
        </p:txBody>
      </p:sp>
      <p:sp>
        <p:nvSpPr>
          <p:cNvPr id="10" name="Rectangular Callout 9">
            <a:extLst>
              <a:ext uri="{FF2B5EF4-FFF2-40B4-BE49-F238E27FC236}">
                <a16:creationId xmlns:a16="http://schemas.microsoft.com/office/drawing/2014/main" id="{8B9FEE35-11FE-2D49-A424-8E03A396DFC8}"/>
              </a:ext>
            </a:extLst>
          </p:cNvPr>
          <p:cNvSpPr/>
          <p:nvPr/>
        </p:nvSpPr>
        <p:spPr>
          <a:xfrm>
            <a:off x="6807200" y="4769674"/>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2.2</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32</a:t>
            </a:r>
          </a:p>
        </p:txBody>
      </p:sp>
      <p:sp>
        <p:nvSpPr>
          <p:cNvPr id="11" name="3 Marcador de texto">
            <a:extLst>
              <a:ext uri="{FF2B5EF4-FFF2-40B4-BE49-F238E27FC236}">
                <a16:creationId xmlns:a16="http://schemas.microsoft.com/office/drawing/2014/main" id="{6497A4E1-15D8-6042-B026-11394FC65A36}"/>
              </a:ext>
            </a:extLst>
          </p:cNvPr>
          <p:cNvSpPr txBox="1">
            <a:spLocks/>
          </p:cNvSpPr>
          <p:nvPr/>
        </p:nvSpPr>
        <p:spPr>
          <a:xfrm>
            <a:off x="224901" y="1605215"/>
            <a:ext cx="8755813" cy="39801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000" dirty="0">
                <a:solidFill>
                  <a:schemeClr val="tx2"/>
                </a:solidFill>
                <a:latin typeface="Source Sans Pro" panose="020B0503030403020204" pitchFamily="34" charset="0"/>
                <a:ea typeface="Source Sans Pro" panose="020B0503030403020204" pitchFamily="34" charset="0"/>
              </a:rPr>
              <a:t>Use tool 2.2 to characterize exposure groups</a:t>
            </a:r>
          </a:p>
        </p:txBody>
      </p:sp>
    </p:spTree>
    <p:extLst>
      <p:ext uri="{BB962C8B-B14F-4D97-AF65-F5344CB8AC3E}">
        <p14:creationId xmlns:p14="http://schemas.microsoft.com/office/powerpoint/2010/main" val="4168122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3B99340F-2602-4B46-87B3-2BAEEBFDF7BC}"/>
              </a:ext>
            </a:extLst>
          </p:cNvPr>
          <p:cNvSpPr txBox="1">
            <a:spLocks/>
          </p:cNvSpPr>
          <p:nvPr/>
        </p:nvSpPr>
        <p:spPr>
          <a:xfrm>
            <a:off x="272807" y="1308393"/>
            <a:ext cx="8548967"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Step 2.3. Identify exposure groups</a:t>
            </a:r>
          </a:p>
        </p:txBody>
      </p:sp>
      <p:pic>
        <p:nvPicPr>
          <p:cNvPr id="2" name="Picture 1">
            <a:extLst>
              <a:ext uri="{FF2B5EF4-FFF2-40B4-BE49-F238E27FC236}">
                <a16:creationId xmlns:a16="http://schemas.microsoft.com/office/drawing/2014/main" id="{BBFFAA86-05A5-C949-BFFC-C53A8502789A}"/>
              </a:ext>
            </a:extLst>
          </p:cNvPr>
          <p:cNvPicPr>
            <a:picLocks noChangeAspect="1"/>
          </p:cNvPicPr>
          <p:nvPr/>
        </p:nvPicPr>
        <p:blipFill>
          <a:blip r:embed="rId4"/>
          <a:stretch>
            <a:fillRect/>
          </a:stretch>
        </p:blipFill>
        <p:spPr>
          <a:xfrm>
            <a:off x="2163809" y="1635730"/>
            <a:ext cx="4816381" cy="4717953"/>
          </a:xfrm>
          <a:prstGeom prst="rect">
            <a:avLst/>
          </a:prstGeom>
        </p:spPr>
      </p:pic>
      <p:pic>
        <p:nvPicPr>
          <p:cNvPr id="3" name="Picture 2">
            <a:extLst>
              <a:ext uri="{FF2B5EF4-FFF2-40B4-BE49-F238E27FC236}">
                <a16:creationId xmlns:a16="http://schemas.microsoft.com/office/drawing/2014/main" id="{0E2B6356-DAA8-B248-B619-8CEDE8EE83C8}"/>
              </a:ext>
            </a:extLst>
          </p:cNvPr>
          <p:cNvPicPr>
            <a:picLocks noChangeAspect="1"/>
          </p:cNvPicPr>
          <p:nvPr/>
        </p:nvPicPr>
        <p:blipFill>
          <a:blip r:embed="rId5"/>
          <a:stretch>
            <a:fillRect/>
          </a:stretch>
        </p:blipFill>
        <p:spPr>
          <a:xfrm>
            <a:off x="2163809" y="3565829"/>
            <a:ext cx="1223416" cy="2787854"/>
          </a:xfrm>
          <a:prstGeom prst="rect">
            <a:avLst/>
          </a:prstGeom>
        </p:spPr>
      </p:pic>
    </p:spTree>
    <p:extLst>
      <p:ext uri="{BB962C8B-B14F-4D97-AF65-F5344CB8AC3E}">
        <p14:creationId xmlns:p14="http://schemas.microsoft.com/office/powerpoint/2010/main" val="257962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pic>
        <p:nvPicPr>
          <p:cNvPr id="3" name="Picture 2">
            <a:extLst>
              <a:ext uri="{FF2B5EF4-FFF2-40B4-BE49-F238E27FC236}">
                <a16:creationId xmlns:a16="http://schemas.microsoft.com/office/drawing/2014/main" id="{FDE94F47-B6BB-9A49-85E5-C9CB6D1A927A}"/>
              </a:ext>
            </a:extLst>
          </p:cNvPr>
          <p:cNvPicPr>
            <a:picLocks noChangeAspect="1"/>
          </p:cNvPicPr>
          <p:nvPr/>
        </p:nvPicPr>
        <p:blipFill>
          <a:blip r:embed="rId4"/>
          <a:stretch>
            <a:fillRect/>
          </a:stretch>
        </p:blipFill>
        <p:spPr>
          <a:xfrm>
            <a:off x="0" y="1568823"/>
            <a:ext cx="9144000" cy="4822625"/>
          </a:xfrm>
          <a:prstGeom prst="rect">
            <a:avLst/>
          </a:prstGeom>
        </p:spPr>
      </p:pic>
    </p:spTree>
    <p:extLst>
      <p:ext uri="{BB962C8B-B14F-4D97-AF65-F5344CB8AC3E}">
        <p14:creationId xmlns:p14="http://schemas.microsoft.com/office/powerpoint/2010/main" val="3865505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239190" y="1424544"/>
            <a:ext cx="4672862" cy="2670359"/>
          </a:xfrm>
        </p:spPr>
        <p:txBody>
          <a:bodyPr/>
          <a:lstStyle/>
          <a:p>
            <a:pPr marL="0" indent="0">
              <a:lnSpc>
                <a:spcPct val="100000"/>
              </a:lnSpc>
              <a:buNone/>
            </a:pPr>
            <a:r>
              <a:rPr lang="en-AU" sz="3000" dirty="0">
                <a:solidFill>
                  <a:schemeClr val="accent5">
                    <a:lumMod val="10000"/>
                  </a:schemeClr>
                </a:solidFill>
                <a:latin typeface="Source Sans Pro" panose="020B0503030403020204" pitchFamily="34" charset="0"/>
                <a:ea typeface="Source Sans Pro" panose="020B0503030403020204" pitchFamily="34" charset="0"/>
              </a:rPr>
              <a:t>Applying Step 2.3 to your SSP</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Use participant’s worksheet 2 for instructions. Within your groups:</a:t>
            </a:r>
          </a:p>
          <a:p>
            <a:pPr>
              <a:lnSpc>
                <a:spcPct val="100000"/>
              </a:lnSpc>
            </a:pPr>
            <a:r>
              <a:rPr lang="en-AU" sz="2200" dirty="0">
                <a:solidFill>
                  <a:schemeClr val="accent5">
                    <a:lumMod val="10000"/>
                  </a:schemeClr>
                </a:solidFill>
                <a:latin typeface="Source Sans Pro" panose="020B0503030403020204" pitchFamily="34" charset="0"/>
                <a:ea typeface="Source Sans Pro" panose="020B0503030403020204" pitchFamily="34" charset="0"/>
              </a:rPr>
              <a:t>Identify exposure groups in your maps</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39189" y="530352"/>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GROUP WORK</a:t>
            </a:r>
          </a:p>
        </p:txBody>
      </p:sp>
      <p:sp>
        <p:nvSpPr>
          <p:cNvPr id="9" name="4 Marcador de texto">
            <a:extLst>
              <a:ext uri="{FF2B5EF4-FFF2-40B4-BE49-F238E27FC236}">
                <a16:creationId xmlns:a16="http://schemas.microsoft.com/office/drawing/2014/main" id="{062F2A80-0F05-644D-BDF0-5C4A1E4E1D6E}"/>
              </a:ext>
            </a:extLst>
          </p:cNvPr>
          <p:cNvSpPr txBox="1">
            <a:spLocks/>
          </p:cNvSpPr>
          <p:nvPr/>
        </p:nvSpPr>
        <p:spPr>
          <a:xfrm>
            <a:off x="190856" y="4298005"/>
            <a:ext cx="8762288" cy="1861669"/>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2200" dirty="0">
                <a:latin typeface="Source Sans Pro" panose="020B0503030403020204" pitchFamily="34" charset="0"/>
                <a:ea typeface="Source Sans Pro" panose="020B0503030403020204" pitchFamily="34" charset="0"/>
              </a:rPr>
              <a:t>Characterize exposure groups.</a:t>
            </a:r>
            <a:endParaRPr lang="en-AU" sz="1000" dirty="0">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A7900E40-5121-0D4B-812D-14848E0E11AF}"/>
              </a:ext>
            </a:extLst>
          </p:cNvPr>
          <p:cNvPicPr>
            <a:picLocks noChangeAspect="1"/>
          </p:cNvPicPr>
          <p:nvPr/>
        </p:nvPicPr>
        <p:blipFill>
          <a:blip r:embed="rId3"/>
          <a:stretch>
            <a:fillRect/>
          </a:stretch>
        </p:blipFill>
        <p:spPr>
          <a:xfrm>
            <a:off x="4912051" y="1496984"/>
            <a:ext cx="3860238" cy="2682231"/>
          </a:xfrm>
          <a:prstGeom prst="rect">
            <a:avLst/>
          </a:prstGeom>
          <a:ln>
            <a:solidFill>
              <a:schemeClr val="tx1"/>
            </a:solidFill>
          </a:ln>
        </p:spPr>
      </p:pic>
    </p:spTree>
    <p:extLst>
      <p:ext uri="{BB962C8B-B14F-4D97-AF65-F5344CB8AC3E}">
        <p14:creationId xmlns:p14="http://schemas.microsoft.com/office/powerpoint/2010/main" val="3702175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683C7E-CB7E-D543-9D38-E705E704F9AF}"/>
              </a:ext>
            </a:extLst>
          </p:cNvPr>
          <p:cNvPicPr>
            <a:picLocks noChangeAspect="1"/>
          </p:cNvPicPr>
          <p:nvPr/>
        </p:nvPicPr>
        <p:blipFill>
          <a:blip r:embed="rId2"/>
          <a:stretch>
            <a:fillRect/>
          </a:stretch>
        </p:blipFill>
        <p:spPr>
          <a:xfrm>
            <a:off x="1289432" y="1770087"/>
            <a:ext cx="6565136" cy="389524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CFEEB7B-EDCF-1647-93A0-EB2ABD79EF3B}"/>
              </a:ext>
            </a:extLst>
          </p:cNvPr>
          <p:cNvPicPr>
            <a:picLocks noChangeAspect="1"/>
          </p:cNvPicPr>
          <p:nvPr/>
        </p:nvPicPr>
        <p:blipFill rotWithShape="1">
          <a:blip r:embed="rId3">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8" name="Text Placeholder 19">
            <a:extLst>
              <a:ext uri="{FF2B5EF4-FFF2-40B4-BE49-F238E27FC236}">
                <a16:creationId xmlns:a16="http://schemas.microsoft.com/office/drawing/2014/main" id="{6F0238D6-B47E-C140-8AE5-009B82838DB7}"/>
              </a:ext>
            </a:extLst>
          </p:cNvPr>
          <p:cNvSpPr txBox="1">
            <a:spLocks/>
          </p:cNvSpPr>
          <p:nvPr/>
        </p:nvSpPr>
        <p:spPr>
          <a:xfrm>
            <a:off x="63500" y="411037"/>
            <a:ext cx="9017000" cy="5210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700" spc="0" dirty="0">
                <a:solidFill>
                  <a:schemeClr val="tx2"/>
                </a:solidFill>
                <a:latin typeface="Source Sans Pro" panose="020B0503030403020204" pitchFamily="34" charset="0"/>
                <a:ea typeface="Source Sans Pro" panose="020B0503030403020204" pitchFamily="34" charset="0"/>
              </a:rPr>
              <a:t>Sharing groups results of implementation of Module 1 and </a:t>
            </a:r>
            <a:r>
              <a:rPr lang="en-GB" sz="2700" spc="0" baseline="0" dirty="0">
                <a:solidFill>
                  <a:schemeClr val="tx2"/>
                </a:solidFill>
                <a:latin typeface="Source Sans Pro" panose="020B0503030403020204" pitchFamily="34" charset="0"/>
                <a:ea typeface="Source Sans Pro" panose="020B0503030403020204" pitchFamily="34" charset="0"/>
              </a:rPr>
              <a:t>Steps 2.1 to 2.3</a:t>
            </a:r>
            <a:endParaRPr lang="x-none" sz="2700" spc="0" dirty="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82270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8CD84-2C93-0D4C-A5F7-34A302A57C93}"/>
              </a:ext>
            </a:extLst>
          </p:cNvPr>
          <p:cNvPicPr>
            <a:picLocks noChangeAspect="1"/>
          </p:cNvPicPr>
          <p:nvPr/>
        </p:nvPicPr>
        <p:blipFill>
          <a:blip r:embed="rId3"/>
          <a:stretch>
            <a:fillRect/>
          </a:stretch>
        </p:blipFill>
        <p:spPr>
          <a:xfrm>
            <a:off x="1289432" y="1481376"/>
            <a:ext cx="6565136" cy="3895248"/>
          </a:xfrm>
          <a:prstGeom prst="rect">
            <a:avLst/>
          </a:prstGeom>
        </p:spPr>
      </p:pic>
      <p:sp>
        <p:nvSpPr>
          <p:cNvPr id="6" name="Rectangular Callout 5">
            <a:extLst>
              <a:ext uri="{FF2B5EF4-FFF2-40B4-BE49-F238E27FC236}">
                <a16:creationId xmlns:a16="http://schemas.microsoft.com/office/drawing/2014/main" id="{E076293B-EB96-1E4F-A627-36B83CBF7E8D}"/>
              </a:ext>
            </a:extLst>
          </p:cNvPr>
          <p:cNvSpPr/>
          <p:nvPr/>
        </p:nvSpPr>
        <p:spPr>
          <a:xfrm>
            <a:off x="7585558" y="51793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32 to 37</a:t>
            </a:r>
          </a:p>
        </p:txBody>
      </p:sp>
      <p:pic>
        <p:nvPicPr>
          <p:cNvPr id="9" name="Picture 8" descr="Graphical user interface, application&#10;&#10;Description automatically generated">
            <a:extLst>
              <a:ext uri="{FF2B5EF4-FFF2-40B4-BE49-F238E27FC236}">
                <a16:creationId xmlns:a16="http://schemas.microsoft.com/office/drawing/2014/main" id="{8BC4AFF7-06D4-844A-80B6-F1F030B2DAA6}"/>
              </a:ext>
            </a:extLst>
          </p:cNvPr>
          <p:cNvPicPr>
            <a:picLocks noChangeAspect="1"/>
          </p:cNvPicPr>
          <p:nvPr/>
        </p:nvPicPr>
        <p:blipFill rotWithShape="1">
          <a:blip r:embed="rId4">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5" name="Text Placeholder 19">
            <a:extLst>
              <a:ext uri="{FF2B5EF4-FFF2-40B4-BE49-F238E27FC236}">
                <a16:creationId xmlns:a16="http://schemas.microsoft.com/office/drawing/2014/main" id="{FA6E08BB-D09D-934B-A135-E9FBBE5F01C9}"/>
              </a:ext>
            </a:extLst>
          </p:cNvPr>
          <p:cNvSpPr txBox="1">
            <a:spLocks/>
          </p:cNvSpPr>
          <p:nvPr/>
        </p:nvSpPr>
        <p:spPr>
          <a:xfrm>
            <a:off x="63500" y="555393"/>
            <a:ext cx="9017000" cy="5210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000" b="1" spc="0" dirty="0">
                <a:solidFill>
                  <a:schemeClr val="tx2"/>
                </a:solidFill>
                <a:latin typeface="Source Sans Pro" panose="020B0503030403020204" pitchFamily="34" charset="0"/>
                <a:ea typeface="Source Sans Pro" panose="020B0503030403020204" pitchFamily="34" charset="0"/>
              </a:rPr>
              <a:t>Let’s continue with module 2!</a:t>
            </a:r>
            <a:endParaRPr lang="x-none" sz="3000" b="1" spc="0" dirty="0">
              <a:solidFill>
                <a:schemeClr val="tx2"/>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5308E770-8BF9-004F-8538-82ED004F39DA}"/>
              </a:ext>
            </a:extLst>
          </p:cNvPr>
          <p:cNvSpPr txBox="1"/>
          <p:nvPr/>
        </p:nvSpPr>
        <p:spPr>
          <a:xfrm>
            <a:off x="4089335" y="5579313"/>
            <a:ext cx="965329" cy="369332"/>
          </a:xfrm>
          <a:prstGeom prst="rect">
            <a:avLst/>
          </a:prstGeom>
          <a:noFill/>
        </p:spPr>
        <p:txBody>
          <a:bodyPr wrap="none" rtlCol="0">
            <a:spAutoFit/>
          </a:bodyPr>
          <a:lstStyle/>
          <a:p>
            <a:r>
              <a:rPr lang="es-ES_tradnl" dirty="0">
                <a:solidFill>
                  <a:schemeClr val="tx2"/>
                </a:solidFill>
              </a:rPr>
              <a:t>-PART 2-</a:t>
            </a:r>
          </a:p>
        </p:txBody>
      </p:sp>
    </p:spTree>
    <p:extLst>
      <p:ext uri="{BB962C8B-B14F-4D97-AF65-F5344CB8AC3E}">
        <p14:creationId xmlns:p14="http://schemas.microsoft.com/office/powerpoint/2010/main" val="323757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2195651" y="2134026"/>
            <a:ext cx="6847367" cy="1239174"/>
          </a:xfrm>
        </p:spPr>
        <p:txBody>
          <a:bodyPr anchor="t"/>
          <a:lstStyle/>
          <a:p>
            <a:pPr>
              <a:spcBef>
                <a:spcPct val="20000"/>
              </a:spcBef>
              <a:defRPr/>
            </a:pPr>
            <a:r>
              <a:rPr lang="en-US" sz="2200" dirty="0">
                <a:latin typeface="Source Sans Pro" panose="020B0503030403020204" pitchFamily="34" charset="0"/>
                <a:ea typeface="Source Sans Pro" panose="020B0503030403020204" pitchFamily="34" charset="0"/>
              </a:rPr>
              <a:t>To understand the source and path of flows through the system. This is critical in the later assessment of exposure  groups at risk.</a:t>
            </a:r>
          </a:p>
          <a:p>
            <a:pPr>
              <a:spcBef>
                <a:spcPct val="20000"/>
              </a:spcBef>
              <a:buNone/>
              <a:defRPr/>
            </a:pPr>
            <a:endParaRPr lang="en-GB" sz="2200" dirty="0">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875A239-7677-EE40-88AD-A37398B20E89}"/>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8" name="Text Placeholder 19">
            <a:extLst>
              <a:ext uri="{FF2B5EF4-FFF2-40B4-BE49-F238E27FC236}">
                <a16:creationId xmlns:a16="http://schemas.microsoft.com/office/drawing/2014/main" id="{4DC0F796-1D91-6540-BBEB-8D31DA72C13F}"/>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
        <p:nvSpPr>
          <p:cNvPr id="10" name="1 Marcador de texto">
            <a:extLst>
              <a:ext uri="{FF2B5EF4-FFF2-40B4-BE49-F238E27FC236}">
                <a16:creationId xmlns:a16="http://schemas.microsoft.com/office/drawing/2014/main" id="{5AC8E51C-B92B-F640-84D8-86FDEB986CFF}"/>
              </a:ext>
            </a:extLst>
          </p:cNvPr>
          <p:cNvSpPr txBox="1">
            <a:spLocks/>
          </p:cNvSpPr>
          <p:nvPr/>
        </p:nvSpPr>
        <p:spPr>
          <a:xfrm>
            <a:off x="2440831" y="3854636"/>
            <a:ext cx="3270902" cy="861774"/>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200" dirty="0">
                <a:solidFill>
                  <a:srgbClr val="369175"/>
                </a:solidFill>
                <a:latin typeface="Source Sans Pro" panose="020B0503030403020204" pitchFamily="34" charset="0"/>
                <a:ea typeface="Source Sans Pro" panose="020B0503030403020204" pitchFamily="34" charset="0"/>
              </a:rPr>
              <a:t>WHO Recommendations</a:t>
            </a:r>
          </a:p>
          <a:p>
            <a:pPr>
              <a:spcBef>
                <a:spcPct val="20000"/>
              </a:spcBef>
              <a:defRPr/>
            </a:pPr>
            <a:endParaRPr lang="en-AU" sz="2200" dirty="0">
              <a:solidFill>
                <a:schemeClr val="accent2">
                  <a:lumMod val="75000"/>
                </a:schemeClr>
              </a:solidFill>
              <a:latin typeface="Source Sans Pro" panose="020B0503030403020204" pitchFamily="34" charset="0"/>
              <a:ea typeface="Source Sans Pro" panose="020B0503030403020204" pitchFamily="34" charset="0"/>
            </a:endParaRPr>
          </a:p>
        </p:txBody>
      </p:sp>
      <p:sp>
        <p:nvSpPr>
          <p:cNvPr id="15" name="Text Placeholder 7">
            <a:extLst>
              <a:ext uri="{FF2B5EF4-FFF2-40B4-BE49-F238E27FC236}">
                <a16:creationId xmlns:a16="http://schemas.microsoft.com/office/drawing/2014/main" id="{A08920F4-C047-AD4E-A41F-1864652D43CD}"/>
              </a:ext>
            </a:extLst>
          </p:cNvPr>
          <p:cNvSpPr txBox="1">
            <a:spLocks/>
          </p:cNvSpPr>
          <p:nvPr/>
        </p:nvSpPr>
        <p:spPr>
          <a:xfrm>
            <a:off x="2423887" y="4238851"/>
            <a:ext cx="6090152" cy="629325"/>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nSpc>
                <a:spcPct val="100000"/>
              </a:lnSpc>
            </a:pPr>
            <a:r>
              <a:rPr lang="en-GB" sz="2200" dirty="0">
                <a:solidFill>
                  <a:srgbClr val="369175"/>
                </a:solidFill>
                <a:latin typeface="Source Sans Pro" panose="020B0503030403020204" pitchFamily="34" charset="0"/>
                <a:ea typeface="Source Sans Pro" panose="020B0503030403020204" pitchFamily="34" charset="0"/>
              </a:rPr>
              <a:t>Recommendation 2: Ensure universal access to safe systems along the entire sanitation service chain. </a:t>
            </a:r>
          </a:p>
        </p:txBody>
      </p:sp>
      <p:sp>
        <p:nvSpPr>
          <p:cNvPr id="16" name="3 Marcador de texto">
            <a:extLst>
              <a:ext uri="{FF2B5EF4-FFF2-40B4-BE49-F238E27FC236}">
                <a16:creationId xmlns:a16="http://schemas.microsoft.com/office/drawing/2014/main" id="{49A9290E-06D2-EF4C-A470-A69261DDCF34}"/>
              </a:ext>
            </a:extLst>
          </p:cNvPr>
          <p:cNvSpPr txBox="1">
            <a:spLocks/>
          </p:cNvSpPr>
          <p:nvPr/>
        </p:nvSpPr>
        <p:spPr>
          <a:xfrm>
            <a:off x="103240" y="5535042"/>
            <a:ext cx="9040760" cy="69840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defRPr/>
            </a:pPr>
            <a:r>
              <a:rPr lang="en-AU" sz="2200" dirty="0">
                <a:solidFill>
                  <a:schemeClr val="tx2"/>
                </a:solidFill>
                <a:latin typeface="Source Sans Pro" panose="020B0503030403020204" pitchFamily="34" charset="0"/>
                <a:ea typeface="Source Sans Pro" panose="020B0503030403020204" pitchFamily="34" charset="0"/>
              </a:rPr>
              <a:t>Consider full sanitation chain from waste generation to reuse or disposal: toilet, containment, transport, treatment and end use/disposal.</a:t>
            </a:r>
          </a:p>
        </p:txBody>
      </p:sp>
      <p:sp>
        <p:nvSpPr>
          <p:cNvPr id="12" name="Rectangular Callout 11">
            <a:extLst>
              <a:ext uri="{FF2B5EF4-FFF2-40B4-BE49-F238E27FC236}">
                <a16:creationId xmlns:a16="http://schemas.microsoft.com/office/drawing/2014/main" id="{02177726-9511-3F40-B25F-FF17A97B0BBE}"/>
              </a:ext>
            </a:extLst>
          </p:cNvPr>
          <p:cNvSpPr/>
          <p:nvPr/>
        </p:nvSpPr>
        <p:spPr>
          <a:xfrm>
            <a:off x="629961" y="4067513"/>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11-16</a:t>
            </a:r>
          </a:p>
        </p:txBody>
      </p:sp>
    </p:spTree>
    <p:extLst>
      <p:ext uri="{BB962C8B-B14F-4D97-AF65-F5344CB8AC3E}">
        <p14:creationId xmlns:p14="http://schemas.microsoft.com/office/powerpoint/2010/main" val="591886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2293836" y="1923653"/>
            <a:ext cx="6703979" cy="1346155"/>
          </a:xfrm>
        </p:spPr>
        <p:txBody>
          <a:bodyPr/>
          <a:lstStyle/>
          <a:p>
            <a:pPr>
              <a:lnSpc>
                <a:spcPct val="100000"/>
              </a:lnSpc>
            </a:pPr>
            <a:r>
              <a:rPr lang="en-US" sz="2000" dirty="0">
                <a:latin typeface="Source Sans Pro" panose="020B0503030403020204" pitchFamily="34" charset="0"/>
                <a:ea typeface="Source Sans Pro" panose="020B0503030403020204" pitchFamily="34" charset="0"/>
              </a:rPr>
              <a:t>To identify the </a:t>
            </a:r>
            <a:r>
              <a:rPr lang="en-US" sz="2000" u="sng" dirty="0">
                <a:latin typeface="Source Sans Pro" panose="020B0503030403020204" pitchFamily="34" charset="0"/>
                <a:ea typeface="Source Sans Pro" panose="020B0503030403020204" pitchFamily="34" charset="0"/>
              </a:rPr>
              <a:t>relevant</a:t>
            </a:r>
            <a:r>
              <a:rPr lang="en-US" sz="2000" dirty="0">
                <a:latin typeface="Source Sans Pro" panose="020B0503030403020204" pitchFamily="34" charset="0"/>
                <a:ea typeface="Source Sans Pro" panose="020B0503030403020204" pitchFamily="34" charset="0"/>
              </a:rPr>
              <a:t> health hazards to which our exposure groups are exposed.</a:t>
            </a:r>
          </a:p>
          <a:p>
            <a:pPr>
              <a:lnSpc>
                <a:spcPct val="100000"/>
              </a:lnSpc>
            </a:pPr>
            <a:r>
              <a:rPr lang="en-US" sz="2000" dirty="0">
                <a:latin typeface="Source Sans Pro" panose="020B0503030403020204" pitchFamily="34" charset="0"/>
                <a:ea typeface="Source Sans Pro" panose="020B0503030403020204" pitchFamily="34" charset="0"/>
              </a:rPr>
              <a:t>For that, we collect and document information about the context (</a:t>
            </a:r>
            <a:r>
              <a:rPr lang="en-US" sz="2000" u="sng" dirty="0">
                <a:latin typeface="Source Sans Pro" panose="020B0503030403020204" pitchFamily="34" charset="0"/>
                <a:ea typeface="Source Sans Pro" panose="020B0503030403020204" pitchFamily="34" charset="0"/>
              </a:rPr>
              <a:t>the reality</a:t>
            </a:r>
            <a:r>
              <a:rPr lang="en-US" sz="2000" dirty="0">
                <a:latin typeface="Source Sans Pro" panose="020B0503030403020204" pitchFamily="34" charset="0"/>
                <a:ea typeface="Source Sans Pro" panose="020B0503030403020204" pitchFamily="34" charset="0"/>
              </a:rPr>
              <a:t>) in which the sanitation system exists. </a:t>
            </a:r>
          </a:p>
        </p:txBody>
      </p:sp>
      <p:sp>
        <p:nvSpPr>
          <p:cNvPr id="8" name="Text Placeholder 19">
            <a:extLst>
              <a:ext uri="{FF2B5EF4-FFF2-40B4-BE49-F238E27FC236}">
                <a16:creationId xmlns:a16="http://schemas.microsoft.com/office/drawing/2014/main" id="{69B307A9-EED9-8946-93EC-B4B408DC37B5}"/>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Gather supporting </a:t>
            </a:r>
            <a:r>
              <a:rPr lang="en-GB" sz="2000" spc="0" baseline="0" dirty="0">
                <a:solidFill>
                  <a:schemeClr val="tx2"/>
                </a:solidFill>
                <a:latin typeface="Source Sans Pro" panose="020B0503030403020204" pitchFamily="34" charset="0"/>
                <a:ea typeface="Source Sans Pro" panose="020B0503030403020204" pitchFamily="34" charset="0"/>
              </a:rPr>
              <a:t>information</a:t>
            </a:r>
            <a:endParaRPr lang="x-none" sz="2000" spc="0" dirty="0">
              <a:solidFill>
                <a:schemeClr val="tx2"/>
              </a:solidFill>
              <a:ea typeface="Source Sans Pro" panose="020B0503030403020204" pitchFamily="34" charset="0"/>
            </a:endParaRPr>
          </a:p>
        </p:txBody>
      </p:sp>
      <p:sp>
        <p:nvSpPr>
          <p:cNvPr id="11" name="Text Placeholder 7">
            <a:extLst>
              <a:ext uri="{FF2B5EF4-FFF2-40B4-BE49-F238E27FC236}">
                <a16:creationId xmlns:a16="http://schemas.microsoft.com/office/drawing/2014/main" id="{9C298FEB-1DB1-4442-8FDA-F774A3C7CE89}"/>
              </a:ext>
            </a:extLst>
          </p:cNvPr>
          <p:cNvSpPr txBox="1">
            <a:spLocks/>
          </p:cNvSpPr>
          <p:nvPr/>
        </p:nvSpPr>
        <p:spPr>
          <a:xfrm>
            <a:off x="1190323" y="3602629"/>
            <a:ext cx="2843708" cy="66321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200" dirty="0">
                <a:solidFill>
                  <a:srgbClr val="226676"/>
                </a:solidFill>
                <a:latin typeface="Source Sans Pro" panose="020B0503030403020204" pitchFamily="34" charset="0"/>
                <a:ea typeface="Source Sans Pro" panose="020B0503030403020204" pitchFamily="34" charset="0"/>
              </a:rPr>
              <a:t>Potential hazards:</a:t>
            </a:r>
          </a:p>
        </p:txBody>
      </p:sp>
      <p:sp>
        <p:nvSpPr>
          <p:cNvPr id="12" name="Text Placeholder 7">
            <a:extLst>
              <a:ext uri="{FF2B5EF4-FFF2-40B4-BE49-F238E27FC236}">
                <a16:creationId xmlns:a16="http://schemas.microsoft.com/office/drawing/2014/main" id="{9A692532-47A1-3C4A-97CA-1D20DBAA3E71}"/>
              </a:ext>
            </a:extLst>
          </p:cNvPr>
          <p:cNvSpPr txBox="1">
            <a:spLocks/>
          </p:cNvSpPr>
          <p:nvPr/>
        </p:nvSpPr>
        <p:spPr>
          <a:xfrm>
            <a:off x="5926005" y="3725551"/>
            <a:ext cx="2287267" cy="703170"/>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200" dirty="0">
                <a:solidFill>
                  <a:srgbClr val="226676"/>
                </a:solidFill>
                <a:latin typeface="Source Sans Pro" panose="020B0503030403020204" pitchFamily="34" charset="0"/>
                <a:ea typeface="Source Sans Pro" panose="020B0503030403020204" pitchFamily="34" charset="0"/>
              </a:rPr>
              <a:t>Relevant hazards:</a:t>
            </a:r>
          </a:p>
        </p:txBody>
      </p:sp>
      <p:sp>
        <p:nvSpPr>
          <p:cNvPr id="13" name="2 Marcador de texto">
            <a:extLst>
              <a:ext uri="{FF2B5EF4-FFF2-40B4-BE49-F238E27FC236}">
                <a16:creationId xmlns:a16="http://schemas.microsoft.com/office/drawing/2014/main" id="{B92B01B0-9B69-9E41-BBFA-63A18DB07514}"/>
              </a:ext>
            </a:extLst>
          </p:cNvPr>
          <p:cNvSpPr txBox="1">
            <a:spLocks/>
          </p:cNvSpPr>
          <p:nvPr/>
        </p:nvSpPr>
        <p:spPr>
          <a:xfrm>
            <a:off x="5394069" y="4348877"/>
            <a:ext cx="3933842" cy="13461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2000" dirty="0">
                <a:solidFill>
                  <a:schemeClr val="tx2"/>
                </a:solidFill>
                <a:latin typeface="Source Sans Pro" panose="020B0503030403020204" pitchFamily="34" charset="0"/>
                <a:ea typeface="Source Sans Pro" panose="020B0503030403020204" pitchFamily="34" charset="0"/>
              </a:rPr>
              <a:t>Actual presence of the pathogens in the community</a:t>
            </a:r>
          </a:p>
          <a:p>
            <a:pPr marL="285750" indent="-285750">
              <a:lnSpc>
                <a:spcPct val="100000"/>
              </a:lnSpc>
              <a:buFont typeface="Arial" panose="020B0604020202020204" pitchFamily="34" charset="0"/>
              <a:buChar char="•"/>
            </a:pPr>
            <a:r>
              <a:rPr lang="en-US" sz="2000" dirty="0">
                <a:solidFill>
                  <a:schemeClr val="tx2"/>
                </a:solidFill>
                <a:latin typeface="Source Sans Pro" panose="020B0503030403020204" pitchFamily="34" charset="0"/>
                <a:ea typeface="Source Sans Pro" panose="020B0503030403020204" pitchFamily="34" charset="0"/>
              </a:rPr>
              <a:t>Actual performance of the treatment system… etc.</a:t>
            </a:r>
          </a:p>
        </p:txBody>
      </p:sp>
      <p:sp>
        <p:nvSpPr>
          <p:cNvPr id="17" name="Text Placeholder 19">
            <a:extLst>
              <a:ext uri="{FF2B5EF4-FFF2-40B4-BE49-F238E27FC236}">
                <a16:creationId xmlns:a16="http://schemas.microsoft.com/office/drawing/2014/main" id="{413100AC-F06D-DB43-BCD6-1E7C0E908FC9}"/>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2.4</a:t>
            </a:r>
          </a:p>
        </p:txBody>
      </p:sp>
      <p:pic>
        <p:nvPicPr>
          <p:cNvPr id="4" name="Picture 3">
            <a:extLst>
              <a:ext uri="{FF2B5EF4-FFF2-40B4-BE49-F238E27FC236}">
                <a16:creationId xmlns:a16="http://schemas.microsoft.com/office/drawing/2014/main" id="{FDF45CC5-C44C-0445-AA60-853D26DDD500}"/>
              </a:ext>
            </a:extLst>
          </p:cNvPr>
          <p:cNvPicPr>
            <a:picLocks noChangeAspect="1"/>
          </p:cNvPicPr>
          <p:nvPr/>
        </p:nvPicPr>
        <p:blipFill>
          <a:blip r:embed="rId3"/>
          <a:stretch>
            <a:fillRect/>
          </a:stretch>
        </p:blipFill>
        <p:spPr>
          <a:xfrm>
            <a:off x="298965" y="4071148"/>
            <a:ext cx="4822292" cy="2164921"/>
          </a:xfrm>
          <a:prstGeom prst="rect">
            <a:avLst/>
          </a:prstGeom>
        </p:spPr>
      </p:pic>
    </p:spTree>
    <p:extLst>
      <p:ext uri="{BB962C8B-B14F-4D97-AF65-F5344CB8AC3E}">
        <p14:creationId xmlns:p14="http://schemas.microsoft.com/office/powerpoint/2010/main" val="2694524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4"/>
          </p:nvPr>
        </p:nvSpPr>
        <p:spPr>
          <a:xfrm>
            <a:off x="224901" y="1558744"/>
            <a:ext cx="4346058" cy="2485393"/>
          </a:xfrm>
        </p:spPr>
        <p:txBody>
          <a:bodyPr/>
          <a:lstStyle/>
          <a:p>
            <a:pPr marL="0" indent="0">
              <a:lnSpc>
                <a:spcPct val="100000"/>
              </a:lnSpc>
              <a:buNone/>
            </a:pPr>
            <a:r>
              <a:rPr lang="en-GB" sz="2000" dirty="0">
                <a:solidFill>
                  <a:srgbClr val="226676"/>
                </a:solidFill>
                <a:latin typeface="Source Sans Pro" panose="020B0503030403020204" pitchFamily="34" charset="0"/>
                <a:ea typeface="Source Sans Pro" panose="020B0503030403020204" pitchFamily="34" charset="0"/>
              </a:rPr>
              <a:t>Regulatory requirements</a:t>
            </a:r>
          </a:p>
          <a:p>
            <a:pPr>
              <a:lnSpc>
                <a:spcPct val="100000"/>
              </a:lnSpc>
            </a:pPr>
            <a:r>
              <a:rPr lang="en-GB" sz="2000" dirty="0">
                <a:latin typeface="Source Sans Pro" panose="020B0503030403020204" pitchFamily="34" charset="0"/>
                <a:ea typeface="Source Sans Pro" panose="020B0503030403020204" pitchFamily="34" charset="0"/>
              </a:rPr>
              <a:t>Relevant laws and by-laws</a:t>
            </a:r>
          </a:p>
          <a:p>
            <a:pPr>
              <a:lnSpc>
                <a:spcPct val="100000"/>
              </a:lnSpc>
            </a:pPr>
            <a:r>
              <a:rPr lang="en-GB" sz="2000" dirty="0">
                <a:latin typeface="Source Sans Pro" panose="020B0503030403020204" pitchFamily="34" charset="0"/>
                <a:ea typeface="Source Sans Pro" panose="020B0503030403020204" pitchFamily="34" charset="0"/>
              </a:rPr>
              <a:t>Effluent discharge quality standards</a:t>
            </a:r>
          </a:p>
          <a:p>
            <a:pPr>
              <a:lnSpc>
                <a:spcPct val="100000"/>
              </a:lnSpc>
            </a:pPr>
            <a:r>
              <a:rPr lang="en-GB" sz="2000" dirty="0">
                <a:latin typeface="Source Sans Pro" panose="020B0503030403020204" pitchFamily="34" charset="0"/>
                <a:ea typeface="Source Sans Pro" panose="020B0503030403020204" pitchFamily="34" charset="0"/>
              </a:rPr>
              <a:t>Guidelines for climate change preparedness or disaster planning</a:t>
            </a:r>
          </a:p>
        </p:txBody>
      </p:sp>
      <p:sp>
        <p:nvSpPr>
          <p:cNvPr id="3" name="2 Marcador de texto"/>
          <p:cNvSpPr>
            <a:spLocks noGrp="1"/>
          </p:cNvSpPr>
          <p:nvPr>
            <p:ph type="body" sz="quarter" idx="17"/>
          </p:nvPr>
        </p:nvSpPr>
        <p:spPr>
          <a:xfrm>
            <a:off x="4604686" y="1898999"/>
            <a:ext cx="4567304" cy="1829728"/>
          </a:xfrm>
        </p:spPr>
        <p:txBody>
          <a:bodyPr/>
          <a:lstStyle/>
          <a:p>
            <a:pPr marL="0" indent="0">
              <a:lnSpc>
                <a:spcPct val="100000"/>
              </a:lnSpc>
              <a:buNone/>
            </a:pPr>
            <a:r>
              <a:rPr lang="en-GB" sz="2000" dirty="0">
                <a:solidFill>
                  <a:srgbClr val="226676"/>
                </a:solidFill>
                <a:latin typeface="Source Sans Pro" panose="020B0503030403020204" pitchFamily="34" charset="0"/>
                <a:ea typeface="Source Sans Pro" panose="020B0503030403020204" pitchFamily="34" charset="0"/>
              </a:rPr>
              <a:t>Demographics and land use patterns</a:t>
            </a:r>
          </a:p>
          <a:p>
            <a:pPr>
              <a:lnSpc>
                <a:spcPct val="100000"/>
              </a:lnSpc>
            </a:pPr>
            <a:r>
              <a:rPr lang="en-US" sz="2000" dirty="0">
                <a:latin typeface="Source Sans Pro" panose="020B0503030403020204" pitchFamily="34" charset="0"/>
                <a:ea typeface="Source Sans Pro" panose="020B0503030403020204" pitchFamily="34" charset="0"/>
              </a:rPr>
              <a:t>Demographics, land use</a:t>
            </a:r>
          </a:p>
          <a:p>
            <a:pPr>
              <a:lnSpc>
                <a:spcPct val="100000"/>
              </a:lnSpc>
            </a:pPr>
            <a:r>
              <a:rPr lang="en-US" sz="2000" dirty="0">
                <a:latin typeface="Source Sans Pro" panose="020B0503030403020204" pitchFamily="34" charset="0"/>
                <a:ea typeface="Source Sans Pro" panose="020B0503030403020204" pitchFamily="34" charset="0"/>
              </a:rPr>
              <a:t>Formal and informal settlements</a:t>
            </a:r>
          </a:p>
          <a:p>
            <a:pPr>
              <a:lnSpc>
                <a:spcPct val="100000"/>
              </a:lnSpc>
            </a:pPr>
            <a:r>
              <a:rPr lang="en-US" sz="2000" dirty="0">
                <a:latin typeface="Source Sans Pro" panose="020B0503030403020204" pitchFamily="34" charset="0"/>
                <a:ea typeface="Source Sans Pro" panose="020B0503030403020204" pitchFamily="34" charset="0"/>
              </a:rPr>
              <a:t>Areas predicted for high population growth</a:t>
            </a:r>
            <a:endParaRPr lang="es-VE" sz="2000" dirty="0">
              <a:latin typeface="Source Sans Pro" panose="020B0503030403020204" pitchFamily="34" charset="0"/>
              <a:ea typeface="Source Sans Pro" panose="020B0503030403020204" pitchFamily="34" charset="0"/>
            </a:endParaRPr>
          </a:p>
        </p:txBody>
      </p:sp>
      <p:sp>
        <p:nvSpPr>
          <p:cNvPr id="4" name="3 Marcador de texto"/>
          <p:cNvSpPr>
            <a:spLocks noGrp="1"/>
          </p:cNvSpPr>
          <p:nvPr>
            <p:ph type="body" sz="quarter" idx="18"/>
          </p:nvPr>
        </p:nvSpPr>
        <p:spPr>
          <a:xfrm>
            <a:off x="457200" y="1249615"/>
            <a:ext cx="8229600" cy="355600"/>
          </a:xfrm>
        </p:spPr>
        <p:txBody>
          <a:bodyPr/>
          <a:lstStyle/>
          <a:p>
            <a:r>
              <a:rPr lang="en-GB" dirty="0">
                <a:latin typeface="Source Sans Pro Semibold" pitchFamily="34" charset="0"/>
              </a:rPr>
              <a:t>Examples of data to be collated</a:t>
            </a:r>
          </a:p>
        </p:txBody>
      </p:sp>
      <p:sp>
        <p:nvSpPr>
          <p:cNvPr id="15" name="Text Placeholder 19">
            <a:extLst>
              <a:ext uri="{FF2B5EF4-FFF2-40B4-BE49-F238E27FC236}">
                <a16:creationId xmlns:a16="http://schemas.microsoft.com/office/drawing/2014/main" id="{A5BE317C-EE49-B840-8C09-712C864D788D}"/>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Gather supporting </a:t>
            </a:r>
            <a:r>
              <a:rPr lang="en-GB" sz="2000" spc="0" baseline="0" dirty="0">
                <a:solidFill>
                  <a:schemeClr val="tx2"/>
                </a:solidFill>
                <a:latin typeface="Source Sans Pro" panose="020B0503030403020204" pitchFamily="34" charset="0"/>
                <a:ea typeface="Source Sans Pro" panose="020B0503030403020204" pitchFamily="34" charset="0"/>
              </a:rPr>
              <a:t>information</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D65146A1-D18C-484C-8A31-182A806AE459}"/>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2.4</a:t>
            </a:r>
          </a:p>
        </p:txBody>
      </p:sp>
      <p:sp>
        <p:nvSpPr>
          <p:cNvPr id="17" name="Rectangular Callout 16">
            <a:extLst>
              <a:ext uri="{FF2B5EF4-FFF2-40B4-BE49-F238E27FC236}">
                <a16:creationId xmlns:a16="http://schemas.microsoft.com/office/drawing/2014/main" id="{E2F30E0E-ECA0-7143-883A-BBF0EDE82E81}"/>
              </a:ext>
            </a:extLst>
          </p:cNvPr>
          <p:cNvSpPr/>
          <p:nvPr/>
        </p:nvSpPr>
        <p:spPr>
          <a:xfrm>
            <a:off x="7246800" y="59274"/>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2.4, Page 33</a:t>
            </a:r>
          </a:p>
        </p:txBody>
      </p:sp>
      <p:sp>
        <p:nvSpPr>
          <p:cNvPr id="18" name="1 Marcador de texto">
            <a:extLst>
              <a:ext uri="{FF2B5EF4-FFF2-40B4-BE49-F238E27FC236}">
                <a16:creationId xmlns:a16="http://schemas.microsoft.com/office/drawing/2014/main" id="{0F394AEF-EC75-E740-A7A4-F85BE691593C}"/>
              </a:ext>
            </a:extLst>
          </p:cNvPr>
          <p:cNvSpPr txBox="1">
            <a:spLocks/>
          </p:cNvSpPr>
          <p:nvPr/>
        </p:nvSpPr>
        <p:spPr>
          <a:xfrm>
            <a:off x="218609" y="3876181"/>
            <a:ext cx="4346058" cy="2209544"/>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000" dirty="0">
                <a:solidFill>
                  <a:srgbClr val="226676"/>
                </a:solidFill>
                <a:latin typeface="Source Sans Pro" panose="020B0503030403020204" pitchFamily="34" charset="0"/>
                <a:ea typeface="Source Sans Pro" panose="020B0503030403020204" pitchFamily="34" charset="0"/>
              </a:rPr>
              <a:t>System management and performance</a:t>
            </a:r>
          </a:p>
          <a:p>
            <a:pPr>
              <a:lnSpc>
                <a:spcPct val="100000"/>
              </a:lnSpc>
            </a:pPr>
            <a:r>
              <a:rPr lang="en-GB" sz="2000" dirty="0">
                <a:latin typeface="Source Sans Pro" panose="020B0503030403020204" pitchFamily="34" charset="0"/>
                <a:ea typeface="Source Sans Pro" panose="020B0503030403020204" pitchFamily="34" charset="0"/>
              </a:rPr>
              <a:t>Monitoring and surveillance records</a:t>
            </a:r>
          </a:p>
          <a:p>
            <a:pPr>
              <a:lnSpc>
                <a:spcPct val="100000"/>
              </a:lnSpc>
            </a:pPr>
            <a:r>
              <a:rPr lang="en-GB" sz="2000" dirty="0">
                <a:latin typeface="Source Sans Pro" panose="020B0503030403020204" pitchFamily="34" charset="0"/>
                <a:ea typeface="Source Sans Pro" panose="020B0503030403020204" pitchFamily="34" charset="0"/>
              </a:rPr>
              <a:t>Epidemiological data</a:t>
            </a:r>
          </a:p>
          <a:p>
            <a:pPr>
              <a:lnSpc>
                <a:spcPct val="100000"/>
              </a:lnSpc>
            </a:pPr>
            <a:r>
              <a:rPr lang="en-GB" sz="2000" dirty="0">
                <a:latin typeface="Source Sans Pro" panose="020B0503030403020204" pitchFamily="34" charset="0"/>
                <a:ea typeface="Source Sans Pro" panose="020B0503030403020204" pitchFamily="34" charset="0"/>
              </a:rPr>
              <a:t>Types and amount of products produced</a:t>
            </a:r>
          </a:p>
        </p:txBody>
      </p:sp>
      <p:sp>
        <p:nvSpPr>
          <p:cNvPr id="19" name="2 Marcador de texto">
            <a:extLst>
              <a:ext uri="{FF2B5EF4-FFF2-40B4-BE49-F238E27FC236}">
                <a16:creationId xmlns:a16="http://schemas.microsoft.com/office/drawing/2014/main" id="{72B8CDFA-8E07-A14C-A4B1-EFCEDCD39CC4}"/>
              </a:ext>
            </a:extLst>
          </p:cNvPr>
          <p:cNvSpPr txBox="1">
            <a:spLocks/>
          </p:cNvSpPr>
          <p:nvPr/>
        </p:nvSpPr>
        <p:spPr>
          <a:xfrm>
            <a:off x="4576696" y="4044137"/>
            <a:ext cx="4567304" cy="28138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000" dirty="0">
                <a:solidFill>
                  <a:srgbClr val="226676"/>
                </a:solidFill>
                <a:latin typeface="Source Sans Pro" panose="020B0503030403020204" pitchFamily="34" charset="0"/>
                <a:ea typeface="Source Sans Pro" panose="020B0503030403020204" pitchFamily="34" charset="0"/>
              </a:rPr>
              <a:t>Changes related to climate and weather</a:t>
            </a:r>
          </a:p>
          <a:p>
            <a:pPr>
              <a:lnSpc>
                <a:spcPct val="100000"/>
              </a:lnSpc>
            </a:pPr>
            <a:r>
              <a:rPr lang="en-US" sz="2000" dirty="0">
                <a:latin typeface="Source Sans Pro" panose="020B0503030403020204" pitchFamily="34" charset="0"/>
                <a:ea typeface="Source Sans Pro" panose="020B0503030403020204" pitchFamily="34" charset="0"/>
              </a:rPr>
              <a:t>Seasonal changes and impacts on loadings</a:t>
            </a:r>
          </a:p>
          <a:p>
            <a:pPr>
              <a:lnSpc>
                <a:spcPct val="100000"/>
              </a:lnSpc>
            </a:pPr>
            <a:r>
              <a:rPr lang="en-US" sz="2000" dirty="0">
                <a:latin typeface="Source Sans Pro" panose="020B0503030403020204" pitchFamily="34" charset="0"/>
                <a:ea typeface="Source Sans Pro" panose="020B0503030403020204" pitchFamily="34" charset="0"/>
              </a:rPr>
              <a:t>Seasonal crop and harvest data</a:t>
            </a:r>
          </a:p>
          <a:p>
            <a:pPr>
              <a:lnSpc>
                <a:spcPct val="100000"/>
              </a:lnSpc>
            </a:pPr>
            <a:r>
              <a:rPr lang="en-US" sz="2000" dirty="0">
                <a:latin typeface="Source Sans Pro" panose="020B0503030403020204" pitchFamily="34" charset="0"/>
                <a:ea typeface="Source Sans Pro" panose="020B0503030403020204" pitchFamily="34" charset="0"/>
              </a:rPr>
              <a:t>Additional inflows during heavy rains </a:t>
            </a:r>
          </a:p>
          <a:p>
            <a:pPr>
              <a:lnSpc>
                <a:spcPct val="100000"/>
              </a:lnSpc>
            </a:pPr>
            <a:r>
              <a:rPr lang="en-US" sz="2000" dirty="0">
                <a:latin typeface="Source Sans Pro" panose="020B0503030403020204" pitchFamily="34" charset="0"/>
                <a:ea typeface="Source Sans Pro" panose="020B0503030403020204" pitchFamily="34" charset="0"/>
              </a:rPr>
              <a:t>Changes in water usage due to scarcity</a:t>
            </a:r>
          </a:p>
          <a:p>
            <a:pPr marL="0" indent="0">
              <a:lnSpc>
                <a:spcPct val="100000"/>
              </a:lnSpc>
              <a:buFont typeface="Arial" panose="020B0604020202020204" pitchFamily="34" charset="0"/>
              <a:buNone/>
            </a:pPr>
            <a:endParaRPr lang="es-VE"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240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340489" y="2750833"/>
            <a:ext cx="2136185"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Waste fractions from Step 2.2</a:t>
            </a: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2673828" y="3006430"/>
            <a:ext cx="1951069"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Potential health hazards</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7">
            <a:extLst>
              <a:ext uri="{FF2B5EF4-FFF2-40B4-BE49-F238E27FC236}">
                <a16:creationId xmlns:a16="http://schemas.microsoft.com/office/drawing/2014/main" id="{4070140E-5281-7B48-86E6-4137094B29FC}"/>
              </a:ext>
            </a:extLst>
          </p:cNvPr>
          <p:cNvSpPr txBox="1">
            <a:spLocks/>
          </p:cNvSpPr>
          <p:nvPr/>
        </p:nvSpPr>
        <p:spPr>
          <a:xfrm>
            <a:off x="5007425" y="2816643"/>
            <a:ext cx="1636340"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Contextual and health data</a:t>
            </a:r>
          </a:p>
        </p:txBody>
      </p:sp>
      <p:sp>
        <p:nvSpPr>
          <p:cNvPr id="6" name="Text Placeholder 7">
            <a:extLst>
              <a:ext uri="{FF2B5EF4-FFF2-40B4-BE49-F238E27FC236}">
                <a16:creationId xmlns:a16="http://schemas.microsoft.com/office/drawing/2014/main" id="{696785FE-41CD-E04F-9809-3F8A709ED505}"/>
              </a:ext>
            </a:extLst>
          </p:cNvPr>
          <p:cNvSpPr txBox="1">
            <a:spLocks/>
          </p:cNvSpPr>
          <p:nvPr/>
        </p:nvSpPr>
        <p:spPr>
          <a:xfrm>
            <a:off x="6918830" y="2686901"/>
            <a:ext cx="2237379"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Identify relevant health hazards</a:t>
            </a:r>
          </a:p>
        </p:txBody>
      </p:sp>
      <p:cxnSp>
        <p:nvCxnSpPr>
          <p:cNvPr id="7" name="Gerade Verbindung mit Pfeil 6">
            <a:extLst>
              <a:ext uri="{FF2B5EF4-FFF2-40B4-BE49-F238E27FC236}">
                <a16:creationId xmlns:a16="http://schemas.microsoft.com/office/drawing/2014/main" id="{84FE66D4-ADC2-F74A-AB1B-A06BDE3D0B30}"/>
              </a:ext>
            </a:extLst>
          </p:cNvPr>
          <p:cNvCxnSpPr/>
          <p:nvPr/>
        </p:nvCxnSpPr>
        <p:spPr>
          <a:xfrm>
            <a:off x="2075544" y="3526083"/>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8FCC96CA-BFAD-3E49-8580-B1098628FC16}"/>
              </a:ext>
            </a:extLst>
          </p:cNvPr>
          <p:cNvCxnSpPr/>
          <p:nvPr/>
        </p:nvCxnSpPr>
        <p:spPr>
          <a:xfrm>
            <a:off x="4468602" y="3574574"/>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FC7FB37F-1476-0044-A8A3-E830204FB152}"/>
              </a:ext>
            </a:extLst>
          </p:cNvPr>
          <p:cNvCxnSpPr/>
          <p:nvPr/>
        </p:nvCxnSpPr>
        <p:spPr>
          <a:xfrm>
            <a:off x="6643765" y="3579244"/>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79FB1864-A112-4943-8246-750E2C397AC6}"/>
              </a:ext>
            </a:extLst>
          </p:cNvPr>
          <p:cNvSpPr txBox="1">
            <a:spLocks/>
          </p:cNvSpPr>
          <p:nvPr/>
        </p:nvSpPr>
        <p:spPr>
          <a:xfrm>
            <a:off x="3898702" y="4138957"/>
            <a:ext cx="3853786" cy="104386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Use epidemiological and environmental data where available.</a:t>
            </a:r>
          </a:p>
        </p:txBody>
      </p:sp>
      <p:sp>
        <p:nvSpPr>
          <p:cNvPr id="13" name="Text Placeholder 7">
            <a:extLst>
              <a:ext uri="{FF2B5EF4-FFF2-40B4-BE49-F238E27FC236}">
                <a16:creationId xmlns:a16="http://schemas.microsoft.com/office/drawing/2014/main" id="{A19A1B85-DFDF-2846-9676-9E966B0566C7}"/>
              </a:ext>
            </a:extLst>
          </p:cNvPr>
          <p:cNvSpPr txBox="1">
            <a:spLocks/>
          </p:cNvSpPr>
          <p:nvPr/>
        </p:nvSpPr>
        <p:spPr>
          <a:xfrm rot="20750886">
            <a:off x="737553" y="1628423"/>
            <a:ext cx="3853786" cy="104386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3400" dirty="0">
                <a:solidFill>
                  <a:srgbClr val="226676"/>
                </a:solidFill>
                <a:latin typeface="Source Sans Pro" panose="020B0503030403020204" pitchFamily="34" charset="0"/>
                <a:ea typeface="Source Sans Pro" panose="020B0503030403020204" pitchFamily="34" charset="0"/>
              </a:rPr>
              <a:t>Let’s recap:</a:t>
            </a:r>
          </a:p>
        </p:txBody>
      </p:sp>
      <p:sp>
        <p:nvSpPr>
          <p:cNvPr id="14" name="TextBox 11">
            <a:extLst>
              <a:ext uri="{FF2B5EF4-FFF2-40B4-BE49-F238E27FC236}">
                <a16:creationId xmlns:a16="http://schemas.microsoft.com/office/drawing/2014/main" id="{AE112F16-8839-4441-A54E-B2357AD15669}"/>
              </a:ext>
            </a:extLst>
          </p:cNvPr>
          <p:cNvSpPr txBox="1">
            <a:spLocks noChangeArrowheads="1"/>
          </p:cNvSpPr>
          <p:nvPr/>
        </p:nvSpPr>
        <p:spPr bwMode="auto">
          <a:xfrm>
            <a:off x="677804" y="5344392"/>
            <a:ext cx="80581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eaLnBrk="1" hangingPunct="1"/>
            <a:r>
              <a:rPr lang="en-AU" sz="2000" dirty="0">
                <a:solidFill>
                  <a:schemeClr val="tx2"/>
                </a:solidFill>
                <a:latin typeface="Source Sans Pro" panose="020B0503030403020204" pitchFamily="34" charset="0"/>
                <a:ea typeface="Source Sans Pro" panose="020B0503030403020204" pitchFamily="34" charset="0"/>
              </a:rPr>
              <a:t>For example, if helminths have been identified as a potential health hazard, the characterization aims to  determine which species are endemic and to what extent.</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5" name="Text Placeholder 19">
            <a:extLst>
              <a:ext uri="{FF2B5EF4-FFF2-40B4-BE49-F238E27FC236}">
                <a16:creationId xmlns:a16="http://schemas.microsoft.com/office/drawing/2014/main" id="{DA35FC14-95DF-254A-9F52-FE6DC02639A5}"/>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Gather supporting </a:t>
            </a:r>
            <a:r>
              <a:rPr lang="en-GB" sz="2000" spc="0" baseline="0" dirty="0">
                <a:solidFill>
                  <a:schemeClr val="tx2"/>
                </a:solidFill>
                <a:latin typeface="Source Sans Pro" panose="020B0503030403020204" pitchFamily="34" charset="0"/>
                <a:ea typeface="Source Sans Pro" panose="020B0503030403020204" pitchFamily="34" charset="0"/>
              </a:rPr>
              <a:t>information</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1163AE73-53D3-1E4D-BF4E-66821A316152}"/>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2.4</a:t>
            </a:r>
          </a:p>
        </p:txBody>
      </p:sp>
      <p:cxnSp>
        <p:nvCxnSpPr>
          <p:cNvPr id="17" name="Straight Connector 17">
            <a:extLst>
              <a:ext uri="{FF2B5EF4-FFF2-40B4-BE49-F238E27FC236}">
                <a16:creationId xmlns:a16="http://schemas.microsoft.com/office/drawing/2014/main" id="{C86B052C-841D-4347-A681-3995AF7EEC81}"/>
              </a:ext>
            </a:extLst>
          </p:cNvPr>
          <p:cNvCxnSpPr>
            <a:cxnSpLocks/>
          </p:cNvCxnSpPr>
          <p:nvPr/>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5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6187014" y="1033449"/>
            <a:ext cx="2960117" cy="3719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rgbClr val="226676"/>
                </a:solidFill>
                <a:latin typeface="Source Sans Pro" panose="020B0503030403020204" pitchFamily="34" charset="0"/>
                <a:ea typeface="Source Sans Pro" panose="020B0503030403020204" pitchFamily="34" charset="0"/>
              </a:rPr>
              <a:t>Bacteria</a:t>
            </a:r>
          </a:p>
          <a:p>
            <a:pPr>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5979884" y="1407429"/>
            <a:ext cx="3183586" cy="141887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Enteric, transmitted by faecal-oral route.</a:t>
            </a:r>
          </a:p>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Cause gastroenteritis, typhoid, E. coli diarrhoea</a:t>
            </a:r>
          </a:p>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Cause severe health outcomes and long term effects</a:t>
            </a:r>
          </a:p>
          <a:p>
            <a:pPr marL="285750" indent="-285750">
              <a:lnSpc>
                <a:spcPct val="100000"/>
              </a:lnSpc>
              <a:buFont typeface="Arial" panose="020B0604020202020204" pitchFamily="34" charset="0"/>
              <a:buChar char="•"/>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11" name="Text Placeholder 19">
            <a:extLst>
              <a:ext uri="{FF2B5EF4-FFF2-40B4-BE49-F238E27FC236}">
                <a16:creationId xmlns:a16="http://schemas.microsoft.com/office/drawing/2014/main" id="{280440C2-8692-1F41-9E4F-65D3AA0FD9BF}"/>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pic>
        <p:nvPicPr>
          <p:cNvPr id="2" name="Grafik 1">
            <a:extLst>
              <a:ext uri="{FF2B5EF4-FFF2-40B4-BE49-F238E27FC236}">
                <a16:creationId xmlns:a16="http://schemas.microsoft.com/office/drawing/2014/main" id="{A18DA0C7-525B-B24A-AAC4-3B2BE1256EF9}"/>
              </a:ext>
            </a:extLst>
          </p:cNvPr>
          <p:cNvPicPr>
            <a:picLocks noChangeAspect="1"/>
          </p:cNvPicPr>
          <p:nvPr/>
        </p:nvPicPr>
        <p:blipFill>
          <a:blip r:embed="rId3"/>
          <a:stretch>
            <a:fillRect/>
          </a:stretch>
        </p:blipFill>
        <p:spPr>
          <a:xfrm>
            <a:off x="4786706" y="1147830"/>
            <a:ext cx="972597" cy="972597"/>
          </a:xfrm>
          <a:prstGeom prst="rect">
            <a:avLst/>
          </a:prstGeom>
        </p:spPr>
      </p:pic>
      <p:pic>
        <p:nvPicPr>
          <p:cNvPr id="18" name="Grafik 17">
            <a:extLst>
              <a:ext uri="{FF2B5EF4-FFF2-40B4-BE49-F238E27FC236}">
                <a16:creationId xmlns:a16="http://schemas.microsoft.com/office/drawing/2014/main" id="{E1AE4F7E-8DB8-FB40-AA42-CB9C5709FC2B}"/>
              </a:ext>
            </a:extLst>
          </p:cNvPr>
          <p:cNvPicPr>
            <a:picLocks noChangeAspect="1"/>
          </p:cNvPicPr>
          <p:nvPr/>
        </p:nvPicPr>
        <p:blipFill>
          <a:blip r:embed="rId4"/>
          <a:stretch>
            <a:fillRect/>
          </a:stretch>
        </p:blipFill>
        <p:spPr>
          <a:xfrm>
            <a:off x="418138" y="1188243"/>
            <a:ext cx="873076" cy="873076"/>
          </a:xfrm>
          <a:prstGeom prst="rect">
            <a:avLst/>
          </a:prstGeom>
        </p:spPr>
      </p:pic>
      <p:pic>
        <p:nvPicPr>
          <p:cNvPr id="19" name="Grafik 18">
            <a:extLst>
              <a:ext uri="{FF2B5EF4-FFF2-40B4-BE49-F238E27FC236}">
                <a16:creationId xmlns:a16="http://schemas.microsoft.com/office/drawing/2014/main" id="{929A4EE4-B3A1-3B42-B46F-6B4313FCC17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6195" y="3570615"/>
            <a:ext cx="1257503" cy="1342041"/>
          </a:xfrm>
          <a:prstGeom prst="rect">
            <a:avLst/>
          </a:prstGeom>
        </p:spPr>
      </p:pic>
      <p:pic>
        <p:nvPicPr>
          <p:cNvPr id="21" name="Grafik 20">
            <a:extLst>
              <a:ext uri="{FF2B5EF4-FFF2-40B4-BE49-F238E27FC236}">
                <a16:creationId xmlns:a16="http://schemas.microsoft.com/office/drawing/2014/main" id="{F733D3F0-2793-2F44-A774-44D0E75C9CF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60307" y="3662248"/>
            <a:ext cx="1452768" cy="1178159"/>
          </a:xfrm>
          <a:prstGeom prst="rect">
            <a:avLst/>
          </a:prstGeom>
        </p:spPr>
      </p:pic>
      <p:sp>
        <p:nvSpPr>
          <p:cNvPr id="22" name="Oval 21">
            <a:extLst>
              <a:ext uri="{FF2B5EF4-FFF2-40B4-BE49-F238E27FC236}">
                <a16:creationId xmlns:a16="http://schemas.microsoft.com/office/drawing/2014/main" id="{59172730-64EB-D046-81E5-2FE0E58C2FB2}"/>
              </a:ext>
            </a:extLst>
          </p:cNvPr>
          <p:cNvSpPr>
            <a:spLocks noChangeArrowheads="1"/>
          </p:cNvSpPr>
          <p:nvPr/>
        </p:nvSpPr>
        <p:spPr bwMode="auto">
          <a:xfrm>
            <a:off x="372004" y="2325465"/>
            <a:ext cx="46038" cy="46038"/>
          </a:xfrm>
          <a:prstGeom prst="ellipse">
            <a:avLst/>
          </a:prstGeom>
          <a:solidFill>
            <a:srgbClr val="543900"/>
          </a:solidFill>
          <a:ln w="9525">
            <a:solidFill>
              <a:srgbClr val="543900"/>
            </a:solidFill>
            <a:round/>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GB">
              <a:solidFill>
                <a:schemeClr val="lt1"/>
              </a:solidFill>
              <a:latin typeface="+mn-lt"/>
              <a:ea typeface="+mn-ea"/>
            </a:endParaRPr>
          </a:p>
        </p:txBody>
      </p:sp>
      <p:sp>
        <p:nvSpPr>
          <p:cNvPr id="23" name="Oval 22">
            <a:extLst>
              <a:ext uri="{FF2B5EF4-FFF2-40B4-BE49-F238E27FC236}">
                <a16:creationId xmlns:a16="http://schemas.microsoft.com/office/drawing/2014/main" id="{FAA2B525-F002-F344-B322-78F6690549F9}"/>
              </a:ext>
            </a:extLst>
          </p:cNvPr>
          <p:cNvSpPr>
            <a:spLocks noChangeArrowheads="1"/>
          </p:cNvSpPr>
          <p:nvPr/>
        </p:nvSpPr>
        <p:spPr bwMode="auto">
          <a:xfrm>
            <a:off x="4704156" y="2240621"/>
            <a:ext cx="165100" cy="165100"/>
          </a:xfrm>
          <a:prstGeom prst="ellipse">
            <a:avLst/>
          </a:prstGeom>
          <a:solidFill>
            <a:schemeClr val="accent5">
              <a:lumMod val="10000"/>
            </a:schemeClr>
          </a:solidFill>
          <a:ln w="9525">
            <a:solidFill>
              <a:srgbClr val="543900"/>
            </a:solidFill>
            <a:round/>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GB">
              <a:solidFill>
                <a:schemeClr val="lt1"/>
              </a:solidFill>
              <a:latin typeface="+mn-lt"/>
              <a:ea typeface="+mn-ea"/>
            </a:endParaRPr>
          </a:p>
        </p:txBody>
      </p:sp>
      <p:sp>
        <p:nvSpPr>
          <p:cNvPr id="24" name="Oval 23">
            <a:extLst>
              <a:ext uri="{FF2B5EF4-FFF2-40B4-BE49-F238E27FC236}">
                <a16:creationId xmlns:a16="http://schemas.microsoft.com/office/drawing/2014/main" id="{C6154EAB-9077-4747-AEB2-931E10FBADA0}"/>
              </a:ext>
            </a:extLst>
          </p:cNvPr>
          <p:cNvSpPr>
            <a:spLocks noChangeArrowheads="1"/>
          </p:cNvSpPr>
          <p:nvPr/>
        </p:nvSpPr>
        <p:spPr bwMode="auto">
          <a:xfrm>
            <a:off x="4434237" y="5237703"/>
            <a:ext cx="950912" cy="960438"/>
          </a:xfrm>
          <a:prstGeom prst="ellipse">
            <a:avLst/>
          </a:prstGeom>
          <a:solidFill>
            <a:schemeClr val="tx2"/>
          </a:solidFill>
          <a:ln w="9525">
            <a:solidFill>
              <a:srgbClr val="543900"/>
            </a:solidFill>
            <a:round/>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GB">
              <a:solidFill>
                <a:schemeClr val="lt1"/>
              </a:solidFill>
              <a:latin typeface="+mn-lt"/>
              <a:ea typeface="+mn-ea"/>
            </a:endParaRPr>
          </a:p>
        </p:txBody>
      </p:sp>
      <p:sp>
        <p:nvSpPr>
          <p:cNvPr id="25" name="Oval 24">
            <a:extLst>
              <a:ext uri="{FF2B5EF4-FFF2-40B4-BE49-F238E27FC236}">
                <a16:creationId xmlns:a16="http://schemas.microsoft.com/office/drawing/2014/main" id="{F3CFC0AE-82EC-E744-BA7B-6CF86ED0EEBA}"/>
              </a:ext>
            </a:extLst>
          </p:cNvPr>
          <p:cNvSpPr/>
          <p:nvPr/>
        </p:nvSpPr>
        <p:spPr>
          <a:xfrm>
            <a:off x="224901" y="5471223"/>
            <a:ext cx="668450" cy="571270"/>
          </a:xfrm>
          <a:prstGeom prst="ellipse">
            <a:avLst/>
          </a:prstGeom>
          <a:solidFill>
            <a:schemeClr val="tx2"/>
          </a:solidFill>
          <a:ln>
            <a:solidFill>
              <a:srgbClr val="5439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TextBox 18">
            <a:extLst>
              <a:ext uri="{FF2B5EF4-FFF2-40B4-BE49-F238E27FC236}">
                <a16:creationId xmlns:a16="http://schemas.microsoft.com/office/drawing/2014/main" id="{B3061C22-7BC1-4D4D-BA07-0B16358B50FB}"/>
              </a:ext>
            </a:extLst>
          </p:cNvPr>
          <p:cNvSpPr txBox="1"/>
          <p:nvPr/>
        </p:nvSpPr>
        <p:spPr>
          <a:xfrm rot="5400000">
            <a:off x="5246334" y="1345964"/>
            <a:ext cx="461665" cy="1951068"/>
          </a:xfrm>
          <a:prstGeom prst="rect">
            <a:avLst/>
          </a:prstGeom>
          <a:noFill/>
        </p:spPr>
        <p:txBody>
          <a:bodyPr vert="vert270" wrap="square">
            <a:spAutoFit/>
          </a:bodyPr>
          <a:lstStyle/>
          <a:p>
            <a:pPr algn="ctr" eaLnBrk="1" fontAlgn="auto" hangingPunct="1">
              <a:spcBef>
                <a:spcPts val="0"/>
              </a:spcBef>
              <a:spcAft>
                <a:spcPts val="0"/>
              </a:spcAft>
              <a:defRPr/>
            </a:pPr>
            <a:r>
              <a:rPr lang="en-AU" dirty="0">
                <a:solidFill>
                  <a:schemeClr val="tx2"/>
                </a:solidFill>
                <a:latin typeface="Source Sans Pro" panose="020B0503030403020204" pitchFamily="34" charset="0"/>
                <a:ea typeface="Source Sans Pro" panose="020B0503030403020204" pitchFamily="34" charset="0"/>
              </a:rPr>
              <a:t>0.2 – 2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27" name="TextBox 19">
            <a:extLst>
              <a:ext uri="{FF2B5EF4-FFF2-40B4-BE49-F238E27FC236}">
                <a16:creationId xmlns:a16="http://schemas.microsoft.com/office/drawing/2014/main" id="{9DB1E771-355B-0C4B-B7BF-D1BE2BAF2018}"/>
              </a:ext>
            </a:extLst>
          </p:cNvPr>
          <p:cNvSpPr txBox="1">
            <a:spLocks noChangeArrowheads="1"/>
          </p:cNvSpPr>
          <p:nvPr/>
        </p:nvSpPr>
        <p:spPr bwMode="auto">
          <a:xfrm>
            <a:off x="694266" y="5857549"/>
            <a:ext cx="6715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eaLnBrk="1" hangingPunct="1"/>
            <a:r>
              <a:rPr lang="en-AU" sz="1600" dirty="0">
                <a:solidFill>
                  <a:schemeClr val="tx2"/>
                </a:solidFill>
                <a:latin typeface="Source Sans Pro" panose="020B0503030403020204" pitchFamily="34" charset="0"/>
                <a:ea typeface="Source Sans Pro" panose="020B0503030403020204" pitchFamily="34" charset="0"/>
              </a:rPr>
              <a:t>hair</a:t>
            </a:r>
            <a:endParaRPr lang="en-GB" sz="1600" dirty="0">
              <a:solidFill>
                <a:schemeClr val="tx2"/>
              </a:solidFill>
              <a:latin typeface="Source Sans Pro" panose="020B0503030403020204" pitchFamily="34" charset="0"/>
              <a:ea typeface="Source Sans Pro" panose="020B0503030403020204" pitchFamily="34" charset="0"/>
            </a:endParaRPr>
          </a:p>
        </p:txBody>
      </p:sp>
      <p:sp>
        <p:nvSpPr>
          <p:cNvPr id="28" name="TextBox 20">
            <a:extLst>
              <a:ext uri="{FF2B5EF4-FFF2-40B4-BE49-F238E27FC236}">
                <a16:creationId xmlns:a16="http://schemas.microsoft.com/office/drawing/2014/main" id="{3BEDA160-CCB4-5243-AD23-2D1946EDC5CA}"/>
              </a:ext>
            </a:extLst>
          </p:cNvPr>
          <p:cNvSpPr txBox="1">
            <a:spLocks noChangeArrowheads="1"/>
          </p:cNvSpPr>
          <p:nvPr/>
        </p:nvSpPr>
        <p:spPr bwMode="auto">
          <a:xfrm>
            <a:off x="5301525" y="5931836"/>
            <a:ext cx="15398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eaLnBrk="1" hangingPunct="1"/>
            <a:r>
              <a:rPr lang="en-AU" sz="1600" dirty="0">
                <a:solidFill>
                  <a:schemeClr val="tx2"/>
                </a:solidFill>
                <a:latin typeface="Source Sans Pro" panose="020B0503030403020204" pitchFamily="34" charset="0"/>
                <a:ea typeface="Source Sans Pro" panose="020B0503030403020204" pitchFamily="34" charset="0"/>
              </a:rPr>
              <a:t>Visible</a:t>
            </a:r>
            <a:endParaRPr lang="en-GB" sz="1600" dirty="0">
              <a:solidFill>
                <a:schemeClr val="tx2"/>
              </a:solidFill>
              <a:latin typeface="Source Sans Pro" panose="020B0503030403020204" pitchFamily="34" charset="0"/>
              <a:ea typeface="Source Sans Pro" panose="020B0503030403020204" pitchFamily="34" charset="0"/>
            </a:endParaRPr>
          </a:p>
        </p:txBody>
      </p:sp>
      <p:sp>
        <p:nvSpPr>
          <p:cNvPr id="35" name="TextBox 18">
            <a:extLst>
              <a:ext uri="{FF2B5EF4-FFF2-40B4-BE49-F238E27FC236}">
                <a16:creationId xmlns:a16="http://schemas.microsoft.com/office/drawing/2014/main" id="{63416DF5-B303-B947-B68B-2B99740ACA4C}"/>
              </a:ext>
            </a:extLst>
          </p:cNvPr>
          <p:cNvSpPr txBox="1"/>
          <p:nvPr/>
        </p:nvSpPr>
        <p:spPr>
          <a:xfrm rot="5400000">
            <a:off x="909782" y="1347637"/>
            <a:ext cx="461665" cy="1951068"/>
          </a:xfrm>
          <a:prstGeom prst="rect">
            <a:avLst/>
          </a:prstGeom>
          <a:noFill/>
        </p:spPr>
        <p:txBody>
          <a:bodyPr vert="vert270" wrap="square">
            <a:spAutoFit/>
          </a:bodyPr>
          <a:lstStyle/>
          <a:p>
            <a:pPr algn="ctr" eaLnBrk="1" fontAlgn="auto" hangingPunct="1">
              <a:spcBef>
                <a:spcPts val="0"/>
              </a:spcBef>
              <a:spcAft>
                <a:spcPts val="0"/>
              </a:spcAft>
              <a:defRPr/>
            </a:pPr>
            <a:r>
              <a:rPr lang="en-AU" dirty="0">
                <a:solidFill>
                  <a:schemeClr val="tx2"/>
                </a:solidFill>
                <a:latin typeface="Source Sans Pro" panose="020B0503030403020204" pitchFamily="34" charset="0"/>
                <a:ea typeface="Source Sans Pro" panose="020B0503030403020204" pitchFamily="34" charset="0"/>
              </a:rPr>
              <a:t>20 – 100 nm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36" name="Text Placeholder 7">
            <a:extLst>
              <a:ext uri="{FF2B5EF4-FFF2-40B4-BE49-F238E27FC236}">
                <a16:creationId xmlns:a16="http://schemas.microsoft.com/office/drawing/2014/main" id="{18CEDD49-2B32-0A48-8255-108521532879}"/>
              </a:ext>
            </a:extLst>
          </p:cNvPr>
          <p:cNvSpPr txBox="1">
            <a:spLocks/>
          </p:cNvSpPr>
          <p:nvPr/>
        </p:nvSpPr>
        <p:spPr>
          <a:xfrm>
            <a:off x="1596326" y="1105968"/>
            <a:ext cx="2960117" cy="3719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rgbClr val="226676"/>
                </a:solidFill>
                <a:latin typeface="Source Sans Pro" panose="020B0503030403020204" pitchFamily="34" charset="0"/>
                <a:ea typeface="Source Sans Pro" panose="020B0503030403020204" pitchFamily="34" charset="0"/>
              </a:rPr>
              <a:t>Viruses</a:t>
            </a:r>
          </a:p>
          <a:p>
            <a:pPr>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37" name="Text Placeholder 7">
            <a:extLst>
              <a:ext uri="{FF2B5EF4-FFF2-40B4-BE49-F238E27FC236}">
                <a16:creationId xmlns:a16="http://schemas.microsoft.com/office/drawing/2014/main" id="{5A713A30-98E7-2246-9310-766D62F26DC0}"/>
              </a:ext>
            </a:extLst>
          </p:cNvPr>
          <p:cNvSpPr txBox="1">
            <a:spLocks/>
          </p:cNvSpPr>
          <p:nvPr/>
        </p:nvSpPr>
        <p:spPr>
          <a:xfrm>
            <a:off x="1565930" y="1492308"/>
            <a:ext cx="2990513" cy="197467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Can be excreted in very high numbers and are transported long distance in water.</a:t>
            </a:r>
          </a:p>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Predominantly cause gastroenteritis, hepatitis A&amp;E and viral meningitis.</a:t>
            </a:r>
          </a:p>
        </p:txBody>
      </p:sp>
      <p:sp>
        <p:nvSpPr>
          <p:cNvPr id="38" name="TextBox 18">
            <a:extLst>
              <a:ext uri="{FF2B5EF4-FFF2-40B4-BE49-F238E27FC236}">
                <a16:creationId xmlns:a16="http://schemas.microsoft.com/office/drawing/2014/main" id="{2232951F-F2F1-AD4F-A7EA-8562DFB7E097}"/>
              </a:ext>
            </a:extLst>
          </p:cNvPr>
          <p:cNvSpPr txBox="1"/>
          <p:nvPr/>
        </p:nvSpPr>
        <p:spPr>
          <a:xfrm rot="5400000">
            <a:off x="795868" y="4323449"/>
            <a:ext cx="461665" cy="1951068"/>
          </a:xfrm>
          <a:prstGeom prst="rect">
            <a:avLst/>
          </a:prstGeom>
          <a:noFill/>
        </p:spPr>
        <p:txBody>
          <a:bodyPr vert="vert270" wrap="square">
            <a:spAutoFit/>
          </a:bodyPr>
          <a:lstStyle/>
          <a:p>
            <a:pPr algn="ctr" eaLnBrk="1" fontAlgn="auto" hangingPunct="1">
              <a:spcBef>
                <a:spcPts val="0"/>
              </a:spcBef>
              <a:spcAft>
                <a:spcPts val="0"/>
              </a:spcAft>
              <a:defRPr/>
            </a:pPr>
            <a:r>
              <a:rPr lang="en-AU" dirty="0">
                <a:solidFill>
                  <a:schemeClr val="tx2"/>
                </a:solidFill>
                <a:latin typeface="Source Sans Pro" panose="020B0503030403020204" pitchFamily="34" charset="0"/>
                <a:ea typeface="Source Sans Pro" panose="020B0503030403020204" pitchFamily="34" charset="0"/>
              </a:rPr>
              <a:t>3 – 20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39" name="Text Placeholder 7">
            <a:extLst>
              <a:ext uri="{FF2B5EF4-FFF2-40B4-BE49-F238E27FC236}">
                <a16:creationId xmlns:a16="http://schemas.microsoft.com/office/drawing/2014/main" id="{193CD5E8-04D4-EA49-97C4-95EA1E385015}"/>
              </a:ext>
            </a:extLst>
          </p:cNvPr>
          <p:cNvSpPr txBox="1">
            <a:spLocks/>
          </p:cNvSpPr>
          <p:nvPr/>
        </p:nvSpPr>
        <p:spPr>
          <a:xfrm>
            <a:off x="1522824" y="3749652"/>
            <a:ext cx="2960117" cy="3719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rgbClr val="226676"/>
                </a:solidFill>
                <a:latin typeface="Source Sans Pro" panose="020B0503030403020204" pitchFamily="34" charset="0"/>
                <a:ea typeface="Source Sans Pro" panose="020B0503030403020204" pitchFamily="34" charset="0"/>
              </a:rPr>
              <a:t>Protozoa</a:t>
            </a:r>
          </a:p>
          <a:p>
            <a:pPr>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0" name="Text Placeholder 7">
            <a:extLst>
              <a:ext uri="{FF2B5EF4-FFF2-40B4-BE49-F238E27FC236}">
                <a16:creationId xmlns:a16="http://schemas.microsoft.com/office/drawing/2014/main" id="{D68F3915-C7D0-B046-96AE-0B04FE9A23B6}"/>
              </a:ext>
            </a:extLst>
          </p:cNvPr>
          <p:cNvSpPr txBox="1">
            <a:spLocks/>
          </p:cNvSpPr>
          <p:nvPr/>
        </p:nvSpPr>
        <p:spPr>
          <a:xfrm>
            <a:off x="1596326" y="4140658"/>
            <a:ext cx="3183586" cy="224192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Enteric, cause gastroenteritis, Amoebic dysentery, giardiasis.</a:t>
            </a:r>
          </a:p>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Production of cysts or oocysts enhance the survival in the        environment.</a:t>
            </a:r>
          </a:p>
          <a:p>
            <a:pPr marL="285750" indent="-285750">
              <a:lnSpc>
                <a:spcPct val="100000"/>
              </a:lnSpc>
              <a:buFont typeface="Arial" panose="020B0604020202020204" pitchFamily="34" charset="0"/>
              <a:buChar char="•"/>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41" name="TextBox 18">
            <a:extLst>
              <a:ext uri="{FF2B5EF4-FFF2-40B4-BE49-F238E27FC236}">
                <a16:creationId xmlns:a16="http://schemas.microsoft.com/office/drawing/2014/main" id="{140E00D8-5EB5-DA43-B948-3D389D6EE752}"/>
              </a:ext>
            </a:extLst>
          </p:cNvPr>
          <p:cNvSpPr txBox="1"/>
          <p:nvPr/>
        </p:nvSpPr>
        <p:spPr>
          <a:xfrm rot="5400000">
            <a:off x="5339655" y="4167955"/>
            <a:ext cx="461665" cy="1951068"/>
          </a:xfrm>
          <a:prstGeom prst="rect">
            <a:avLst/>
          </a:prstGeom>
          <a:noFill/>
        </p:spPr>
        <p:txBody>
          <a:bodyPr vert="vert270" wrap="square">
            <a:spAutoFit/>
          </a:bodyPr>
          <a:lstStyle/>
          <a:p>
            <a:pPr algn="ctr" eaLnBrk="1" fontAlgn="auto" hangingPunct="1">
              <a:spcBef>
                <a:spcPts val="0"/>
              </a:spcBef>
              <a:spcAft>
                <a:spcPts val="0"/>
              </a:spcAft>
              <a:defRPr/>
            </a:pPr>
            <a:r>
              <a:rPr lang="en-AU" dirty="0">
                <a:solidFill>
                  <a:schemeClr val="tx2"/>
                </a:solidFill>
                <a:latin typeface="Source Sans Pro" panose="020B0503030403020204" pitchFamily="34" charset="0"/>
                <a:ea typeface="Source Sans Pro" panose="020B0503030403020204" pitchFamily="34" charset="0"/>
              </a:rPr>
              <a:t>1 – 300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42" name="Text Placeholder 7">
            <a:extLst>
              <a:ext uri="{FF2B5EF4-FFF2-40B4-BE49-F238E27FC236}">
                <a16:creationId xmlns:a16="http://schemas.microsoft.com/office/drawing/2014/main" id="{241B1E1A-CC2F-B749-B795-EF7726E1B41D}"/>
              </a:ext>
            </a:extLst>
          </p:cNvPr>
          <p:cNvSpPr txBox="1">
            <a:spLocks/>
          </p:cNvSpPr>
          <p:nvPr/>
        </p:nvSpPr>
        <p:spPr>
          <a:xfrm>
            <a:off x="5997961" y="3716211"/>
            <a:ext cx="2960117" cy="3719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rgbClr val="226676"/>
                </a:solidFill>
                <a:latin typeface="Source Sans Pro" panose="020B0503030403020204" pitchFamily="34" charset="0"/>
                <a:ea typeface="Source Sans Pro" panose="020B0503030403020204" pitchFamily="34" charset="0"/>
              </a:rPr>
              <a:t>Helminths</a:t>
            </a:r>
          </a:p>
          <a:p>
            <a:pPr>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3" name="Text Placeholder 7">
            <a:extLst>
              <a:ext uri="{FF2B5EF4-FFF2-40B4-BE49-F238E27FC236}">
                <a16:creationId xmlns:a16="http://schemas.microsoft.com/office/drawing/2014/main" id="{762A3E7F-3890-E94E-BE77-D7895ED4AC76}"/>
              </a:ext>
            </a:extLst>
          </p:cNvPr>
          <p:cNvSpPr txBox="1">
            <a:spLocks/>
          </p:cNvSpPr>
          <p:nvPr/>
        </p:nvSpPr>
        <p:spPr>
          <a:xfrm>
            <a:off x="6000023" y="4121505"/>
            <a:ext cx="3183586" cy="224192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Soil-based and water based-worms.</a:t>
            </a:r>
          </a:p>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Ingestion of eggs or skin penetration.</a:t>
            </a:r>
          </a:p>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Cause ascariasis, hookworms infections.</a:t>
            </a:r>
          </a:p>
        </p:txBody>
      </p:sp>
      <p:sp>
        <p:nvSpPr>
          <p:cNvPr id="29" name="Rectangular Callout 28">
            <a:extLst>
              <a:ext uri="{FF2B5EF4-FFF2-40B4-BE49-F238E27FC236}">
                <a16:creationId xmlns:a16="http://schemas.microsoft.com/office/drawing/2014/main" id="{957415C7-93AE-764D-A1B4-B30596041A8B}"/>
              </a:ext>
            </a:extLst>
          </p:cNvPr>
          <p:cNvSpPr/>
          <p:nvPr/>
        </p:nvSpPr>
        <p:spPr>
          <a:xfrm>
            <a:off x="7518078" y="179092"/>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100-124</a:t>
            </a:r>
          </a:p>
        </p:txBody>
      </p:sp>
    </p:spTree>
    <p:extLst>
      <p:ext uri="{BB962C8B-B14F-4D97-AF65-F5344CB8AC3E}">
        <p14:creationId xmlns:p14="http://schemas.microsoft.com/office/powerpoint/2010/main" val="36586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2" grpId="0" animBg="1"/>
      <p:bldP spid="23" grpId="0" animBg="1"/>
      <p:bldP spid="24" grpId="0" animBg="1"/>
      <p:bldP spid="25" grpId="0" animBg="1"/>
      <p:bldP spid="26" grpId="0"/>
      <p:bldP spid="27" grpId="0"/>
      <p:bldP spid="28" grpId="0"/>
      <p:bldP spid="35" grpId="0"/>
      <p:bldP spid="36" grpId="0"/>
      <p:bldP spid="37" grpId="0"/>
      <p:bldP spid="38" grpId="0"/>
      <p:bldP spid="39" grpId="0"/>
      <p:bldP spid="40" grpId="0"/>
      <p:bldP spid="41" grpId="0"/>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431032" y="2619929"/>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Occurrence</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Pathogens must be excreted into the environment in sufficient quantities by infected people</a:t>
            </a:r>
          </a:p>
          <a:p>
            <a:pPr>
              <a:lnSpc>
                <a:spcPct val="100000"/>
              </a:lnSpc>
            </a:pPr>
            <a:endParaRPr lang="en-GB" sz="2000" dirty="0">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Environmental transmission of pathogens in faecal waste</a:t>
            </a:r>
            <a:endParaRPr lang="x-none" sz="2000" spc="0" dirty="0">
              <a:solidFill>
                <a:schemeClr val="tx2"/>
              </a:solidFill>
              <a:ea typeface="Source Sans Pro" panose="020B0503030403020204" pitchFamily="34" charset="0"/>
            </a:endParaRPr>
          </a:p>
        </p:txBody>
      </p:sp>
      <p:pic>
        <p:nvPicPr>
          <p:cNvPr id="13" name="Grafik 12">
            <a:extLst>
              <a:ext uri="{FF2B5EF4-FFF2-40B4-BE49-F238E27FC236}">
                <a16:creationId xmlns:a16="http://schemas.microsoft.com/office/drawing/2014/main" id="{51783721-E36A-F243-A2B3-3FD0124430CC}"/>
              </a:ext>
            </a:extLst>
          </p:cNvPr>
          <p:cNvPicPr>
            <a:picLocks noChangeAspect="1"/>
          </p:cNvPicPr>
          <p:nvPr/>
        </p:nvPicPr>
        <p:blipFill>
          <a:blip r:embed="rId3"/>
          <a:stretch>
            <a:fillRect/>
          </a:stretch>
        </p:blipFill>
        <p:spPr>
          <a:xfrm>
            <a:off x="460510" y="2308545"/>
            <a:ext cx="583617" cy="583617"/>
          </a:xfrm>
          <a:prstGeom prst="rect">
            <a:avLst/>
          </a:prstGeom>
        </p:spPr>
      </p:pic>
      <p:pic>
        <p:nvPicPr>
          <p:cNvPr id="14" name="Grafik 13">
            <a:extLst>
              <a:ext uri="{FF2B5EF4-FFF2-40B4-BE49-F238E27FC236}">
                <a16:creationId xmlns:a16="http://schemas.microsoft.com/office/drawing/2014/main" id="{E76F1D9C-2E39-7C4B-8927-674D5F941C4B}"/>
              </a:ext>
            </a:extLst>
          </p:cNvPr>
          <p:cNvPicPr>
            <a:picLocks noChangeAspect="1"/>
          </p:cNvPicPr>
          <p:nvPr/>
        </p:nvPicPr>
        <p:blipFill>
          <a:blip r:embed="rId4"/>
          <a:stretch>
            <a:fillRect/>
          </a:stretch>
        </p:blipFill>
        <p:spPr>
          <a:xfrm>
            <a:off x="664636" y="2903329"/>
            <a:ext cx="583617" cy="583617"/>
          </a:xfrm>
          <a:prstGeom prst="rect">
            <a:avLst/>
          </a:prstGeom>
        </p:spPr>
      </p:pic>
      <p:pic>
        <p:nvPicPr>
          <p:cNvPr id="15" name="Grafik 14">
            <a:extLst>
              <a:ext uri="{FF2B5EF4-FFF2-40B4-BE49-F238E27FC236}">
                <a16:creationId xmlns:a16="http://schemas.microsoft.com/office/drawing/2014/main" id="{00E6E115-8B74-EB48-A801-4936F8E4DD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30757" y="2745752"/>
            <a:ext cx="694505" cy="741194"/>
          </a:xfrm>
          <a:prstGeom prst="rect">
            <a:avLst/>
          </a:prstGeom>
        </p:spPr>
      </p:pic>
      <p:pic>
        <p:nvPicPr>
          <p:cNvPr id="16" name="Grafik 15">
            <a:extLst>
              <a:ext uri="{FF2B5EF4-FFF2-40B4-BE49-F238E27FC236}">
                <a16:creationId xmlns:a16="http://schemas.microsoft.com/office/drawing/2014/main" id="{CFB30933-4DF2-E94B-A38E-97290600B5A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93056" y="3329369"/>
            <a:ext cx="957132" cy="776211"/>
          </a:xfrm>
          <a:prstGeom prst="rect">
            <a:avLst/>
          </a:prstGeom>
        </p:spPr>
      </p:pic>
      <p:pic>
        <p:nvPicPr>
          <p:cNvPr id="20" name="Grafik 19" descr="Benutzer">
            <a:extLst>
              <a:ext uri="{FF2B5EF4-FFF2-40B4-BE49-F238E27FC236}">
                <a16:creationId xmlns:a16="http://schemas.microsoft.com/office/drawing/2014/main" id="{8AD8AB11-5EDE-5544-9226-B65ED7C16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7794" y="1934338"/>
            <a:ext cx="2171242" cy="2171242"/>
          </a:xfrm>
          <a:prstGeom prst="rect">
            <a:avLst/>
          </a:prstGeom>
        </p:spPr>
      </p:pic>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3673027" y="2639752"/>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Persistence</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Pathogens must survive on surface, water, sewage and soil, and remain infectious</a:t>
            </a:r>
          </a:p>
          <a:p>
            <a:pPr>
              <a:lnSpc>
                <a:spcPct val="100000"/>
              </a:lnSpc>
            </a:pPr>
            <a:endParaRPr lang="en-GB" sz="2000" dirty="0">
              <a:latin typeface="Source Sans Pro" panose="020B0503030403020204" pitchFamily="34" charset="0"/>
              <a:ea typeface="Source Sans Pro" panose="020B0503030403020204" pitchFamily="34" charset="0"/>
            </a:endParaRPr>
          </a:p>
        </p:txBody>
      </p:sp>
      <p:sp>
        <p:nvSpPr>
          <p:cNvPr id="22" name="Text Placeholder 7">
            <a:extLst>
              <a:ext uri="{FF2B5EF4-FFF2-40B4-BE49-F238E27FC236}">
                <a16:creationId xmlns:a16="http://schemas.microsoft.com/office/drawing/2014/main" id="{1C1B2145-4DB9-714B-9BDE-51324998933C}"/>
              </a:ext>
            </a:extLst>
          </p:cNvPr>
          <p:cNvSpPr txBox="1">
            <a:spLocks/>
          </p:cNvSpPr>
          <p:nvPr/>
        </p:nvSpPr>
        <p:spPr>
          <a:xfrm>
            <a:off x="5839380" y="2658126"/>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Vector or hosts</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Presence and abundance of any required vectors or intermediary hosts</a:t>
            </a:r>
          </a:p>
          <a:p>
            <a:pPr>
              <a:lnSpc>
                <a:spcPct val="100000"/>
              </a:lnSpc>
            </a:pPr>
            <a:endParaRPr lang="en-GB" sz="2000" dirty="0">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57152" y="4663881"/>
            <a:ext cx="1797945" cy="723156"/>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Infectivity</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Specific strain and virulence</a:t>
            </a:r>
          </a:p>
          <a:p>
            <a:pPr>
              <a:lnSpc>
                <a:spcPct val="100000"/>
              </a:lnSpc>
            </a:pPr>
            <a:endParaRPr lang="en-GB" sz="2000" dirty="0">
              <a:latin typeface="Source Sans Pro" panose="020B0503030403020204" pitchFamily="34" charset="0"/>
              <a:ea typeface="Source Sans Pro" panose="020B0503030403020204" pitchFamily="34" charset="0"/>
            </a:endParaRPr>
          </a:p>
        </p:txBody>
      </p:sp>
      <p:sp>
        <p:nvSpPr>
          <p:cNvPr id="24" name="Text Placeholder 7">
            <a:extLst>
              <a:ext uri="{FF2B5EF4-FFF2-40B4-BE49-F238E27FC236}">
                <a16:creationId xmlns:a16="http://schemas.microsoft.com/office/drawing/2014/main" id="{ED86A1F4-3A5F-AD4C-95B2-98551E7D8606}"/>
              </a:ext>
            </a:extLst>
          </p:cNvPr>
          <p:cNvSpPr txBox="1">
            <a:spLocks/>
          </p:cNvSpPr>
          <p:nvPr/>
        </p:nvSpPr>
        <p:spPr>
          <a:xfrm>
            <a:off x="7354440" y="3940725"/>
            <a:ext cx="1797945" cy="72315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Individual’s susceptibility to infections</a:t>
            </a:r>
          </a:p>
          <a:p>
            <a:pPr algn="ctr">
              <a:lnSpc>
                <a:spcPct val="100000"/>
              </a:lnSpc>
            </a:pPr>
            <a:r>
              <a:rPr lang="en-GB" sz="2000" dirty="0">
                <a:solidFill>
                  <a:schemeClr val="tx2"/>
                </a:solidFill>
                <a:latin typeface="Source Sans Pro" panose="020B0503030403020204" pitchFamily="34" charset="0"/>
                <a:ea typeface="Source Sans Pro" panose="020B0503030403020204" pitchFamily="34" charset="0"/>
              </a:rPr>
              <a:t>Immune status, nutritional status, age, pre-conditions</a:t>
            </a:r>
          </a:p>
          <a:p>
            <a:pPr algn="ct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000" dirty="0">
              <a:latin typeface="Source Sans Pro" panose="020B0503030403020204" pitchFamily="34" charset="0"/>
              <a:ea typeface="Source Sans Pro" panose="020B0503030403020204" pitchFamily="34" charset="0"/>
            </a:endParaRPr>
          </a:p>
        </p:txBody>
      </p:sp>
      <p:sp>
        <p:nvSpPr>
          <p:cNvPr id="25" name="Abgerundetes Rechteck 24">
            <a:extLst>
              <a:ext uri="{FF2B5EF4-FFF2-40B4-BE49-F238E27FC236}">
                <a16:creationId xmlns:a16="http://schemas.microsoft.com/office/drawing/2014/main" id="{6551AC4B-7B36-C64A-A7A8-08F5151EF459}"/>
              </a:ext>
            </a:extLst>
          </p:cNvPr>
          <p:cNvSpPr/>
          <p:nvPr/>
        </p:nvSpPr>
        <p:spPr>
          <a:xfrm>
            <a:off x="1307359" y="1934338"/>
            <a:ext cx="4293340" cy="2437637"/>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D26C358C-ACCA-8549-8072-9745F1A7E1B6}"/>
              </a:ext>
            </a:extLst>
          </p:cNvPr>
          <p:cNvSpPr txBox="1">
            <a:spLocks/>
          </p:cNvSpPr>
          <p:nvPr/>
        </p:nvSpPr>
        <p:spPr>
          <a:xfrm>
            <a:off x="1484457" y="4720822"/>
            <a:ext cx="3996295" cy="58492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How do we detect pathogens in the environment?</a:t>
            </a:r>
          </a:p>
          <a:p>
            <a:pPr algn="ct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1" name="Rectangular Callout 30">
            <a:extLst>
              <a:ext uri="{FF2B5EF4-FFF2-40B4-BE49-F238E27FC236}">
                <a16:creationId xmlns:a16="http://schemas.microsoft.com/office/drawing/2014/main" id="{AF419F60-5DD9-7A4F-8876-174F2A79C24D}"/>
              </a:ext>
            </a:extLst>
          </p:cNvPr>
          <p:cNvSpPr/>
          <p:nvPr/>
        </p:nvSpPr>
        <p:spPr>
          <a:xfrm>
            <a:off x="7518078" y="179092"/>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114-119</a:t>
            </a:r>
          </a:p>
        </p:txBody>
      </p:sp>
    </p:spTree>
    <p:extLst>
      <p:ext uri="{BB962C8B-B14F-4D97-AF65-F5344CB8AC3E}">
        <p14:creationId xmlns:p14="http://schemas.microsoft.com/office/powerpoint/2010/main" val="94517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342523" y="1558310"/>
            <a:ext cx="8658944"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How do we detect pathogens in the environment? </a:t>
            </a:r>
            <a:r>
              <a:rPr lang="en-GB" dirty="0">
                <a:solidFill>
                  <a:srgbClr val="226676"/>
                </a:solidFill>
                <a:latin typeface="Source Sans Pro" panose="020B0503030403020204" pitchFamily="34" charset="0"/>
                <a:ea typeface="Source Sans Pro" panose="020B0503030403020204" pitchFamily="34" charset="0"/>
              </a:rPr>
              <a:t>(Chapter 6.3.1 WHO Guidelines)</a:t>
            </a:r>
          </a:p>
          <a:p>
            <a:pP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Environmental transmission of pathogens in faecal waste</a:t>
            </a:r>
            <a:endParaRPr lang="x-none" sz="2000" spc="0" dirty="0">
              <a:solidFill>
                <a:schemeClr val="tx2"/>
              </a:solidFill>
              <a:ea typeface="Source Sans Pro" panose="020B0503030403020204" pitchFamily="34" charset="0"/>
            </a:endParaRPr>
          </a:p>
        </p:txBody>
      </p:sp>
      <p:pic>
        <p:nvPicPr>
          <p:cNvPr id="13" name="Grafik 12">
            <a:extLst>
              <a:ext uri="{FF2B5EF4-FFF2-40B4-BE49-F238E27FC236}">
                <a16:creationId xmlns:a16="http://schemas.microsoft.com/office/drawing/2014/main" id="{51783721-E36A-F243-A2B3-3FD0124430CC}"/>
              </a:ext>
            </a:extLst>
          </p:cNvPr>
          <p:cNvPicPr>
            <a:picLocks noChangeAspect="1"/>
          </p:cNvPicPr>
          <p:nvPr/>
        </p:nvPicPr>
        <p:blipFill>
          <a:blip r:embed="rId3"/>
          <a:stretch>
            <a:fillRect/>
          </a:stretch>
        </p:blipFill>
        <p:spPr>
          <a:xfrm>
            <a:off x="467392" y="2097844"/>
            <a:ext cx="583617" cy="583617"/>
          </a:xfrm>
          <a:prstGeom prst="rect">
            <a:avLst/>
          </a:prstGeom>
        </p:spPr>
      </p:pic>
      <p:pic>
        <p:nvPicPr>
          <p:cNvPr id="14" name="Grafik 13">
            <a:extLst>
              <a:ext uri="{FF2B5EF4-FFF2-40B4-BE49-F238E27FC236}">
                <a16:creationId xmlns:a16="http://schemas.microsoft.com/office/drawing/2014/main" id="{E76F1D9C-2E39-7C4B-8927-674D5F941C4B}"/>
              </a:ext>
            </a:extLst>
          </p:cNvPr>
          <p:cNvPicPr>
            <a:picLocks noChangeAspect="1"/>
          </p:cNvPicPr>
          <p:nvPr/>
        </p:nvPicPr>
        <p:blipFill>
          <a:blip r:embed="rId4"/>
          <a:stretch>
            <a:fillRect/>
          </a:stretch>
        </p:blipFill>
        <p:spPr>
          <a:xfrm>
            <a:off x="462526" y="2776396"/>
            <a:ext cx="583617" cy="583617"/>
          </a:xfrm>
          <a:prstGeom prst="rect">
            <a:avLst/>
          </a:prstGeom>
        </p:spPr>
      </p:pic>
      <p:pic>
        <p:nvPicPr>
          <p:cNvPr id="15" name="Grafik 14">
            <a:extLst>
              <a:ext uri="{FF2B5EF4-FFF2-40B4-BE49-F238E27FC236}">
                <a16:creationId xmlns:a16="http://schemas.microsoft.com/office/drawing/2014/main" id="{00E6E115-8B74-EB48-A801-4936F8E4DD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2526" y="3360013"/>
            <a:ext cx="694505" cy="741194"/>
          </a:xfrm>
          <a:prstGeom prst="rect">
            <a:avLst/>
          </a:prstGeom>
        </p:spPr>
      </p:pic>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3174371" y="2107019"/>
            <a:ext cx="4299636" cy="36061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Indicator of faecal contamination</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605059" y="5611539"/>
            <a:ext cx="8538941" cy="7231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In some circumstances, it might be important to identify the source and movement of an specific pathogen. </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8" name="3 Marcador de texto">
            <a:extLst>
              <a:ext uri="{FF2B5EF4-FFF2-40B4-BE49-F238E27FC236}">
                <a16:creationId xmlns:a16="http://schemas.microsoft.com/office/drawing/2014/main" id="{D9CB1685-C7EB-964E-B639-0291B4FC29A3}"/>
              </a:ext>
            </a:extLst>
          </p:cNvPr>
          <p:cNvSpPr txBox="1">
            <a:spLocks/>
          </p:cNvSpPr>
          <p:nvPr/>
        </p:nvSpPr>
        <p:spPr>
          <a:xfrm>
            <a:off x="639161" y="1848139"/>
            <a:ext cx="3064877" cy="28157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200000"/>
              </a:lnSpc>
            </a:pPr>
            <a:r>
              <a:rPr lang="en-US" sz="2200" dirty="0">
                <a:solidFill>
                  <a:schemeClr val="tx2"/>
                </a:solidFill>
                <a:latin typeface="Source Sans Pro" panose="020B0503030403020204" pitchFamily="34" charset="0"/>
                <a:ea typeface="Source Sans Pro" panose="020B0503030403020204" pitchFamily="34" charset="0"/>
              </a:rPr>
              <a:t>bacteria</a:t>
            </a:r>
          </a:p>
          <a:p>
            <a:pPr marL="800100" lvl="1" indent="-342900">
              <a:lnSpc>
                <a:spcPct val="200000"/>
              </a:lnSpc>
            </a:pPr>
            <a:r>
              <a:rPr lang="en-US" sz="2200" dirty="0">
                <a:solidFill>
                  <a:schemeClr val="tx2"/>
                </a:solidFill>
                <a:latin typeface="Source Sans Pro" panose="020B0503030403020204" pitchFamily="34" charset="0"/>
                <a:ea typeface="Source Sans Pro" panose="020B0503030403020204" pitchFamily="34" charset="0"/>
              </a:rPr>
              <a:t>viruses</a:t>
            </a:r>
          </a:p>
          <a:p>
            <a:pPr marL="800100" lvl="1" indent="-342900">
              <a:lnSpc>
                <a:spcPct val="200000"/>
              </a:lnSpc>
            </a:pPr>
            <a:r>
              <a:rPr lang="en-US" sz="2200" dirty="0">
                <a:solidFill>
                  <a:schemeClr val="tx2"/>
                </a:solidFill>
                <a:latin typeface="Source Sans Pro" panose="020B0503030403020204" pitchFamily="34" charset="0"/>
                <a:ea typeface="Source Sans Pro" panose="020B0503030403020204" pitchFamily="34" charset="0"/>
              </a:rPr>
              <a:t>protozoa</a:t>
            </a:r>
            <a:endParaRPr lang="es-VE" dirty="0">
              <a:solidFill>
                <a:schemeClr val="tx2"/>
              </a:solidFill>
              <a:latin typeface="Source Sans Pro" panose="020B0503030403020204" pitchFamily="34" charset="0"/>
              <a:ea typeface="Source Sans Pro" panose="020B0503030403020204" pitchFamily="34" charset="0"/>
            </a:endParaRPr>
          </a:p>
        </p:txBody>
      </p:sp>
      <p:sp>
        <p:nvSpPr>
          <p:cNvPr id="19" name="1 Cerrar llave">
            <a:extLst>
              <a:ext uri="{FF2B5EF4-FFF2-40B4-BE49-F238E27FC236}">
                <a16:creationId xmlns:a16="http://schemas.microsoft.com/office/drawing/2014/main" id="{ADECBB04-43C8-644D-B6FC-23E7B5B2A838}"/>
              </a:ext>
            </a:extLst>
          </p:cNvPr>
          <p:cNvSpPr/>
          <p:nvPr/>
        </p:nvSpPr>
        <p:spPr>
          <a:xfrm>
            <a:off x="2762523" y="2202300"/>
            <a:ext cx="330752" cy="1859997"/>
          </a:xfrm>
          <a:prstGeom prst="rightBrac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sp>
        <p:nvSpPr>
          <p:cNvPr id="25" name="Rectangle 6">
            <a:extLst>
              <a:ext uri="{FF2B5EF4-FFF2-40B4-BE49-F238E27FC236}">
                <a16:creationId xmlns:a16="http://schemas.microsoft.com/office/drawing/2014/main" id="{1A45788B-3C2F-404B-9F27-EF3628BFA9A3}"/>
              </a:ext>
            </a:extLst>
          </p:cNvPr>
          <p:cNvSpPr>
            <a:spLocks noChangeArrowheads="1"/>
          </p:cNvSpPr>
          <p:nvPr/>
        </p:nvSpPr>
        <p:spPr bwMode="auto">
          <a:xfrm>
            <a:off x="3203375" y="2866576"/>
            <a:ext cx="36508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AU" sz="2000" dirty="0">
                <a:solidFill>
                  <a:schemeClr val="tx2"/>
                </a:solidFill>
                <a:latin typeface="Source Sans Pro" panose="020B0503030403020204" pitchFamily="34" charset="0"/>
                <a:ea typeface="Source Sans Pro" panose="020B0503030403020204" pitchFamily="34" charset="0"/>
              </a:rPr>
              <a:t>E. coli  as combined indicator</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4627327" y="3415289"/>
            <a:ext cx="4602396" cy="36061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Also enterococci and </a:t>
            </a:r>
            <a:r>
              <a:rPr lang="en-GB" sz="2000" dirty="0" err="1">
                <a:solidFill>
                  <a:schemeClr val="tx2"/>
                </a:solidFill>
                <a:latin typeface="Source Sans Pro" panose="020B0503030403020204" pitchFamily="34" charset="0"/>
                <a:ea typeface="Source Sans Pro" panose="020B0503030403020204" pitchFamily="34" charset="0"/>
              </a:rPr>
              <a:t>bacteroides</a:t>
            </a:r>
            <a:r>
              <a:rPr lang="en-GB" sz="2000" dirty="0">
                <a:solidFill>
                  <a:schemeClr val="tx2"/>
                </a:solidFill>
                <a:latin typeface="Source Sans Pro" panose="020B0503030403020204" pitchFamily="34" charset="0"/>
                <a:ea typeface="Source Sans Pro" panose="020B0503030403020204" pitchFamily="34" charset="0"/>
              </a:rPr>
              <a:t> phage</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3174371" y="4122990"/>
            <a:ext cx="2847352" cy="583617"/>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Not perfect indicators!</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9" name="Text Placeholder 7">
            <a:extLst>
              <a:ext uri="{FF2B5EF4-FFF2-40B4-BE49-F238E27FC236}">
                <a16:creationId xmlns:a16="http://schemas.microsoft.com/office/drawing/2014/main" id="{773656D6-4DB2-8449-A5D2-2A2413E25BB3}"/>
              </a:ext>
            </a:extLst>
          </p:cNvPr>
          <p:cNvSpPr txBox="1">
            <a:spLocks/>
          </p:cNvSpPr>
          <p:nvPr/>
        </p:nvSpPr>
        <p:spPr>
          <a:xfrm>
            <a:off x="6480870" y="3884543"/>
            <a:ext cx="2364770" cy="583617"/>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But</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Useful</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Feasible</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Economical</a:t>
            </a:r>
          </a:p>
        </p:txBody>
      </p:sp>
      <p:sp>
        <p:nvSpPr>
          <p:cNvPr id="30" name="Rectangular Callout 29">
            <a:extLst>
              <a:ext uri="{FF2B5EF4-FFF2-40B4-BE49-F238E27FC236}">
                <a16:creationId xmlns:a16="http://schemas.microsoft.com/office/drawing/2014/main" id="{F3DAC8C2-5B20-B84B-9749-FB14F961FA2A}"/>
              </a:ext>
            </a:extLst>
          </p:cNvPr>
          <p:cNvSpPr/>
          <p:nvPr/>
        </p:nvSpPr>
        <p:spPr>
          <a:xfrm>
            <a:off x="7230845" y="17098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114-119</a:t>
            </a:r>
          </a:p>
        </p:txBody>
      </p:sp>
    </p:spTree>
    <p:extLst>
      <p:ext uri="{BB962C8B-B14F-4D97-AF65-F5344CB8AC3E}">
        <p14:creationId xmlns:p14="http://schemas.microsoft.com/office/powerpoint/2010/main" val="5056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18" grpId="0"/>
      <p:bldP spid="25" grpId="0"/>
      <p:bldP spid="26" grpId="0"/>
      <p:bldP spid="27"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C67A8DBE-57C5-5E4A-BBDE-B85DEE62F3E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sp>
        <p:nvSpPr>
          <p:cNvPr id="14" name="Text Placeholder 7">
            <a:extLst>
              <a:ext uri="{FF2B5EF4-FFF2-40B4-BE49-F238E27FC236}">
                <a16:creationId xmlns:a16="http://schemas.microsoft.com/office/drawing/2014/main" id="{794D7325-A2D2-8C40-AB8F-AAC0D7869C34}"/>
              </a:ext>
            </a:extLst>
          </p:cNvPr>
          <p:cNvSpPr txBox="1">
            <a:spLocks/>
          </p:cNvSpPr>
          <p:nvPr/>
        </p:nvSpPr>
        <p:spPr>
          <a:xfrm rot="20750886">
            <a:off x="110843" y="1091669"/>
            <a:ext cx="1914198" cy="670678"/>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3000" dirty="0">
                <a:solidFill>
                  <a:srgbClr val="226676"/>
                </a:solidFill>
                <a:latin typeface="Source Sans Pro" panose="020B0503030403020204" pitchFamily="34" charset="0"/>
                <a:ea typeface="Source Sans Pro" panose="020B0503030403020204" pitchFamily="34" charset="0"/>
              </a:rPr>
              <a:t>Table 6.1</a:t>
            </a:r>
          </a:p>
        </p:txBody>
      </p:sp>
      <p:pic>
        <p:nvPicPr>
          <p:cNvPr id="19" name="Picture 18">
            <a:extLst>
              <a:ext uri="{FF2B5EF4-FFF2-40B4-BE49-F238E27FC236}">
                <a16:creationId xmlns:a16="http://schemas.microsoft.com/office/drawing/2014/main" id="{75296D5A-8694-AD46-80A7-68146FAE463D}"/>
              </a:ext>
            </a:extLst>
          </p:cNvPr>
          <p:cNvPicPr>
            <a:picLocks noChangeAspect="1"/>
          </p:cNvPicPr>
          <p:nvPr/>
        </p:nvPicPr>
        <p:blipFill rotWithShape="1">
          <a:blip r:embed="rId3"/>
          <a:srcRect l="1428"/>
          <a:stretch/>
        </p:blipFill>
        <p:spPr>
          <a:xfrm>
            <a:off x="810403" y="1685641"/>
            <a:ext cx="6768752" cy="2841230"/>
          </a:xfrm>
          <a:prstGeom prst="rect">
            <a:avLst/>
          </a:prstGeom>
        </p:spPr>
      </p:pic>
      <p:pic>
        <p:nvPicPr>
          <p:cNvPr id="20" name="Picture 19">
            <a:extLst>
              <a:ext uri="{FF2B5EF4-FFF2-40B4-BE49-F238E27FC236}">
                <a16:creationId xmlns:a16="http://schemas.microsoft.com/office/drawing/2014/main" id="{42A4C35F-44CA-0B45-A4E4-052E6E5B7C42}"/>
              </a:ext>
            </a:extLst>
          </p:cNvPr>
          <p:cNvPicPr>
            <a:picLocks noChangeAspect="1"/>
          </p:cNvPicPr>
          <p:nvPr/>
        </p:nvPicPr>
        <p:blipFill rotWithShape="1">
          <a:blip r:embed="rId4"/>
          <a:srcRect l="1402" t="4160"/>
          <a:stretch/>
        </p:blipFill>
        <p:spPr>
          <a:xfrm>
            <a:off x="1240307" y="3216420"/>
            <a:ext cx="6674504" cy="1512559"/>
          </a:xfrm>
          <a:prstGeom prst="rect">
            <a:avLst/>
          </a:prstGeom>
        </p:spPr>
      </p:pic>
      <p:pic>
        <p:nvPicPr>
          <p:cNvPr id="21" name="Picture 20">
            <a:extLst>
              <a:ext uri="{FF2B5EF4-FFF2-40B4-BE49-F238E27FC236}">
                <a16:creationId xmlns:a16="http://schemas.microsoft.com/office/drawing/2014/main" id="{2C8CD995-1E2F-A943-8A22-38B0443233F5}"/>
              </a:ext>
            </a:extLst>
          </p:cNvPr>
          <p:cNvPicPr>
            <a:picLocks noChangeAspect="1"/>
          </p:cNvPicPr>
          <p:nvPr/>
        </p:nvPicPr>
        <p:blipFill rotWithShape="1">
          <a:blip r:embed="rId5"/>
          <a:srcRect l="867" t="2060"/>
          <a:stretch/>
        </p:blipFill>
        <p:spPr>
          <a:xfrm>
            <a:off x="1670211" y="3755256"/>
            <a:ext cx="6674504" cy="1700535"/>
          </a:xfrm>
          <a:prstGeom prst="rect">
            <a:avLst/>
          </a:prstGeom>
        </p:spPr>
      </p:pic>
      <p:pic>
        <p:nvPicPr>
          <p:cNvPr id="22" name="Picture 21">
            <a:extLst>
              <a:ext uri="{FF2B5EF4-FFF2-40B4-BE49-F238E27FC236}">
                <a16:creationId xmlns:a16="http://schemas.microsoft.com/office/drawing/2014/main" id="{F55E80E1-1AE7-4244-A8B0-585A13CECCCF}"/>
              </a:ext>
            </a:extLst>
          </p:cNvPr>
          <p:cNvPicPr>
            <a:picLocks noChangeAspect="1"/>
          </p:cNvPicPr>
          <p:nvPr/>
        </p:nvPicPr>
        <p:blipFill rotWithShape="1">
          <a:blip r:embed="rId6"/>
          <a:srcRect l="1137" b="18804"/>
          <a:stretch/>
        </p:blipFill>
        <p:spPr>
          <a:xfrm>
            <a:off x="2034539" y="4421584"/>
            <a:ext cx="6674504" cy="1342963"/>
          </a:xfrm>
          <a:prstGeom prst="rect">
            <a:avLst/>
          </a:prstGeom>
        </p:spPr>
      </p:pic>
      <p:sp>
        <p:nvSpPr>
          <p:cNvPr id="12" name="Rectangular Callout 11">
            <a:extLst>
              <a:ext uri="{FF2B5EF4-FFF2-40B4-BE49-F238E27FC236}">
                <a16:creationId xmlns:a16="http://schemas.microsoft.com/office/drawing/2014/main" id="{195CAD75-2A7C-E240-9D04-6D94FE9324D5}"/>
              </a:ext>
            </a:extLst>
          </p:cNvPr>
          <p:cNvSpPr/>
          <p:nvPr/>
        </p:nvSpPr>
        <p:spPr>
          <a:xfrm>
            <a:off x="7430025" y="584519"/>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105-113</a:t>
            </a:r>
          </a:p>
        </p:txBody>
      </p:sp>
    </p:spTree>
    <p:extLst>
      <p:ext uri="{BB962C8B-B14F-4D97-AF65-F5344CB8AC3E}">
        <p14:creationId xmlns:p14="http://schemas.microsoft.com/office/powerpoint/2010/main" val="1397172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27729" y="1212978"/>
            <a:ext cx="8658944"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rgbClr val="226676"/>
                </a:solidFill>
                <a:latin typeface="Source Sans Pro" panose="020B0503030403020204" pitchFamily="34" charset="0"/>
                <a:ea typeface="Source Sans Pro" panose="020B0503030403020204" pitchFamily="34" charset="0"/>
              </a:rPr>
              <a:t>Testing environmental samples for pathogens</a:t>
            </a:r>
            <a:endParaRPr lang="en-US"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US" sz="1800" dirty="0">
              <a:solidFill>
                <a:srgbClr val="226676"/>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26676"/>
                </a:solidFill>
              </a:rPr>
              <a:t>Excreta related pathogens</a:t>
            </a: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spc="0" dirty="0">
                <a:solidFill>
                  <a:schemeClr val="tx2"/>
                </a:solidFill>
                <a:latin typeface="Source Sans Pro" panose="020B0503030403020204" pitchFamily="34" charset="0"/>
                <a:ea typeface="Source Sans Pro" panose="020B0503030403020204" pitchFamily="34" charset="0"/>
              </a:rPr>
              <a:t>Environmental transmission of pathogens in </a:t>
            </a:r>
            <a:r>
              <a:rPr lang="en-US" sz="2000" spc="0" dirty="0" err="1">
                <a:solidFill>
                  <a:schemeClr val="tx2"/>
                </a:solidFill>
                <a:latin typeface="Source Sans Pro" panose="020B0503030403020204" pitchFamily="34" charset="0"/>
                <a:ea typeface="Source Sans Pro" panose="020B0503030403020204" pitchFamily="34" charset="0"/>
              </a:rPr>
              <a:t>faecal</a:t>
            </a:r>
            <a:r>
              <a:rPr lang="en-US" sz="2000" spc="0" dirty="0">
                <a:solidFill>
                  <a:schemeClr val="tx2"/>
                </a:solidFill>
                <a:latin typeface="Source Sans Pro" panose="020B0503030403020204" pitchFamily="34" charset="0"/>
                <a:ea typeface="Source Sans Pro" panose="020B0503030403020204" pitchFamily="34" charset="0"/>
              </a:rPr>
              <a:t> waste</a:t>
            </a:r>
            <a:endParaRPr lang="en-US" sz="2000" spc="0" dirty="0">
              <a:solidFill>
                <a:schemeClr val="tx2"/>
              </a:solidFill>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253477" y="1709327"/>
            <a:ext cx="4442650" cy="2907105"/>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Sample collection and analysis of environmental samples for pathogens can be challenging and expensive.</a:t>
            </a:r>
          </a:p>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In many cases, methods for analyzing human pathogens from environmental samples are not yet standardized.</a:t>
            </a:r>
          </a:p>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Results could be different depending on the sample preparation and analysis.</a:t>
            </a:r>
          </a:p>
          <a:p>
            <a:pPr>
              <a:lnSpc>
                <a:spcPct val="100000"/>
              </a:lnSpc>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1104732" y="4566631"/>
            <a:ext cx="2295694"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obtain quantitative information on the concentration of pathogens in the sample. </a:t>
            </a: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4796404" y="1758352"/>
            <a:ext cx="4347596" cy="360612"/>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You need:</a:t>
            </a:r>
          </a:p>
          <a:p>
            <a:pPr marL="285750" indent="-285750">
              <a:lnSpc>
                <a:spcPct val="100000"/>
              </a:lnSpc>
              <a:buFont typeface="Arial" panose="020B0604020202020204" pitchFamily="34" charset="0"/>
              <a:buChar char="•"/>
            </a:pPr>
            <a:r>
              <a:rPr lang="en-US" sz="2000" dirty="0">
                <a:solidFill>
                  <a:schemeClr val="tx2"/>
                </a:solidFill>
                <a:latin typeface="Source Sans Pro" panose="020B0503030403020204" pitchFamily="34" charset="0"/>
                <a:ea typeface="Source Sans Pro" panose="020B0503030403020204" pitchFamily="34" charset="0"/>
              </a:rPr>
              <a:t>Specialized team with equipment, experience and understanding of analytical methods.</a:t>
            </a:r>
          </a:p>
          <a:p>
            <a:pPr marL="285750" indent="-285750">
              <a:lnSpc>
                <a:spcPct val="100000"/>
              </a:lnSpc>
              <a:buFont typeface="Arial" panose="020B0604020202020204" pitchFamily="34" charset="0"/>
              <a:buChar char="•"/>
            </a:pPr>
            <a:r>
              <a:rPr lang="en-US" sz="2000" dirty="0">
                <a:solidFill>
                  <a:schemeClr val="tx2"/>
                </a:solidFill>
                <a:latin typeface="Source Sans Pro" panose="020B0503030403020204" pitchFamily="34" charset="0"/>
                <a:ea typeface="Source Sans Pro" panose="020B0503030403020204" pitchFamily="34" charset="0"/>
              </a:rPr>
              <a:t>Prepare  a research plan, with specific objectives. </a:t>
            </a:r>
          </a:p>
          <a:p>
            <a:pPr>
              <a:lnSpc>
                <a:spcPct val="100000"/>
              </a:lnSpc>
            </a:pP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396287" y="4607826"/>
            <a:ext cx="818151" cy="43660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rgbClr val="226676"/>
                </a:solidFill>
                <a:latin typeface="Source Sans Pro" panose="020B0503030403020204" pitchFamily="34" charset="0"/>
                <a:ea typeface="Source Sans Pro" panose="020B0503030403020204" pitchFamily="34" charset="0"/>
              </a:rPr>
              <a:t>Goal:</a:t>
            </a:r>
          </a:p>
          <a:p>
            <a:pPr>
              <a:lnSpc>
                <a:spcPct val="100000"/>
              </a:lnSpc>
            </a:pPr>
            <a:endParaRPr lang="en-US" sz="2000" dirty="0">
              <a:solidFill>
                <a:srgbClr val="226676"/>
              </a:solidFill>
              <a:latin typeface="Source Sans Pro" panose="020B0503030403020204" pitchFamily="34" charset="0"/>
              <a:ea typeface="Source Sans Pro" panose="020B0503030403020204" pitchFamily="34" charset="0"/>
            </a:endParaRPr>
          </a:p>
        </p:txBody>
      </p:sp>
      <p:sp>
        <p:nvSpPr>
          <p:cNvPr id="20" name="Text Placeholder 7">
            <a:extLst>
              <a:ext uri="{FF2B5EF4-FFF2-40B4-BE49-F238E27FC236}">
                <a16:creationId xmlns:a16="http://schemas.microsoft.com/office/drawing/2014/main" id="{E090F7BA-C3E8-FA44-A75E-DD626C590D6E}"/>
              </a:ext>
            </a:extLst>
          </p:cNvPr>
          <p:cNvSpPr txBox="1">
            <a:spLocks/>
          </p:cNvSpPr>
          <p:nvPr/>
        </p:nvSpPr>
        <p:spPr>
          <a:xfrm>
            <a:off x="3902028" y="4538056"/>
            <a:ext cx="2295694"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evaluate the risk associated with contact or ingestion of the environmental sample.</a:t>
            </a:r>
          </a:p>
        </p:txBody>
      </p:sp>
      <p:sp>
        <p:nvSpPr>
          <p:cNvPr id="22" name="Text Placeholder 7">
            <a:extLst>
              <a:ext uri="{FF2B5EF4-FFF2-40B4-BE49-F238E27FC236}">
                <a16:creationId xmlns:a16="http://schemas.microsoft.com/office/drawing/2014/main" id="{CCE7A34E-88BE-7047-8664-3E9674E7510F}"/>
              </a:ext>
            </a:extLst>
          </p:cNvPr>
          <p:cNvSpPr txBox="1">
            <a:spLocks/>
          </p:cNvSpPr>
          <p:nvPr/>
        </p:nvSpPr>
        <p:spPr>
          <a:xfrm>
            <a:off x="6835776" y="4561262"/>
            <a:ext cx="2295694"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solidFill>
                  <a:schemeClr val="tx2"/>
                </a:solidFill>
                <a:latin typeface="Source Sans Pro" panose="020B0503030403020204" pitchFamily="34" charset="0"/>
                <a:ea typeface="Source Sans Pro" panose="020B0503030403020204" pitchFamily="34" charset="0"/>
              </a:rPr>
              <a:t>evaluate the effectiveness of a treatment process.</a:t>
            </a: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2906038" y="6085725"/>
            <a:ext cx="6237962" cy="43660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Not always feasible. For SSP, E. coli indicator is sufficient.</a:t>
            </a:r>
          </a:p>
          <a:p>
            <a:pPr>
              <a:lnSpc>
                <a:spcPct val="100000"/>
              </a:lnSpc>
            </a:pPr>
            <a:endParaRPr lang="en-US" sz="2000" dirty="0">
              <a:solidFill>
                <a:schemeClr val="tx2"/>
              </a:solidFill>
              <a:latin typeface="Source Sans Pro" panose="020B0503030403020204" pitchFamily="34" charset="0"/>
              <a:ea typeface="Source Sans Pro" panose="020B0503030403020204" pitchFamily="34" charset="0"/>
            </a:endParaRPr>
          </a:p>
        </p:txBody>
      </p:sp>
      <p:pic>
        <p:nvPicPr>
          <p:cNvPr id="28" name="Grafik 27">
            <a:extLst>
              <a:ext uri="{FF2B5EF4-FFF2-40B4-BE49-F238E27FC236}">
                <a16:creationId xmlns:a16="http://schemas.microsoft.com/office/drawing/2014/main" id="{A52F5DE1-362C-0148-810A-E9B5FDA4AAAD}"/>
              </a:ext>
            </a:extLst>
          </p:cNvPr>
          <p:cNvPicPr>
            <a:picLocks noChangeAspect="1"/>
          </p:cNvPicPr>
          <p:nvPr/>
        </p:nvPicPr>
        <p:blipFill>
          <a:blip r:embed="rId3"/>
          <a:stretch>
            <a:fillRect/>
          </a:stretch>
        </p:blipFill>
        <p:spPr>
          <a:xfrm>
            <a:off x="6569242" y="1064469"/>
            <a:ext cx="422065" cy="422065"/>
          </a:xfrm>
          <a:prstGeom prst="rect">
            <a:avLst/>
          </a:prstGeom>
        </p:spPr>
      </p:pic>
      <p:pic>
        <p:nvPicPr>
          <p:cNvPr id="30" name="Grafik 29">
            <a:extLst>
              <a:ext uri="{FF2B5EF4-FFF2-40B4-BE49-F238E27FC236}">
                <a16:creationId xmlns:a16="http://schemas.microsoft.com/office/drawing/2014/main" id="{0D847874-24F9-FA44-8544-37ECFAF8F467}"/>
              </a:ext>
            </a:extLst>
          </p:cNvPr>
          <p:cNvPicPr>
            <a:picLocks noChangeAspect="1"/>
          </p:cNvPicPr>
          <p:nvPr/>
        </p:nvPicPr>
        <p:blipFill>
          <a:blip r:embed="rId4"/>
          <a:stretch>
            <a:fillRect/>
          </a:stretch>
        </p:blipFill>
        <p:spPr>
          <a:xfrm>
            <a:off x="6775698" y="1513238"/>
            <a:ext cx="422065" cy="422065"/>
          </a:xfrm>
          <a:prstGeom prst="rect">
            <a:avLst/>
          </a:prstGeom>
        </p:spPr>
      </p:pic>
      <p:pic>
        <p:nvPicPr>
          <p:cNvPr id="31" name="Grafik 30">
            <a:extLst>
              <a:ext uri="{FF2B5EF4-FFF2-40B4-BE49-F238E27FC236}">
                <a16:creationId xmlns:a16="http://schemas.microsoft.com/office/drawing/2014/main" id="{369137F5-ECE5-AF4E-AF78-58AB6753716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88772" y="1414441"/>
            <a:ext cx="502258" cy="536023"/>
          </a:xfrm>
          <a:prstGeom prst="rect">
            <a:avLst/>
          </a:prstGeom>
        </p:spPr>
      </p:pic>
      <p:sp>
        <p:nvSpPr>
          <p:cNvPr id="32" name="Text Placeholder 7">
            <a:extLst>
              <a:ext uri="{FF2B5EF4-FFF2-40B4-BE49-F238E27FC236}">
                <a16:creationId xmlns:a16="http://schemas.microsoft.com/office/drawing/2014/main" id="{ABB8254A-5857-4842-AD4A-001699A33D6C}"/>
              </a:ext>
            </a:extLst>
          </p:cNvPr>
          <p:cNvSpPr txBox="1">
            <a:spLocks/>
          </p:cNvSpPr>
          <p:nvPr/>
        </p:nvSpPr>
        <p:spPr>
          <a:xfrm>
            <a:off x="6121939" y="4849051"/>
            <a:ext cx="447303" cy="3907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or</a:t>
            </a:r>
          </a:p>
        </p:txBody>
      </p:sp>
      <p:sp>
        <p:nvSpPr>
          <p:cNvPr id="35" name="Rectangular Callout 34">
            <a:extLst>
              <a:ext uri="{FF2B5EF4-FFF2-40B4-BE49-F238E27FC236}">
                <a16:creationId xmlns:a16="http://schemas.microsoft.com/office/drawing/2014/main" id="{59922C16-1050-6244-9838-EA4073FB07D5}"/>
              </a:ext>
            </a:extLst>
          </p:cNvPr>
          <p:cNvSpPr/>
          <p:nvPr/>
        </p:nvSpPr>
        <p:spPr>
          <a:xfrm>
            <a:off x="7346673" y="17423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114-119</a:t>
            </a:r>
          </a:p>
        </p:txBody>
      </p:sp>
    </p:spTree>
    <p:extLst>
      <p:ext uri="{BB962C8B-B14F-4D97-AF65-F5344CB8AC3E}">
        <p14:creationId xmlns:p14="http://schemas.microsoft.com/office/powerpoint/2010/main" val="44867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7" grpId="0"/>
      <p:bldP spid="20" grpId="0"/>
      <p:bldP spid="22" grpId="0"/>
      <p:bldP spid="24"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74647" y="1300107"/>
            <a:ext cx="3648551"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Helminths</a:t>
            </a:r>
            <a:endParaRPr lang="en-GB"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Environmental transmission of pathogens in faecal waste</a:t>
            </a:r>
            <a:endParaRPr lang="x-none" sz="2000" spc="0" dirty="0">
              <a:solidFill>
                <a:schemeClr val="tx2"/>
              </a:solidFill>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4833644" y="1213138"/>
            <a:ext cx="4343440" cy="197297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This is because:</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Helminth infections are context specific.</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Species and concentrations of Helminth eggs in waste influence the control measures.</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353254" y="3925122"/>
            <a:ext cx="2490153"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Eggs infect snail that lives in standing waters. </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Cercarie</a:t>
            </a:r>
            <a:r>
              <a:rPr lang="en-GB" sz="2000" dirty="0">
                <a:solidFill>
                  <a:schemeClr val="tx2"/>
                </a:solidFill>
                <a:latin typeface="Source Sans Pro" panose="020B0503030403020204" pitchFamily="34" charset="0"/>
                <a:ea typeface="Source Sans Pro" panose="020B0503030403020204" pitchFamily="34" charset="0"/>
              </a:rPr>
              <a:t> will swim and penetrate the skin of humans in the water.</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253477" y="1837153"/>
            <a:ext cx="4347596" cy="360612"/>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It is important to understand which helminth are endemic in the locality of the SSP.</a:t>
            </a:r>
          </a:p>
          <a:p>
            <a:pPr marL="285750" indent="-285750">
              <a:lnSpc>
                <a:spcPct val="100000"/>
              </a:lnSpc>
              <a:buFont typeface="Arial" panose="020B0604020202020204" pitchFamily="34" charset="0"/>
              <a:buChar char="•"/>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253476" y="3002779"/>
            <a:ext cx="4318523"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Examples of helminth infections </a:t>
            </a:r>
          </a:p>
          <a:p>
            <a:pPr>
              <a:lnSpc>
                <a:spcPct val="100000"/>
              </a:lnSpc>
            </a:pPr>
            <a:endParaRPr lang="en-GB" sz="2000" dirty="0">
              <a:solidFill>
                <a:srgbClr val="226676"/>
              </a:solidFill>
              <a:latin typeface="Source Sans Pro" panose="020B0503030403020204" pitchFamily="34" charset="0"/>
              <a:ea typeface="Source Sans Pro" panose="020B0503030403020204" pitchFamily="34" charset="0"/>
            </a:endParaRPr>
          </a:p>
        </p:txBody>
      </p:sp>
      <p:sp>
        <p:nvSpPr>
          <p:cNvPr id="20" name="Text Placeholder 7">
            <a:extLst>
              <a:ext uri="{FF2B5EF4-FFF2-40B4-BE49-F238E27FC236}">
                <a16:creationId xmlns:a16="http://schemas.microsoft.com/office/drawing/2014/main" id="{E090F7BA-C3E8-FA44-A75E-DD626C590D6E}"/>
              </a:ext>
            </a:extLst>
          </p:cNvPr>
          <p:cNvSpPr txBox="1">
            <a:spLocks/>
          </p:cNvSpPr>
          <p:nvPr/>
        </p:nvSpPr>
        <p:spPr>
          <a:xfrm>
            <a:off x="3526752" y="4006845"/>
            <a:ext cx="2504098"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Transmitted by the faecal-oral route.</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Contamination of produce grown with contaminated water and faecal sludge.</a:t>
            </a:r>
          </a:p>
        </p:txBody>
      </p:sp>
      <p:sp>
        <p:nvSpPr>
          <p:cNvPr id="22" name="Text Placeholder 7">
            <a:extLst>
              <a:ext uri="{FF2B5EF4-FFF2-40B4-BE49-F238E27FC236}">
                <a16:creationId xmlns:a16="http://schemas.microsoft.com/office/drawing/2014/main" id="{CCE7A34E-88BE-7047-8664-3E9674E7510F}"/>
              </a:ext>
            </a:extLst>
          </p:cNvPr>
          <p:cNvSpPr txBox="1">
            <a:spLocks/>
          </p:cNvSpPr>
          <p:nvPr/>
        </p:nvSpPr>
        <p:spPr>
          <a:xfrm>
            <a:off x="6700249" y="4024694"/>
            <a:ext cx="2295694"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Eggs shed via faeces and the larvae penetrates the skin, usually at the feet.</a:t>
            </a: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209207" y="6046601"/>
            <a:ext cx="8898957" cy="43660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Transmission route affects risk and required control measures</a:t>
            </a:r>
          </a:p>
          <a:p>
            <a:pPr>
              <a:lnSpc>
                <a:spcPct val="100000"/>
              </a:lnSpc>
            </a:pPr>
            <a:endParaRPr lang="en-GB" sz="2000"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2000" dirty="0">
              <a:solidFill>
                <a:srgbClr val="226676"/>
              </a:solidFill>
              <a:latin typeface="Source Sans Pro" panose="020B0503030403020204" pitchFamily="34" charset="0"/>
              <a:ea typeface="Source Sans Pro" panose="020B0503030403020204" pitchFamily="34" charset="0"/>
            </a:endParaRPr>
          </a:p>
        </p:txBody>
      </p:sp>
      <p:pic>
        <p:nvPicPr>
          <p:cNvPr id="19" name="Grafik 18">
            <a:extLst>
              <a:ext uri="{FF2B5EF4-FFF2-40B4-BE49-F238E27FC236}">
                <a16:creationId xmlns:a16="http://schemas.microsoft.com/office/drawing/2014/main" id="{EB6D4F8C-C0DD-464D-8D4F-E84849797F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7881" y="1101982"/>
            <a:ext cx="957132" cy="776211"/>
          </a:xfrm>
          <a:prstGeom prst="rect">
            <a:avLst/>
          </a:prstGeom>
        </p:spPr>
      </p:pic>
      <p:sp>
        <p:nvSpPr>
          <p:cNvPr id="34" name="Text Placeholder 7">
            <a:extLst>
              <a:ext uri="{FF2B5EF4-FFF2-40B4-BE49-F238E27FC236}">
                <a16:creationId xmlns:a16="http://schemas.microsoft.com/office/drawing/2014/main" id="{6762314E-C930-F044-99C0-02EA30B564AA}"/>
              </a:ext>
            </a:extLst>
          </p:cNvPr>
          <p:cNvSpPr txBox="1">
            <a:spLocks/>
          </p:cNvSpPr>
          <p:nvPr/>
        </p:nvSpPr>
        <p:spPr>
          <a:xfrm>
            <a:off x="324679" y="3457078"/>
            <a:ext cx="2081765"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Schistosomiasis</a:t>
            </a:r>
            <a:endParaRPr lang="en-GB"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5" name="Text Placeholder 7">
            <a:extLst>
              <a:ext uri="{FF2B5EF4-FFF2-40B4-BE49-F238E27FC236}">
                <a16:creationId xmlns:a16="http://schemas.microsoft.com/office/drawing/2014/main" id="{1746D6FE-10FC-C248-B80C-48BEB78A5F84}"/>
              </a:ext>
            </a:extLst>
          </p:cNvPr>
          <p:cNvSpPr txBox="1">
            <a:spLocks/>
          </p:cNvSpPr>
          <p:nvPr/>
        </p:nvSpPr>
        <p:spPr>
          <a:xfrm>
            <a:off x="3501201" y="3487752"/>
            <a:ext cx="2081765"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Ascariasis</a:t>
            </a:r>
            <a:endParaRPr lang="en-GB" dirty="0">
              <a:solidFill>
                <a:srgbClr val="226676"/>
              </a:solidFill>
              <a:latin typeface="Source Sans Pro" panose="020B0503030403020204" pitchFamily="34" charset="0"/>
              <a:ea typeface="Source Sans Pro" panose="020B0503030403020204" pitchFamily="34" charset="0"/>
            </a:endParaRPr>
          </a:p>
          <a:p>
            <a:pPr algn="ct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6" name="Text Placeholder 7">
            <a:extLst>
              <a:ext uri="{FF2B5EF4-FFF2-40B4-BE49-F238E27FC236}">
                <a16:creationId xmlns:a16="http://schemas.microsoft.com/office/drawing/2014/main" id="{5235ADF6-2213-2D4C-B59C-3D3A92BBBBCA}"/>
              </a:ext>
            </a:extLst>
          </p:cNvPr>
          <p:cNvSpPr txBox="1">
            <a:spLocks/>
          </p:cNvSpPr>
          <p:nvPr/>
        </p:nvSpPr>
        <p:spPr>
          <a:xfrm>
            <a:off x="6678060" y="3514559"/>
            <a:ext cx="2504099"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Hookworm infection</a:t>
            </a:r>
            <a:endParaRPr lang="en-GB" dirty="0">
              <a:solidFill>
                <a:srgbClr val="226676"/>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4437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7" grpId="0"/>
      <p:bldP spid="20" grpId="0"/>
      <p:bldP spid="22" grpId="0"/>
      <p:bldP spid="24" grpId="0"/>
      <p:bldP spid="34" grpId="0"/>
      <p:bldP spid="35"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106FB08-E1EB-9545-908E-A78814943F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bwMode="auto">
          <a:xfrm>
            <a:off x="1785395" y="1232983"/>
            <a:ext cx="6171676" cy="5114753"/>
          </a:xfrm>
          <a:prstGeom prst="rect">
            <a:avLst/>
          </a:prstGeom>
          <a:noFill/>
          <a:ln w="9525">
            <a:solidFill>
              <a:schemeClr val="tx1"/>
            </a:solidFill>
            <a:miter lim="800000"/>
            <a:headEnd/>
            <a:tailEnd/>
          </a:ln>
        </p:spPr>
      </p:pic>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253477" y="845038"/>
            <a:ext cx="7105128"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chemeClr val="tx2"/>
                </a:solidFill>
              </a:rPr>
              <a:t>Helminths: transmission of Schistosomiasis</a:t>
            </a:r>
            <a:endParaRPr lang="en-GB" b="1" dirty="0">
              <a:solidFill>
                <a:schemeClr val="tx2"/>
              </a:solidFill>
            </a:endParaRPr>
          </a:p>
          <a:p>
            <a:pPr>
              <a:lnSpc>
                <a:spcPct val="100000"/>
              </a:lnSpc>
            </a:pPr>
            <a:endParaRPr lang="en-GB" sz="1800" b="1" dirty="0">
              <a:solidFill>
                <a:schemeClr val="tx2"/>
              </a:solidFill>
            </a:endParaRPr>
          </a:p>
        </p:txBody>
      </p:sp>
      <p:sp>
        <p:nvSpPr>
          <p:cNvPr id="10" name="Text Placeholder 19">
            <a:extLst>
              <a:ext uri="{FF2B5EF4-FFF2-40B4-BE49-F238E27FC236}">
                <a16:creationId xmlns:a16="http://schemas.microsoft.com/office/drawing/2014/main" id="{03C840A0-9F6B-A44E-8B21-A7B1E77CC483}"/>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spTree>
    <p:extLst>
      <p:ext uri="{BB962C8B-B14F-4D97-AF65-F5344CB8AC3E}">
        <p14:creationId xmlns:p14="http://schemas.microsoft.com/office/powerpoint/2010/main" val="361921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02D8D599-CC91-5A42-90F4-319874C18D53}"/>
              </a:ext>
            </a:extLst>
          </p:cNvPr>
          <p:cNvSpPr txBox="1">
            <a:spLocks/>
          </p:cNvSpPr>
          <p:nvPr/>
        </p:nvSpPr>
        <p:spPr>
          <a:xfrm>
            <a:off x="2269540" y="1991754"/>
            <a:ext cx="3465851" cy="371475"/>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00000"/>
              </a:lnSpc>
            </a:pPr>
            <a:r>
              <a:rPr lang="en-GB" sz="2200" dirty="0">
                <a:solidFill>
                  <a:srgbClr val="369175"/>
                </a:solidFill>
                <a:latin typeface="Source Sans Pro" panose="020B0503030403020204" pitchFamily="34" charset="0"/>
                <a:ea typeface="Source Sans Pro" panose="020B0503030403020204" pitchFamily="34" charset="0"/>
              </a:rPr>
              <a:t>Safe sanitation systems</a:t>
            </a:r>
          </a:p>
        </p:txBody>
      </p:sp>
      <p:sp>
        <p:nvSpPr>
          <p:cNvPr id="11" name="3 Marcador de texto">
            <a:extLst>
              <a:ext uri="{FF2B5EF4-FFF2-40B4-BE49-F238E27FC236}">
                <a16:creationId xmlns:a16="http://schemas.microsoft.com/office/drawing/2014/main" id="{A2E20292-DF7A-9649-97D4-B32CC5DDCBCD}"/>
              </a:ext>
            </a:extLst>
          </p:cNvPr>
          <p:cNvSpPr txBox="1">
            <a:spLocks/>
          </p:cNvSpPr>
          <p:nvPr/>
        </p:nvSpPr>
        <p:spPr>
          <a:xfrm>
            <a:off x="2247945" y="2569132"/>
            <a:ext cx="6560832" cy="12812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000" dirty="0">
                <a:solidFill>
                  <a:schemeClr val="tx2"/>
                </a:solidFill>
                <a:latin typeface="Source Sans Pro" panose="020B0503030403020204" pitchFamily="34" charset="0"/>
                <a:ea typeface="Source Sans Pro" panose="020B0503030403020204" pitchFamily="34" charset="0"/>
              </a:rPr>
              <a:t>Sanitation systems are  a combination of technologies and services that, when linked and properly managed, can form a safe chain.</a:t>
            </a:r>
          </a:p>
        </p:txBody>
      </p:sp>
      <p:pic>
        <p:nvPicPr>
          <p:cNvPr id="12" name="Picture 4">
            <a:extLst>
              <a:ext uri="{FF2B5EF4-FFF2-40B4-BE49-F238E27FC236}">
                <a16:creationId xmlns:a16="http://schemas.microsoft.com/office/drawing/2014/main" id="{D76B14F2-6D9A-424C-A56E-99BB87401E1A}"/>
              </a:ext>
            </a:extLst>
          </p:cNvPr>
          <p:cNvPicPr>
            <a:picLocks noChangeAspect="1"/>
          </p:cNvPicPr>
          <p:nvPr/>
        </p:nvPicPr>
        <p:blipFill rotWithShape="1">
          <a:blip r:embed="rId3">
            <a:clrChange>
              <a:clrFrom>
                <a:srgbClr val="FFFFFF"/>
              </a:clrFrom>
              <a:clrTo>
                <a:srgbClr val="FFFFFF">
                  <a:alpha val="0"/>
                </a:srgbClr>
              </a:clrTo>
            </a:clrChange>
          </a:blip>
          <a:srcRect l="3326" r="9385"/>
          <a:stretch/>
        </p:blipFill>
        <p:spPr>
          <a:xfrm>
            <a:off x="335223" y="3429000"/>
            <a:ext cx="8011317" cy="3112942"/>
          </a:xfrm>
          <a:prstGeom prst="rect">
            <a:avLst/>
          </a:prstGeom>
        </p:spPr>
      </p:pic>
      <p:sp>
        <p:nvSpPr>
          <p:cNvPr id="17" name="Text Placeholder 19">
            <a:extLst>
              <a:ext uri="{FF2B5EF4-FFF2-40B4-BE49-F238E27FC236}">
                <a16:creationId xmlns:a16="http://schemas.microsoft.com/office/drawing/2014/main" id="{EDD5BCA3-B399-1145-B23C-AFE7CAE1F2B2}"/>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18" name="Text Placeholder 19">
            <a:extLst>
              <a:ext uri="{FF2B5EF4-FFF2-40B4-BE49-F238E27FC236}">
                <a16:creationId xmlns:a16="http://schemas.microsoft.com/office/drawing/2014/main" id="{FAEC5E7B-48EC-D94F-85CE-201620D597D9}"/>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
        <p:nvSpPr>
          <p:cNvPr id="19" name="1 Marcador de texto">
            <a:extLst>
              <a:ext uri="{FF2B5EF4-FFF2-40B4-BE49-F238E27FC236}">
                <a16:creationId xmlns:a16="http://schemas.microsoft.com/office/drawing/2014/main" id="{E50FA7EA-7704-7445-91F3-D10519CA7477}"/>
              </a:ext>
            </a:extLst>
          </p:cNvPr>
          <p:cNvSpPr txBox="1">
            <a:spLocks/>
          </p:cNvSpPr>
          <p:nvPr/>
        </p:nvSpPr>
        <p:spPr>
          <a:xfrm>
            <a:off x="2269540" y="1504047"/>
            <a:ext cx="6946114" cy="413158"/>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200" dirty="0">
                <a:solidFill>
                  <a:srgbClr val="369175"/>
                </a:solidFill>
                <a:latin typeface="Source Sans Pro" panose="020B0503030403020204" pitchFamily="34" charset="0"/>
                <a:ea typeface="Source Sans Pro" panose="020B0503030403020204" pitchFamily="34" charset="0"/>
              </a:rPr>
              <a:t>WHO Recommendations – Chapter 3</a:t>
            </a:r>
          </a:p>
        </p:txBody>
      </p:sp>
      <p:sp>
        <p:nvSpPr>
          <p:cNvPr id="21" name="Rectangular Callout 20">
            <a:extLst>
              <a:ext uri="{FF2B5EF4-FFF2-40B4-BE49-F238E27FC236}">
                <a16:creationId xmlns:a16="http://schemas.microsoft.com/office/drawing/2014/main" id="{E3FE5CC2-EF98-F04A-B163-9EDE43CEE7B6}"/>
              </a:ext>
            </a:extLst>
          </p:cNvPr>
          <p:cNvSpPr/>
          <p:nvPr/>
        </p:nvSpPr>
        <p:spPr>
          <a:xfrm>
            <a:off x="335223" y="159802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29-58</a:t>
            </a:r>
          </a:p>
        </p:txBody>
      </p:sp>
    </p:spTree>
    <p:extLst>
      <p:ext uri="{BB962C8B-B14F-4D97-AF65-F5344CB8AC3E}">
        <p14:creationId xmlns:p14="http://schemas.microsoft.com/office/powerpoint/2010/main" val="3043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253477" y="845038"/>
            <a:ext cx="7105128"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chemeClr val="tx2"/>
                </a:solidFill>
              </a:rPr>
              <a:t>Helminths: transmission of Ascariasis</a:t>
            </a:r>
            <a:endParaRPr lang="en-GB" b="1" dirty="0">
              <a:solidFill>
                <a:schemeClr val="tx2"/>
              </a:solidFill>
            </a:endParaRPr>
          </a:p>
          <a:p>
            <a:pPr>
              <a:lnSpc>
                <a:spcPct val="100000"/>
              </a:lnSpc>
            </a:pPr>
            <a:endParaRPr lang="en-GB" sz="1800" b="1" dirty="0">
              <a:solidFill>
                <a:schemeClr val="tx2"/>
              </a:solidFill>
            </a:endParaRPr>
          </a:p>
        </p:txBody>
      </p:sp>
      <p:sp>
        <p:nvSpPr>
          <p:cNvPr id="10" name="Text Placeholder 19">
            <a:extLst>
              <a:ext uri="{FF2B5EF4-FFF2-40B4-BE49-F238E27FC236}">
                <a16:creationId xmlns:a16="http://schemas.microsoft.com/office/drawing/2014/main" id="{03C840A0-9F6B-A44E-8B21-A7B1E77CC483}"/>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pic>
        <p:nvPicPr>
          <p:cNvPr id="6" name="Picture 4">
            <a:extLst>
              <a:ext uri="{FF2B5EF4-FFF2-40B4-BE49-F238E27FC236}">
                <a16:creationId xmlns:a16="http://schemas.microsoft.com/office/drawing/2014/main" id="{69014B30-A1FA-E946-BD73-29885B3F88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bwMode="auto">
          <a:xfrm>
            <a:off x="2070100" y="1268330"/>
            <a:ext cx="5003800" cy="505021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63463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253477" y="845038"/>
            <a:ext cx="7105128"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chemeClr val="tx2"/>
                </a:solidFill>
              </a:rPr>
              <a:t>Helminths: transmission of Hookworm infection</a:t>
            </a:r>
            <a:endParaRPr lang="en-GB" b="1" dirty="0">
              <a:solidFill>
                <a:schemeClr val="tx2"/>
              </a:solidFill>
            </a:endParaRPr>
          </a:p>
          <a:p>
            <a:pPr>
              <a:lnSpc>
                <a:spcPct val="100000"/>
              </a:lnSpc>
            </a:pPr>
            <a:endParaRPr lang="en-GB" sz="1800" b="1" dirty="0">
              <a:solidFill>
                <a:schemeClr val="tx2"/>
              </a:solidFill>
            </a:endParaRPr>
          </a:p>
        </p:txBody>
      </p:sp>
      <p:sp>
        <p:nvSpPr>
          <p:cNvPr id="10" name="Text Placeholder 19">
            <a:extLst>
              <a:ext uri="{FF2B5EF4-FFF2-40B4-BE49-F238E27FC236}">
                <a16:creationId xmlns:a16="http://schemas.microsoft.com/office/drawing/2014/main" id="{03C840A0-9F6B-A44E-8B21-A7B1E77CC483}"/>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pic>
        <p:nvPicPr>
          <p:cNvPr id="5" name="Picture 3">
            <a:extLst>
              <a:ext uri="{FF2B5EF4-FFF2-40B4-BE49-F238E27FC236}">
                <a16:creationId xmlns:a16="http://schemas.microsoft.com/office/drawing/2014/main" id="{ED517ABA-61CA-9A40-873F-2539E35A4F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b="1393"/>
          <a:stretch>
            <a:fillRect/>
          </a:stretch>
        </p:blipFill>
        <p:spPr bwMode="auto">
          <a:xfrm>
            <a:off x="1606550" y="1227230"/>
            <a:ext cx="6569858" cy="505514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55533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431032" y="2619929"/>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Occurrence</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Pathogens must be excreted into the environment in sufficient quantities by infected people</a:t>
            </a: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Environmental transmission of pathogens in </a:t>
            </a:r>
            <a:r>
              <a:rPr lang="en-GB" sz="2000" spc="0" dirty="0" err="1">
                <a:solidFill>
                  <a:schemeClr val="tx2"/>
                </a:solidFill>
                <a:latin typeface="Source Sans Pro" panose="020B0503030403020204" pitchFamily="34" charset="0"/>
                <a:ea typeface="Source Sans Pro" panose="020B0503030403020204" pitchFamily="34" charset="0"/>
              </a:rPr>
              <a:t>fecal</a:t>
            </a:r>
            <a:r>
              <a:rPr lang="en-GB" sz="2000" spc="0" dirty="0">
                <a:solidFill>
                  <a:schemeClr val="tx2"/>
                </a:solidFill>
                <a:latin typeface="Source Sans Pro" panose="020B0503030403020204" pitchFamily="34" charset="0"/>
                <a:ea typeface="Source Sans Pro" panose="020B0503030403020204" pitchFamily="34" charset="0"/>
              </a:rPr>
              <a:t> waste</a:t>
            </a:r>
            <a:endParaRPr lang="x-none" sz="2000" spc="0" dirty="0">
              <a:solidFill>
                <a:schemeClr val="tx2"/>
              </a:solidFill>
              <a:ea typeface="Source Sans Pro" panose="020B0503030403020204" pitchFamily="34" charset="0"/>
            </a:endParaRPr>
          </a:p>
        </p:txBody>
      </p:sp>
      <p:pic>
        <p:nvPicPr>
          <p:cNvPr id="13" name="Grafik 12">
            <a:extLst>
              <a:ext uri="{FF2B5EF4-FFF2-40B4-BE49-F238E27FC236}">
                <a16:creationId xmlns:a16="http://schemas.microsoft.com/office/drawing/2014/main" id="{51783721-E36A-F243-A2B3-3FD0124430CC}"/>
              </a:ext>
            </a:extLst>
          </p:cNvPr>
          <p:cNvPicPr>
            <a:picLocks noChangeAspect="1"/>
          </p:cNvPicPr>
          <p:nvPr/>
        </p:nvPicPr>
        <p:blipFill>
          <a:blip r:embed="rId3"/>
          <a:stretch>
            <a:fillRect/>
          </a:stretch>
        </p:blipFill>
        <p:spPr>
          <a:xfrm>
            <a:off x="460510" y="2308545"/>
            <a:ext cx="583617" cy="583617"/>
          </a:xfrm>
          <a:prstGeom prst="rect">
            <a:avLst/>
          </a:prstGeom>
        </p:spPr>
      </p:pic>
      <p:pic>
        <p:nvPicPr>
          <p:cNvPr id="14" name="Grafik 13">
            <a:extLst>
              <a:ext uri="{FF2B5EF4-FFF2-40B4-BE49-F238E27FC236}">
                <a16:creationId xmlns:a16="http://schemas.microsoft.com/office/drawing/2014/main" id="{E76F1D9C-2E39-7C4B-8927-674D5F941C4B}"/>
              </a:ext>
            </a:extLst>
          </p:cNvPr>
          <p:cNvPicPr>
            <a:picLocks noChangeAspect="1"/>
          </p:cNvPicPr>
          <p:nvPr/>
        </p:nvPicPr>
        <p:blipFill>
          <a:blip r:embed="rId4"/>
          <a:stretch>
            <a:fillRect/>
          </a:stretch>
        </p:blipFill>
        <p:spPr>
          <a:xfrm>
            <a:off x="752318" y="2903329"/>
            <a:ext cx="583617" cy="583617"/>
          </a:xfrm>
          <a:prstGeom prst="rect">
            <a:avLst/>
          </a:prstGeom>
        </p:spPr>
      </p:pic>
      <p:pic>
        <p:nvPicPr>
          <p:cNvPr id="15" name="Grafik 14">
            <a:extLst>
              <a:ext uri="{FF2B5EF4-FFF2-40B4-BE49-F238E27FC236}">
                <a16:creationId xmlns:a16="http://schemas.microsoft.com/office/drawing/2014/main" id="{00E6E115-8B74-EB48-A801-4936F8E4DD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30757" y="2745752"/>
            <a:ext cx="694505" cy="741194"/>
          </a:xfrm>
          <a:prstGeom prst="rect">
            <a:avLst/>
          </a:prstGeom>
        </p:spPr>
      </p:pic>
      <p:pic>
        <p:nvPicPr>
          <p:cNvPr id="16" name="Grafik 15">
            <a:extLst>
              <a:ext uri="{FF2B5EF4-FFF2-40B4-BE49-F238E27FC236}">
                <a16:creationId xmlns:a16="http://schemas.microsoft.com/office/drawing/2014/main" id="{CFB30933-4DF2-E94B-A38E-97290600B5A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93056" y="3329369"/>
            <a:ext cx="957132" cy="776211"/>
          </a:xfrm>
          <a:prstGeom prst="rect">
            <a:avLst/>
          </a:prstGeom>
        </p:spPr>
      </p:pic>
      <p:pic>
        <p:nvPicPr>
          <p:cNvPr id="20" name="Grafik 19" descr="Benutzer">
            <a:extLst>
              <a:ext uri="{FF2B5EF4-FFF2-40B4-BE49-F238E27FC236}">
                <a16:creationId xmlns:a16="http://schemas.microsoft.com/office/drawing/2014/main" id="{8AD8AB11-5EDE-5544-9226-B65ED7C16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7810" y="1934338"/>
            <a:ext cx="2171242" cy="2171242"/>
          </a:xfrm>
          <a:prstGeom prst="rect">
            <a:avLst/>
          </a:prstGeom>
        </p:spPr>
      </p:pic>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3673027" y="2639752"/>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chemeClr val="tx2"/>
                </a:solidFill>
                <a:latin typeface="Source Sans Pro" panose="020B0503030403020204" pitchFamily="34" charset="0"/>
                <a:ea typeface="Source Sans Pro" panose="020B0503030403020204" pitchFamily="34" charset="0"/>
              </a:rPr>
              <a:t>Persistence</a:t>
            </a:r>
          </a:p>
          <a:p>
            <a:pPr>
              <a:lnSpc>
                <a:spcPct val="100000"/>
              </a:lnSpc>
            </a:pPr>
            <a:r>
              <a:rPr lang="en-GB" sz="1800" dirty="0">
                <a:solidFill>
                  <a:schemeClr val="tx2"/>
                </a:solidFill>
                <a:latin typeface="Source Sans Pro" panose="020B0503030403020204" pitchFamily="34" charset="0"/>
                <a:ea typeface="Source Sans Pro" panose="020B0503030403020204" pitchFamily="34" charset="0"/>
              </a:rPr>
              <a:t>Pathogens must survive on surface, water, sewage and soil, and remain infectious</a:t>
            </a:r>
          </a:p>
          <a:p>
            <a:pPr>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2" name="Text Placeholder 7">
            <a:extLst>
              <a:ext uri="{FF2B5EF4-FFF2-40B4-BE49-F238E27FC236}">
                <a16:creationId xmlns:a16="http://schemas.microsoft.com/office/drawing/2014/main" id="{1C1B2145-4DB9-714B-9BDE-51324998933C}"/>
              </a:ext>
            </a:extLst>
          </p:cNvPr>
          <p:cNvSpPr txBox="1">
            <a:spLocks/>
          </p:cNvSpPr>
          <p:nvPr/>
        </p:nvSpPr>
        <p:spPr>
          <a:xfrm>
            <a:off x="5751698" y="2658126"/>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chemeClr val="tx2"/>
                </a:solidFill>
                <a:latin typeface="Source Sans Pro" panose="020B0503030403020204" pitchFamily="34" charset="0"/>
                <a:ea typeface="Source Sans Pro" panose="020B0503030403020204" pitchFamily="34" charset="0"/>
              </a:rPr>
              <a:t>Vector or hosts</a:t>
            </a:r>
          </a:p>
          <a:p>
            <a:pPr>
              <a:lnSpc>
                <a:spcPct val="100000"/>
              </a:lnSpc>
            </a:pPr>
            <a:r>
              <a:rPr lang="en-GB" sz="1800" dirty="0">
                <a:solidFill>
                  <a:schemeClr val="tx2"/>
                </a:solidFill>
                <a:latin typeface="Source Sans Pro" panose="020B0503030403020204" pitchFamily="34" charset="0"/>
                <a:ea typeface="Source Sans Pro" panose="020B0503030403020204" pitchFamily="34" charset="0"/>
              </a:rPr>
              <a:t>Presence and abundance of any required vectors or intermediary hosts</a:t>
            </a:r>
          </a:p>
          <a:p>
            <a:pPr>
              <a:lnSpc>
                <a:spcPct val="100000"/>
              </a:lnSpc>
            </a:pP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73152" y="4663881"/>
            <a:ext cx="1797945" cy="723156"/>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Infectivity</a:t>
            </a:r>
          </a:p>
          <a:p>
            <a:pPr>
              <a:lnSpc>
                <a:spcPct val="100000"/>
              </a:lnSpc>
            </a:pPr>
            <a:r>
              <a:rPr lang="en-GB" sz="1800" dirty="0">
                <a:solidFill>
                  <a:schemeClr val="tx2"/>
                </a:solidFill>
                <a:latin typeface="Source Sans Pro" panose="020B0503030403020204" pitchFamily="34" charset="0"/>
                <a:ea typeface="Source Sans Pro" panose="020B0503030403020204" pitchFamily="34" charset="0"/>
              </a:rPr>
              <a:t>Specific strain and virulence</a:t>
            </a: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4" name="Text Placeholder 7">
            <a:extLst>
              <a:ext uri="{FF2B5EF4-FFF2-40B4-BE49-F238E27FC236}">
                <a16:creationId xmlns:a16="http://schemas.microsoft.com/office/drawing/2014/main" id="{ED86A1F4-3A5F-AD4C-95B2-98551E7D8606}"/>
              </a:ext>
            </a:extLst>
          </p:cNvPr>
          <p:cNvSpPr txBox="1">
            <a:spLocks/>
          </p:cNvSpPr>
          <p:nvPr/>
        </p:nvSpPr>
        <p:spPr>
          <a:xfrm>
            <a:off x="7272903" y="4120246"/>
            <a:ext cx="1797945" cy="72315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Individual’s susceptibility to infections</a:t>
            </a:r>
          </a:p>
          <a:p>
            <a:pPr algn="ctr">
              <a:lnSpc>
                <a:spcPct val="100000"/>
              </a:lnSpc>
            </a:pPr>
            <a:r>
              <a:rPr lang="en-GB" sz="1800" dirty="0">
                <a:solidFill>
                  <a:schemeClr val="tx2"/>
                </a:solidFill>
                <a:latin typeface="Source Sans Pro" panose="020B0503030403020204" pitchFamily="34" charset="0"/>
                <a:ea typeface="Source Sans Pro" panose="020B0503030403020204" pitchFamily="34" charset="0"/>
              </a:rPr>
              <a:t>Immune status, nutritional status, age, pre-conditions</a:t>
            </a:r>
          </a:p>
          <a:p>
            <a:pPr algn="ct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5" name="Abgerundetes Rechteck 24">
            <a:extLst>
              <a:ext uri="{FF2B5EF4-FFF2-40B4-BE49-F238E27FC236}">
                <a16:creationId xmlns:a16="http://schemas.microsoft.com/office/drawing/2014/main" id="{6551AC4B-7B36-C64A-A7A8-08F5151EF459}"/>
              </a:ext>
            </a:extLst>
          </p:cNvPr>
          <p:cNvSpPr/>
          <p:nvPr/>
        </p:nvSpPr>
        <p:spPr>
          <a:xfrm>
            <a:off x="5651817" y="1916508"/>
            <a:ext cx="1853944" cy="2437637"/>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 name="Text Placeholder 7">
            <a:extLst>
              <a:ext uri="{FF2B5EF4-FFF2-40B4-BE49-F238E27FC236}">
                <a16:creationId xmlns:a16="http://schemas.microsoft.com/office/drawing/2014/main" id="{D26C358C-ACCA-8549-8072-9745F1A7E1B6}"/>
              </a:ext>
            </a:extLst>
          </p:cNvPr>
          <p:cNvSpPr txBox="1">
            <a:spLocks/>
          </p:cNvSpPr>
          <p:nvPr/>
        </p:nvSpPr>
        <p:spPr>
          <a:xfrm>
            <a:off x="4483215" y="4881478"/>
            <a:ext cx="3096765" cy="58492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Why do we need to consider vectors in SSP?</a:t>
            </a:r>
          </a:p>
          <a:p>
            <a:pPr algn="ct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1" name="Rectangular Callout 30">
            <a:extLst>
              <a:ext uri="{FF2B5EF4-FFF2-40B4-BE49-F238E27FC236}">
                <a16:creationId xmlns:a16="http://schemas.microsoft.com/office/drawing/2014/main" id="{C85D2350-BE8F-3943-866A-07FFD7F31F3D}"/>
              </a:ext>
            </a:extLst>
          </p:cNvPr>
          <p:cNvSpPr/>
          <p:nvPr/>
        </p:nvSpPr>
        <p:spPr>
          <a:xfrm>
            <a:off x="7230845" y="356176"/>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114-119</a:t>
            </a:r>
          </a:p>
        </p:txBody>
      </p:sp>
    </p:spTree>
    <p:extLst>
      <p:ext uri="{BB962C8B-B14F-4D97-AF65-F5344CB8AC3E}">
        <p14:creationId xmlns:p14="http://schemas.microsoft.com/office/powerpoint/2010/main" val="11044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221311" y="1213944"/>
            <a:ext cx="8658944"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Excreta facilitated vector breading </a:t>
            </a:r>
            <a:r>
              <a:rPr lang="en-GB" dirty="0">
                <a:solidFill>
                  <a:srgbClr val="226676"/>
                </a:solidFill>
                <a:latin typeface="Source Sans Pro" panose="020B0503030403020204" pitchFamily="34" charset="0"/>
                <a:ea typeface="Source Sans Pro" panose="020B0503030403020204" pitchFamily="34" charset="0"/>
              </a:rPr>
              <a:t>(Chapter 6.3.1 WHO Guidelines)</a:t>
            </a:r>
          </a:p>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 </a:t>
            </a:r>
            <a:endParaRPr lang="en-GB"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Excreta related pathogens</a:t>
            </a: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Environmental transmission of pathogens in faecal waste</a:t>
            </a:r>
            <a:endParaRPr lang="x-none" sz="2000" spc="0" dirty="0">
              <a:solidFill>
                <a:schemeClr val="tx2"/>
              </a:solidFill>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265323" y="1645988"/>
            <a:ext cx="8747990" cy="954050"/>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Excreta, water and waste may serve as breeding sites.</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Insects can act as vectors of disease by mechanically transporting pathogens in the environment.</a:t>
            </a: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96322" y="3371311"/>
            <a:ext cx="2767595"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Breed in excreta, such as pit latrines. </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Carry human pathogens High microbial counts.</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Enhance faecal-oral transmission, providing pathways from excreta to food or kitchen utensils.</a:t>
            </a: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482012" y="2863678"/>
            <a:ext cx="1861138"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solidFill>
                  <a:srgbClr val="226676"/>
                </a:solidFill>
                <a:latin typeface="Source Sans Pro" panose="020B0503030403020204" pitchFamily="34" charset="0"/>
                <a:ea typeface="Source Sans Pro" panose="020B0503030403020204" pitchFamily="34" charset="0"/>
              </a:rPr>
              <a:t>Cockroaches:</a:t>
            </a: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714097" y="6088951"/>
            <a:ext cx="8358187"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1800" dirty="0">
                <a:solidFill>
                  <a:srgbClr val="226676"/>
                </a:solidFill>
                <a:latin typeface="Source Sans Pro" panose="020B0503030403020204" pitchFamily="34" charset="0"/>
                <a:ea typeface="Source Sans Pro" panose="020B0503030403020204" pitchFamily="34" charset="0"/>
              </a:rPr>
              <a:t>Vector-habitat and mode of transmission must be considered in SSP</a:t>
            </a:r>
          </a:p>
          <a:p>
            <a:pPr algn="ct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a:p>
            <a:pPr algn="ct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pic>
        <p:nvPicPr>
          <p:cNvPr id="3" name="Grafik 2" descr="Käfer">
            <a:extLst>
              <a:ext uri="{FF2B5EF4-FFF2-40B4-BE49-F238E27FC236}">
                <a16:creationId xmlns:a16="http://schemas.microsoft.com/office/drawing/2014/main" id="{B2EA4DAC-BFFF-1548-97C8-3D37D3A195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8396" y="2752830"/>
            <a:ext cx="520862" cy="520862"/>
          </a:xfrm>
          <a:prstGeom prst="rect">
            <a:avLst/>
          </a:prstGeom>
        </p:spPr>
      </p:pic>
      <p:pic>
        <p:nvPicPr>
          <p:cNvPr id="6" name="Grafik 5">
            <a:extLst>
              <a:ext uri="{FF2B5EF4-FFF2-40B4-BE49-F238E27FC236}">
                <a16:creationId xmlns:a16="http://schemas.microsoft.com/office/drawing/2014/main" id="{37B2CA40-A6F1-A848-A558-24D962247F9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48770" y="2753971"/>
            <a:ext cx="608626" cy="574045"/>
          </a:xfrm>
          <a:prstGeom prst="rect">
            <a:avLst/>
          </a:prstGeom>
        </p:spPr>
      </p:pic>
      <p:pic>
        <p:nvPicPr>
          <p:cNvPr id="13" name="Grafik 12">
            <a:extLst>
              <a:ext uri="{FF2B5EF4-FFF2-40B4-BE49-F238E27FC236}">
                <a16:creationId xmlns:a16="http://schemas.microsoft.com/office/drawing/2014/main" id="{68FC34B1-1E19-464F-8EDD-8AD60E4159F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54825" y="2741494"/>
            <a:ext cx="607163" cy="574045"/>
          </a:xfrm>
          <a:prstGeom prst="rect">
            <a:avLst/>
          </a:prstGeom>
        </p:spPr>
      </p:pic>
      <p:sp>
        <p:nvSpPr>
          <p:cNvPr id="25" name="Text Placeholder 7">
            <a:extLst>
              <a:ext uri="{FF2B5EF4-FFF2-40B4-BE49-F238E27FC236}">
                <a16:creationId xmlns:a16="http://schemas.microsoft.com/office/drawing/2014/main" id="{93100425-0C5A-EF4F-8826-A792D0EEA6F1}"/>
              </a:ext>
            </a:extLst>
          </p:cNvPr>
          <p:cNvSpPr txBox="1">
            <a:spLocks/>
          </p:cNvSpPr>
          <p:nvPr/>
        </p:nvSpPr>
        <p:spPr>
          <a:xfrm>
            <a:off x="4119306" y="2872029"/>
            <a:ext cx="1861138"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solidFill>
                  <a:srgbClr val="226676"/>
                </a:solidFill>
                <a:latin typeface="Source Sans Pro" panose="020B0503030403020204" pitchFamily="34" charset="0"/>
                <a:ea typeface="Source Sans Pro" panose="020B0503030403020204" pitchFamily="34" charset="0"/>
              </a:rPr>
              <a:t>Flies:</a:t>
            </a: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9" name="Text Placeholder 7">
            <a:extLst>
              <a:ext uri="{FF2B5EF4-FFF2-40B4-BE49-F238E27FC236}">
                <a16:creationId xmlns:a16="http://schemas.microsoft.com/office/drawing/2014/main" id="{3DD88A26-7AF6-0B45-8968-3FB511011B1B}"/>
              </a:ext>
            </a:extLst>
          </p:cNvPr>
          <p:cNvSpPr txBox="1">
            <a:spLocks/>
          </p:cNvSpPr>
          <p:nvPr/>
        </p:nvSpPr>
        <p:spPr>
          <a:xfrm>
            <a:off x="6898795" y="2863678"/>
            <a:ext cx="1265963"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solidFill>
                  <a:srgbClr val="226676"/>
                </a:solidFill>
                <a:latin typeface="Source Sans Pro" panose="020B0503030403020204" pitchFamily="34" charset="0"/>
                <a:ea typeface="Source Sans Pro" panose="020B0503030403020204" pitchFamily="34" charset="0"/>
              </a:rPr>
              <a:t>Mosquitos</a:t>
            </a: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33" name="Text Placeholder 7">
            <a:extLst>
              <a:ext uri="{FF2B5EF4-FFF2-40B4-BE49-F238E27FC236}">
                <a16:creationId xmlns:a16="http://schemas.microsoft.com/office/drawing/2014/main" id="{895BC17A-F374-A34F-9660-290D05358319}"/>
              </a:ext>
            </a:extLst>
          </p:cNvPr>
          <p:cNvSpPr txBox="1">
            <a:spLocks/>
          </p:cNvSpPr>
          <p:nvPr/>
        </p:nvSpPr>
        <p:spPr>
          <a:xfrm>
            <a:off x="3448573" y="3357170"/>
            <a:ext cx="2767595"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Carry a variety of enteric pathogens, including bacteria and protozoa.</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Cause trachoma.</a:t>
            </a:r>
          </a:p>
        </p:txBody>
      </p:sp>
      <p:sp>
        <p:nvSpPr>
          <p:cNvPr id="34" name="Text Placeholder 7">
            <a:extLst>
              <a:ext uri="{FF2B5EF4-FFF2-40B4-BE49-F238E27FC236}">
                <a16:creationId xmlns:a16="http://schemas.microsoft.com/office/drawing/2014/main" id="{4DF98D30-D1F0-EE49-B9E1-0CE41E710DBD}"/>
              </a:ext>
            </a:extLst>
          </p:cNvPr>
          <p:cNvSpPr txBox="1">
            <a:spLocks/>
          </p:cNvSpPr>
          <p:nvPr/>
        </p:nvSpPr>
        <p:spPr>
          <a:xfrm>
            <a:off x="6443110" y="3328016"/>
            <a:ext cx="2767595" cy="2709817"/>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Improper drainage, stagnant water and ponds contribute to their breading.</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Wide range of mosquito-borne diseases: dengue, malaria, West Nile virus, chikungunya, yellow fever…</a:t>
            </a:r>
          </a:p>
        </p:txBody>
      </p:sp>
      <p:sp>
        <p:nvSpPr>
          <p:cNvPr id="20" name="Rectangular Callout 19">
            <a:extLst>
              <a:ext uri="{FF2B5EF4-FFF2-40B4-BE49-F238E27FC236}">
                <a16:creationId xmlns:a16="http://schemas.microsoft.com/office/drawing/2014/main" id="{B107C431-1B69-0441-919B-0253690507D7}"/>
              </a:ext>
            </a:extLst>
          </p:cNvPr>
          <p:cNvSpPr/>
          <p:nvPr/>
        </p:nvSpPr>
        <p:spPr>
          <a:xfrm>
            <a:off x="7230845" y="432010"/>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104</a:t>
            </a:r>
          </a:p>
        </p:txBody>
      </p:sp>
    </p:spTree>
    <p:extLst>
      <p:ext uri="{BB962C8B-B14F-4D97-AF65-F5344CB8AC3E}">
        <p14:creationId xmlns:p14="http://schemas.microsoft.com/office/powerpoint/2010/main" val="2309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4" grpId="0"/>
      <p:bldP spid="25" grpId="0"/>
      <p:bldP spid="29" grpId="0"/>
      <p:bldP spid="33" grpId="0"/>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340489" y="2865134"/>
            <a:ext cx="2136185"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Waste fractions from Step 2.2</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2673828" y="3006430"/>
            <a:ext cx="1951069"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Potential health hazards</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7">
            <a:extLst>
              <a:ext uri="{FF2B5EF4-FFF2-40B4-BE49-F238E27FC236}">
                <a16:creationId xmlns:a16="http://schemas.microsoft.com/office/drawing/2014/main" id="{4070140E-5281-7B48-86E6-4137094B29FC}"/>
              </a:ext>
            </a:extLst>
          </p:cNvPr>
          <p:cNvSpPr txBox="1">
            <a:spLocks/>
          </p:cNvSpPr>
          <p:nvPr/>
        </p:nvSpPr>
        <p:spPr>
          <a:xfrm>
            <a:off x="5007425" y="2816643"/>
            <a:ext cx="1636340"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Contextual and health data</a:t>
            </a:r>
          </a:p>
        </p:txBody>
      </p:sp>
      <p:sp>
        <p:nvSpPr>
          <p:cNvPr id="6" name="Text Placeholder 7">
            <a:extLst>
              <a:ext uri="{FF2B5EF4-FFF2-40B4-BE49-F238E27FC236}">
                <a16:creationId xmlns:a16="http://schemas.microsoft.com/office/drawing/2014/main" id="{696785FE-41CD-E04F-9809-3F8A709ED505}"/>
              </a:ext>
            </a:extLst>
          </p:cNvPr>
          <p:cNvSpPr txBox="1">
            <a:spLocks/>
          </p:cNvSpPr>
          <p:nvPr/>
        </p:nvSpPr>
        <p:spPr>
          <a:xfrm>
            <a:off x="6918830" y="2686901"/>
            <a:ext cx="2237379"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Identify relevant health hazards</a:t>
            </a:r>
          </a:p>
        </p:txBody>
      </p:sp>
      <p:cxnSp>
        <p:nvCxnSpPr>
          <p:cNvPr id="7" name="Gerade Verbindung mit Pfeil 6">
            <a:extLst>
              <a:ext uri="{FF2B5EF4-FFF2-40B4-BE49-F238E27FC236}">
                <a16:creationId xmlns:a16="http://schemas.microsoft.com/office/drawing/2014/main" id="{84FE66D4-ADC2-F74A-AB1B-A06BDE3D0B30}"/>
              </a:ext>
            </a:extLst>
          </p:cNvPr>
          <p:cNvCxnSpPr/>
          <p:nvPr/>
        </p:nvCxnSpPr>
        <p:spPr>
          <a:xfrm>
            <a:off x="2075544" y="3526083"/>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8FCC96CA-BFAD-3E49-8580-B1098628FC16}"/>
              </a:ext>
            </a:extLst>
          </p:cNvPr>
          <p:cNvCxnSpPr/>
          <p:nvPr/>
        </p:nvCxnSpPr>
        <p:spPr>
          <a:xfrm>
            <a:off x="4468602" y="3574574"/>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FC7FB37F-1476-0044-A8A3-E830204FB152}"/>
              </a:ext>
            </a:extLst>
          </p:cNvPr>
          <p:cNvCxnSpPr/>
          <p:nvPr/>
        </p:nvCxnSpPr>
        <p:spPr>
          <a:xfrm>
            <a:off x="6643765" y="3579244"/>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79FB1864-A112-4943-8246-750E2C397AC6}"/>
              </a:ext>
            </a:extLst>
          </p:cNvPr>
          <p:cNvSpPr txBox="1">
            <a:spLocks/>
          </p:cNvSpPr>
          <p:nvPr/>
        </p:nvSpPr>
        <p:spPr>
          <a:xfrm>
            <a:off x="3898702" y="4471521"/>
            <a:ext cx="3853786" cy="104386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a:solidFill>
                  <a:srgbClr val="226676"/>
                </a:solidFill>
                <a:latin typeface="Source Sans Pro" panose="020B0503030403020204" pitchFamily="34" charset="0"/>
                <a:ea typeface="Source Sans Pro" panose="020B0503030403020204" pitchFamily="34" charset="0"/>
              </a:rPr>
              <a:t>What information should we gather for our SSP?</a:t>
            </a:r>
          </a:p>
        </p:txBody>
      </p:sp>
      <p:sp>
        <p:nvSpPr>
          <p:cNvPr id="15" name="Abgerundetes Rechteck 14">
            <a:extLst>
              <a:ext uri="{FF2B5EF4-FFF2-40B4-BE49-F238E27FC236}">
                <a16:creationId xmlns:a16="http://schemas.microsoft.com/office/drawing/2014/main" id="{BF494857-2B90-FB4D-B201-B3C54E89C423}"/>
              </a:ext>
            </a:extLst>
          </p:cNvPr>
          <p:cNvSpPr/>
          <p:nvPr/>
        </p:nvSpPr>
        <p:spPr>
          <a:xfrm>
            <a:off x="4867004" y="2816643"/>
            <a:ext cx="1739775" cy="1353126"/>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226676"/>
              </a:solidFill>
            </a:endParaRPr>
          </a:p>
        </p:txBody>
      </p:sp>
      <p:sp>
        <p:nvSpPr>
          <p:cNvPr id="13" name="Text Placeholder 19">
            <a:extLst>
              <a:ext uri="{FF2B5EF4-FFF2-40B4-BE49-F238E27FC236}">
                <a16:creationId xmlns:a16="http://schemas.microsoft.com/office/drawing/2014/main" id="{F72024F4-490D-6440-A589-3B4C9BC605FC}"/>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Gather supporting </a:t>
            </a:r>
            <a:r>
              <a:rPr lang="en-GB" sz="2000" spc="0" baseline="0" dirty="0">
                <a:solidFill>
                  <a:schemeClr val="tx2"/>
                </a:solidFill>
                <a:latin typeface="Source Sans Pro" panose="020B0503030403020204" pitchFamily="34" charset="0"/>
                <a:ea typeface="Source Sans Pro" panose="020B0503030403020204" pitchFamily="34" charset="0"/>
              </a:rPr>
              <a:t>information</a:t>
            </a:r>
            <a:endParaRPr lang="x-none" sz="2000" spc="0" dirty="0">
              <a:solidFill>
                <a:schemeClr val="tx2"/>
              </a:solidFill>
              <a:ea typeface="Source Sans Pro" panose="020B0503030403020204" pitchFamily="34" charset="0"/>
            </a:endParaRPr>
          </a:p>
        </p:txBody>
      </p:sp>
      <p:sp>
        <p:nvSpPr>
          <p:cNvPr id="14" name="Text Placeholder 19">
            <a:extLst>
              <a:ext uri="{FF2B5EF4-FFF2-40B4-BE49-F238E27FC236}">
                <a16:creationId xmlns:a16="http://schemas.microsoft.com/office/drawing/2014/main" id="{4B1D5C8C-C9AD-E94F-B6E8-D9961F8C1B42}"/>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2.4</a:t>
            </a:r>
          </a:p>
        </p:txBody>
      </p:sp>
      <p:cxnSp>
        <p:nvCxnSpPr>
          <p:cNvPr id="16" name="Straight Connector 17">
            <a:extLst>
              <a:ext uri="{FF2B5EF4-FFF2-40B4-BE49-F238E27FC236}">
                <a16:creationId xmlns:a16="http://schemas.microsoft.com/office/drawing/2014/main" id="{90A28435-D78D-E74F-9E54-4B4A04F83D51}"/>
              </a:ext>
            </a:extLst>
          </p:cNvPr>
          <p:cNvCxnSpPr>
            <a:cxnSpLocks/>
          </p:cNvCxnSpPr>
          <p:nvPr/>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44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4"/>
          </p:nvPr>
        </p:nvSpPr>
        <p:spPr>
          <a:xfrm>
            <a:off x="224901" y="2189117"/>
            <a:ext cx="8559423" cy="294411"/>
          </a:xfrm>
        </p:spPr>
        <p:txBody>
          <a:bodyPr/>
          <a:lstStyle/>
          <a:p>
            <a:pPr marL="0" indent="0">
              <a:lnSpc>
                <a:spcPct val="100000"/>
              </a:lnSpc>
              <a:buNone/>
            </a:pPr>
            <a:r>
              <a:rPr lang="en-GB" sz="2000" dirty="0">
                <a:latin typeface="Source Sans Pro" panose="020B0503030403020204" pitchFamily="34" charset="0"/>
                <a:ea typeface="Source Sans Pro" panose="020B0503030403020204" pitchFamily="34" charset="0"/>
              </a:rPr>
              <a:t>Information about disease conditions and pathogen concentrations:</a:t>
            </a:r>
          </a:p>
        </p:txBody>
      </p:sp>
      <p:sp>
        <p:nvSpPr>
          <p:cNvPr id="9" name="8 Marcador de texto"/>
          <p:cNvSpPr>
            <a:spLocks noGrp="1"/>
          </p:cNvSpPr>
          <p:nvPr>
            <p:ph type="body" sz="quarter" idx="20"/>
          </p:nvPr>
        </p:nvSpPr>
        <p:spPr>
          <a:xfrm>
            <a:off x="224901" y="1286277"/>
            <a:ext cx="5372101" cy="365761"/>
          </a:xfrm>
        </p:spPr>
        <p:txBody>
          <a:bodyPr/>
          <a:lstStyle/>
          <a:p>
            <a:pPr>
              <a:spcBef>
                <a:spcPts val="0"/>
              </a:spcBef>
            </a:pPr>
            <a:r>
              <a:rPr lang="en-GB" sz="2200" spc="0" dirty="0">
                <a:solidFill>
                  <a:schemeClr val="tx2"/>
                </a:solidFill>
                <a:latin typeface="Source Sans Pro" panose="020B0503030403020204" pitchFamily="34" charset="0"/>
                <a:ea typeface="Source Sans Pro" panose="020B0503030403020204" pitchFamily="34" charset="0"/>
              </a:rPr>
              <a:t>Compiling biological hazard information</a:t>
            </a:r>
          </a:p>
          <a:p>
            <a:endParaRPr lang="en-GB"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A7702A50-E77A-1247-99E7-6BF7FD5975B7}"/>
              </a:ext>
            </a:extLst>
          </p:cNvPr>
          <p:cNvSpPr txBox="1">
            <a:spLocks/>
          </p:cNvSpPr>
          <p:nvPr/>
        </p:nvSpPr>
        <p:spPr>
          <a:xfrm>
            <a:off x="224901" y="1742571"/>
            <a:ext cx="3783428"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rgbClr val="226676"/>
                </a:solidFill>
                <a:latin typeface="Source Sans Pro" panose="020B0503030403020204" pitchFamily="34" charset="0"/>
                <a:ea typeface="Source Sans Pro" panose="020B0503030403020204" pitchFamily="34" charset="0"/>
              </a:rPr>
              <a:t>What should you collect?</a:t>
            </a:r>
          </a:p>
        </p:txBody>
      </p:sp>
      <p:sp>
        <p:nvSpPr>
          <p:cNvPr id="22" name="6 Marcador de texto">
            <a:extLst>
              <a:ext uri="{FF2B5EF4-FFF2-40B4-BE49-F238E27FC236}">
                <a16:creationId xmlns:a16="http://schemas.microsoft.com/office/drawing/2014/main" id="{6DF39A86-734B-5342-8BE7-2E9DECC53588}"/>
              </a:ext>
            </a:extLst>
          </p:cNvPr>
          <p:cNvSpPr txBox="1">
            <a:spLocks/>
          </p:cNvSpPr>
          <p:nvPr/>
        </p:nvSpPr>
        <p:spPr>
          <a:xfrm>
            <a:off x="2821528" y="5221221"/>
            <a:ext cx="6475003" cy="133229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Desktop literature </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Public Health Authority</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Consultation of personnel working in health facilities</a:t>
            </a:r>
          </a:p>
        </p:txBody>
      </p:sp>
      <p:sp>
        <p:nvSpPr>
          <p:cNvPr id="23" name="Text Placeholder 7">
            <a:extLst>
              <a:ext uri="{FF2B5EF4-FFF2-40B4-BE49-F238E27FC236}">
                <a16:creationId xmlns:a16="http://schemas.microsoft.com/office/drawing/2014/main" id="{32AE8E95-583B-0942-8874-EEFDDAA4D890}"/>
              </a:ext>
            </a:extLst>
          </p:cNvPr>
          <p:cNvSpPr txBox="1">
            <a:spLocks/>
          </p:cNvSpPr>
          <p:nvPr/>
        </p:nvSpPr>
        <p:spPr>
          <a:xfrm>
            <a:off x="2821528" y="4856331"/>
            <a:ext cx="2775474"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rgbClr val="226676"/>
                </a:solidFill>
                <a:latin typeface="Source Sans Pro" panose="020B0503030403020204" pitchFamily="34" charset="0"/>
                <a:ea typeface="Source Sans Pro" panose="020B0503030403020204" pitchFamily="34" charset="0"/>
              </a:rPr>
              <a:t>From which sources?</a:t>
            </a:r>
          </a:p>
        </p:txBody>
      </p:sp>
      <p:sp>
        <p:nvSpPr>
          <p:cNvPr id="24" name="6 Marcador de texto">
            <a:extLst>
              <a:ext uri="{FF2B5EF4-FFF2-40B4-BE49-F238E27FC236}">
                <a16:creationId xmlns:a16="http://schemas.microsoft.com/office/drawing/2014/main" id="{20FC9786-B7D8-B948-9FE9-9EEDF5129DAF}"/>
              </a:ext>
            </a:extLst>
          </p:cNvPr>
          <p:cNvSpPr txBox="1">
            <a:spLocks/>
          </p:cNvSpPr>
          <p:nvPr/>
        </p:nvSpPr>
        <p:spPr>
          <a:xfrm>
            <a:off x="762385" y="2696018"/>
            <a:ext cx="8256109" cy="1983940"/>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Enteric (gastrointestinal) and urinary transmitted pathogens that exist in the community</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Vector-borne diseases (e.g. mosquito borne malaria and dengue fever, rat borne)</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Biological hazard information in relevant waste fractions (minimum: E. coli and helminth eggs)</a:t>
            </a:r>
          </a:p>
        </p:txBody>
      </p:sp>
      <p:cxnSp>
        <p:nvCxnSpPr>
          <p:cNvPr id="31" name="Straight Connector 8">
            <a:extLst>
              <a:ext uri="{FF2B5EF4-FFF2-40B4-BE49-F238E27FC236}">
                <a16:creationId xmlns:a16="http://schemas.microsoft.com/office/drawing/2014/main" id="{D5DB7DB4-4F35-9C49-8DC7-8D32998FD02B}"/>
              </a:ext>
            </a:extLst>
          </p:cNvPr>
          <p:cNvCxnSpPr>
            <a:cxnSpLocks/>
          </p:cNvCxnSpPr>
          <p:nvPr/>
        </p:nvCxnSpPr>
        <p:spPr>
          <a:xfrm flipV="1">
            <a:off x="7332432" y="52504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9">
            <a:extLst>
              <a:ext uri="{FF2B5EF4-FFF2-40B4-BE49-F238E27FC236}">
                <a16:creationId xmlns:a16="http://schemas.microsoft.com/office/drawing/2014/main" id="{4D2EFEF8-7BD6-B546-9E53-039ED299A048}"/>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Gather supporting </a:t>
            </a:r>
            <a:r>
              <a:rPr lang="en-GB" sz="2000" spc="0" baseline="0" dirty="0">
                <a:solidFill>
                  <a:schemeClr val="tx2"/>
                </a:solidFill>
                <a:latin typeface="Source Sans Pro" panose="020B0503030403020204" pitchFamily="34" charset="0"/>
                <a:ea typeface="Source Sans Pro" panose="020B0503030403020204" pitchFamily="34" charset="0"/>
              </a:rPr>
              <a:t>information</a:t>
            </a:r>
            <a:endParaRPr lang="x-none" sz="2000" spc="0" dirty="0">
              <a:solidFill>
                <a:schemeClr val="tx2"/>
              </a:solidFill>
              <a:ea typeface="Source Sans Pro" panose="020B0503030403020204" pitchFamily="34" charset="0"/>
            </a:endParaRPr>
          </a:p>
        </p:txBody>
      </p:sp>
      <p:sp>
        <p:nvSpPr>
          <p:cNvPr id="19" name="Text Placeholder 19">
            <a:extLst>
              <a:ext uri="{FF2B5EF4-FFF2-40B4-BE49-F238E27FC236}">
                <a16:creationId xmlns:a16="http://schemas.microsoft.com/office/drawing/2014/main" id="{9A40B8DE-A349-244B-BB60-27709821CF24}"/>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2.4</a:t>
            </a:r>
          </a:p>
        </p:txBody>
      </p:sp>
      <p:sp>
        <p:nvSpPr>
          <p:cNvPr id="20" name="Rectangular Callout 19">
            <a:extLst>
              <a:ext uri="{FF2B5EF4-FFF2-40B4-BE49-F238E27FC236}">
                <a16:creationId xmlns:a16="http://schemas.microsoft.com/office/drawing/2014/main" id="{97560BAF-34E3-E045-9399-995960A9C729}"/>
              </a:ext>
            </a:extLst>
          </p:cNvPr>
          <p:cNvSpPr/>
          <p:nvPr/>
        </p:nvSpPr>
        <p:spPr>
          <a:xfrm>
            <a:off x="7246800" y="59274"/>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2.5, Page 34</a:t>
            </a:r>
          </a:p>
        </p:txBody>
      </p:sp>
    </p:spTree>
    <p:extLst>
      <p:ext uri="{BB962C8B-B14F-4D97-AF65-F5344CB8AC3E}">
        <p14:creationId xmlns:p14="http://schemas.microsoft.com/office/powerpoint/2010/main" val="15521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4"/>
          </p:nvPr>
        </p:nvSpPr>
        <p:spPr>
          <a:xfrm>
            <a:off x="224901" y="2187540"/>
            <a:ext cx="7318899" cy="402032"/>
          </a:xfrm>
        </p:spPr>
        <p:txBody>
          <a:bodyPr/>
          <a:lstStyle/>
          <a:p>
            <a:pPr marL="0" indent="0">
              <a:lnSpc>
                <a:spcPct val="100000"/>
              </a:lnSpc>
              <a:buNone/>
            </a:pPr>
            <a:r>
              <a:rPr lang="en-GB" sz="2000" dirty="0">
                <a:latin typeface="Source Sans Pro" panose="020B0503030403020204" pitchFamily="34" charset="0"/>
                <a:ea typeface="Source Sans Pro" panose="020B0503030403020204" pitchFamily="34" charset="0"/>
              </a:rPr>
              <a:t>Collect information on environmental parameters:</a:t>
            </a:r>
          </a:p>
          <a:p>
            <a:pPr marL="0" indent="0">
              <a:lnSpc>
                <a:spcPct val="100000"/>
              </a:lnSpc>
              <a:buNone/>
            </a:pPr>
            <a:endParaRPr lang="en-GB" sz="2000" dirty="0">
              <a:latin typeface="Source Sans Pro" panose="020B0503030403020204" pitchFamily="34" charset="0"/>
              <a:ea typeface="Source Sans Pro" panose="020B0503030403020204" pitchFamily="34" charset="0"/>
            </a:endParaRPr>
          </a:p>
        </p:txBody>
      </p:sp>
      <p:sp>
        <p:nvSpPr>
          <p:cNvPr id="9" name="8 Marcador de texto"/>
          <p:cNvSpPr>
            <a:spLocks noGrp="1"/>
          </p:cNvSpPr>
          <p:nvPr>
            <p:ph type="body" sz="quarter" idx="20"/>
          </p:nvPr>
        </p:nvSpPr>
        <p:spPr>
          <a:xfrm>
            <a:off x="224901" y="1286277"/>
            <a:ext cx="6804549" cy="365761"/>
          </a:xfrm>
        </p:spPr>
        <p:txBody>
          <a:bodyPr/>
          <a:lstStyle/>
          <a:p>
            <a:pPr>
              <a:spcBef>
                <a:spcPts val="0"/>
              </a:spcBef>
            </a:pPr>
            <a:r>
              <a:rPr lang="en-GB" sz="2200" spc="0" dirty="0">
                <a:solidFill>
                  <a:schemeClr val="tx2"/>
                </a:solidFill>
                <a:latin typeface="Source Sans Pro" panose="020B0503030403020204" pitchFamily="34" charset="0"/>
                <a:ea typeface="Source Sans Pro" panose="020B0503030403020204" pitchFamily="34" charset="0"/>
              </a:rPr>
              <a:t>Compiling chemical and physical  hazard information</a:t>
            </a:r>
          </a:p>
          <a:p>
            <a:endParaRPr lang="en-GB"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A7702A50-E77A-1247-99E7-6BF7FD5975B7}"/>
              </a:ext>
            </a:extLst>
          </p:cNvPr>
          <p:cNvSpPr txBox="1">
            <a:spLocks/>
          </p:cNvSpPr>
          <p:nvPr/>
        </p:nvSpPr>
        <p:spPr>
          <a:xfrm>
            <a:off x="224900" y="1742571"/>
            <a:ext cx="4347099"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rgbClr val="226676"/>
                </a:solidFill>
                <a:latin typeface="Source Sans Pro" panose="020B0503030403020204" pitchFamily="34" charset="0"/>
                <a:ea typeface="Source Sans Pro" panose="020B0503030403020204" pitchFamily="34" charset="0"/>
              </a:rPr>
              <a:t>What should you collect?</a:t>
            </a:r>
          </a:p>
        </p:txBody>
      </p:sp>
      <p:sp>
        <p:nvSpPr>
          <p:cNvPr id="22" name="6 Marcador de texto">
            <a:extLst>
              <a:ext uri="{FF2B5EF4-FFF2-40B4-BE49-F238E27FC236}">
                <a16:creationId xmlns:a16="http://schemas.microsoft.com/office/drawing/2014/main" id="{6DF39A86-734B-5342-8BE7-2E9DECC53588}"/>
              </a:ext>
            </a:extLst>
          </p:cNvPr>
          <p:cNvSpPr txBox="1">
            <a:spLocks/>
          </p:cNvSpPr>
          <p:nvPr/>
        </p:nvSpPr>
        <p:spPr>
          <a:xfrm>
            <a:off x="2316385" y="4663220"/>
            <a:ext cx="5078821" cy="173672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Environmental authorities</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WWTP utilities monitoring results</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Industrial entities or published references</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Direct observation</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32AE8E95-583B-0942-8874-EEFDDAA4D890}"/>
              </a:ext>
            </a:extLst>
          </p:cNvPr>
          <p:cNvSpPr txBox="1">
            <a:spLocks/>
          </p:cNvSpPr>
          <p:nvPr/>
        </p:nvSpPr>
        <p:spPr>
          <a:xfrm>
            <a:off x="2239438" y="4383554"/>
            <a:ext cx="2775474"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rgbClr val="226676"/>
                </a:solidFill>
                <a:latin typeface="Source Sans Pro" panose="020B0503030403020204" pitchFamily="34" charset="0"/>
                <a:ea typeface="Source Sans Pro" panose="020B0503030403020204" pitchFamily="34" charset="0"/>
              </a:rPr>
              <a:t>From which sources?:</a:t>
            </a:r>
          </a:p>
        </p:txBody>
      </p:sp>
      <p:sp>
        <p:nvSpPr>
          <p:cNvPr id="24" name="6 Marcador de texto">
            <a:extLst>
              <a:ext uri="{FF2B5EF4-FFF2-40B4-BE49-F238E27FC236}">
                <a16:creationId xmlns:a16="http://schemas.microsoft.com/office/drawing/2014/main" id="{20FC9786-B7D8-B948-9FE9-9EEDF5129DAF}"/>
              </a:ext>
            </a:extLst>
          </p:cNvPr>
          <p:cNvSpPr txBox="1">
            <a:spLocks/>
          </p:cNvSpPr>
          <p:nvPr/>
        </p:nvSpPr>
        <p:spPr>
          <a:xfrm>
            <a:off x="740515" y="2720301"/>
            <a:ext cx="8079188" cy="1532524"/>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Chemical parameters and contaminants of solid and liquid waste streams of interest</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Physical hazards that may be present in wastes or are of concern considering the working processes and practices</a:t>
            </a:r>
          </a:p>
        </p:txBody>
      </p:sp>
      <p:cxnSp>
        <p:nvCxnSpPr>
          <p:cNvPr id="18" name="Straight Connector 8">
            <a:extLst>
              <a:ext uri="{FF2B5EF4-FFF2-40B4-BE49-F238E27FC236}">
                <a16:creationId xmlns:a16="http://schemas.microsoft.com/office/drawing/2014/main" id="{520A1290-B936-B944-BE3E-1DFD1E916FA5}"/>
              </a:ext>
            </a:extLst>
          </p:cNvPr>
          <p:cNvCxnSpPr>
            <a:cxnSpLocks/>
          </p:cNvCxnSpPr>
          <p:nvPr/>
        </p:nvCxnSpPr>
        <p:spPr>
          <a:xfrm flipV="1">
            <a:off x="9338784" y="54581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Rectangular Callout 18">
            <a:extLst>
              <a:ext uri="{FF2B5EF4-FFF2-40B4-BE49-F238E27FC236}">
                <a16:creationId xmlns:a16="http://schemas.microsoft.com/office/drawing/2014/main" id="{8D827C7A-D40E-F14F-852F-4759CEC3E9E5}"/>
              </a:ext>
            </a:extLst>
          </p:cNvPr>
          <p:cNvSpPr/>
          <p:nvPr/>
        </p:nvSpPr>
        <p:spPr>
          <a:xfrm>
            <a:off x="7379703" y="6229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2.6 and 2.7</a:t>
            </a:r>
          </a:p>
        </p:txBody>
      </p:sp>
      <p:sp>
        <p:nvSpPr>
          <p:cNvPr id="20" name="Text Placeholder 19">
            <a:extLst>
              <a:ext uri="{FF2B5EF4-FFF2-40B4-BE49-F238E27FC236}">
                <a16:creationId xmlns:a16="http://schemas.microsoft.com/office/drawing/2014/main" id="{DB424F53-C848-B14E-9BF8-7E173F9966C4}"/>
              </a:ext>
            </a:extLst>
          </p:cNvPr>
          <p:cNvSpPr txBox="1">
            <a:spLocks/>
          </p:cNvSpPr>
          <p:nvPr/>
        </p:nvSpPr>
        <p:spPr>
          <a:xfrm>
            <a:off x="224901" y="682630"/>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Gather supporting </a:t>
            </a:r>
            <a:r>
              <a:rPr lang="en-GB" sz="2000" spc="0" baseline="0" dirty="0">
                <a:solidFill>
                  <a:schemeClr val="tx2"/>
                </a:solidFill>
                <a:latin typeface="Source Sans Pro" panose="020B0503030403020204" pitchFamily="34" charset="0"/>
                <a:ea typeface="Source Sans Pro" panose="020B0503030403020204" pitchFamily="34" charset="0"/>
              </a:rPr>
              <a:t>information</a:t>
            </a:r>
            <a:endParaRPr lang="x-none" sz="2000" spc="0" dirty="0">
              <a:solidFill>
                <a:schemeClr val="tx2"/>
              </a:solidFill>
              <a:ea typeface="Source Sans Pro" panose="020B0503030403020204" pitchFamily="34" charset="0"/>
            </a:endParaRPr>
          </a:p>
        </p:txBody>
      </p:sp>
      <p:sp>
        <p:nvSpPr>
          <p:cNvPr id="33" name="Text Placeholder 19">
            <a:extLst>
              <a:ext uri="{FF2B5EF4-FFF2-40B4-BE49-F238E27FC236}">
                <a16:creationId xmlns:a16="http://schemas.microsoft.com/office/drawing/2014/main" id="{E36ACB8F-995F-524E-9676-617BB6CE6204}"/>
              </a:ext>
            </a:extLst>
          </p:cNvPr>
          <p:cNvSpPr txBox="1">
            <a:spLocks/>
          </p:cNvSpPr>
          <p:nvPr/>
        </p:nvSpPr>
        <p:spPr>
          <a:xfrm>
            <a:off x="224901" y="19374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2.4</a:t>
            </a:r>
          </a:p>
        </p:txBody>
      </p:sp>
    </p:spTree>
    <p:extLst>
      <p:ext uri="{BB962C8B-B14F-4D97-AF65-F5344CB8AC3E}">
        <p14:creationId xmlns:p14="http://schemas.microsoft.com/office/powerpoint/2010/main" val="356182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4"/>
          </p:nvPr>
        </p:nvSpPr>
        <p:spPr>
          <a:xfrm>
            <a:off x="224900" y="2061139"/>
            <a:ext cx="7318899" cy="402032"/>
          </a:xfrm>
        </p:spPr>
        <p:txBody>
          <a:bodyPr/>
          <a:lstStyle/>
          <a:p>
            <a:pPr marL="0" indent="0">
              <a:lnSpc>
                <a:spcPct val="100000"/>
              </a:lnSpc>
              <a:buNone/>
            </a:pPr>
            <a:r>
              <a:rPr lang="en-GB" sz="1800" dirty="0">
                <a:latin typeface="Source Sans Pro" panose="020B0503030403020204" pitchFamily="34" charset="0"/>
                <a:ea typeface="Source Sans Pro" panose="020B0503030403020204" pitchFamily="34" charset="0"/>
              </a:rPr>
              <a:t>Collect information on the local climate and its variability:</a:t>
            </a:r>
          </a:p>
          <a:p>
            <a:pPr marL="0" indent="0">
              <a:lnSpc>
                <a:spcPct val="100000"/>
              </a:lnSpc>
              <a:buNone/>
            </a:pPr>
            <a:endParaRPr lang="en-GB" sz="1800" dirty="0">
              <a:latin typeface="Source Sans Pro" panose="020B0503030403020204" pitchFamily="34" charset="0"/>
              <a:ea typeface="Source Sans Pro" panose="020B0503030403020204" pitchFamily="34" charset="0"/>
            </a:endParaRPr>
          </a:p>
        </p:txBody>
      </p:sp>
      <p:sp>
        <p:nvSpPr>
          <p:cNvPr id="9" name="8 Marcador de texto"/>
          <p:cNvSpPr>
            <a:spLocks noGrp="1"/>
          </p:cNvSpPr>
          <p:nvPr>
            <p:ph type="body" sz="quarter" idx="20"/>
          </p:nvPr>
        </p:nvSpPr>
        <p:spPr>
          <a:xfrm>
            <a:off x="224901" y="1286277"/>
            <a:ext cx="6804549" cy="365761"/>
          </a:xfrm>
        </p:spPr>
        <p:txBody>
          <a:bodyPr/>
          <a:lstStyle/>
          <a:p>
            <a:pPr>
              <a:spcBef>
                <a:spcPts val="0"/>
              </a:spcBef>
            </a:pPr>
            <a:r>
              <a:rPr lang="en-GB" sz="2200" spc="0" dirty="0">
                <a:solidFill>
                  <a:schemeClr val="tx2"/>
                </a:solidFill>
                <a:latin typeface="Source Sans Pro" panose="020B0503030403020204" pitchFamily="34" charset="0"/>
                <a:ea typeface="Source Sans Pro" panose="020B0503030403020204" pitchFamily="34" charset="0"/>
              </a:rPr>
              <a:t>Compiling key climate information</a:t>
            </a:r>
          </a:p>
          <a:p>
            <a:endParaRPr lang="en-GB" b="0"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A7702A50-E77A-1247-99E7-6BF7FD5975B7}"/>
              </a:ext>
            </a:extLst>
          </p:cNvPr>
          <p:cNvSpPr txBox="1">
            <a:spLocks/>
          </p:cNvSpPr>
          <p:nvPr/>
        </p:nvSpPr>
        <p:spPr>
          <a:xfrm>
            <a:off x="212463" y="1674791"/>
            <a:ext cx="5637191"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rgbClr val="226676"/>
                </a:solidFill>
                <a:latin typeface="Source Sans Pro" panose="020B0503030403020204" pitchFamily="34" charset="0"/>
                <a:ea typeface="Source Sans Pro" panose="020B0503030403020204" pitchFamily="34" charset="0"/>
              </a:rPr>
              <a:t>What should you collect?</a:t>
            </a:r>
          </a:p>
        </p:txBody>
      </p:sp>
      <p:sp>
        <p:nvSpPr>
          <p:cNvPr id="22" name="6 Marcador de texto">
            <a:extLst>
              <a:ext uri="{FF2B5EF4-FFF2-40B4-BE49-F238E27FC236}">
                <a16:creationId xmlns:a16="http://schemas.microsoft.com/office/drawing/2014/main" id="{6DF39A86-734B-5342-8BE7-2E9DECC53588}"/>
              </a:ext>
            </a:extLst>
          </p:cNvPr>
          <p:cNvSpPr txBox="1">
            <a:spLocks/>
          </p:cNvSpPr>
          <p:nvPr/>
        </p:nvSpPr>
        <p:spPr>
          <a:xfrm>
            <a:off x="2376719" y="5424053"/>
            <a:ext cx="5078821" cy="729816"/>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Regional climate vulnerability assessment</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Community knowledge</a:t>
            </a:r>
          </a:p>
          <a:p>
            <a:pPr marL="0" indent="0">
              <a:lnSpc>
                <a:spcPct val="100000"/>
              </a:lnSpc>
              <a:buNone/>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32AE8E95-583B-0942-8874-EEFDDAA4D890}"/>
              </a:ext>
            </a:extLst>
          </p:cNvPr>
          <p:cNvSpPr txBox="1">
            <a:spLocks/>
          </p:cNvSpPr>
          <p:nvPr/>
        </p:nvSpPr>
        <p:spPr>
          <a:xfrm>
            <a:off x="2239438" y="4921756"/>
            <a:ext cx="2775474"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rgbClr val="226676"/>
                </a:solidFill>
                <a:latin typeface="Source Sans Pro" panose="020B0503030403020204" pitchFamily="34" charset="0"/>
                <a:ea typeface="Source Sans Pro" panose="020B0503030403020204" pitchFamily="34" charset="0"/>
              </a:rPr>
              <a:t>From which sources?</a:t>
            </a:r>
          </a:p>
        </p:txBody>
      </p:sp>
      <p:sp>
        <p:nvSpPr>
          <p:cNvPr id="24" name="6 Marcador de texto">
            <a:extLst>
              <a:ext uri="{FF2B5EF4-FFF2-40B4-BE49-F238E27FC236}">
                <a16:creationId xmlns:a16="http://schemas.microsoft.com/office/drawing/2014/main" id="{20FC9786-B7D8-B948-9FE9-9EEDF5129DAF}"/>
              </a:ext>
            </a:extLst>
          </p:cNvPr>
          <p:cNvSpPr txBox="1">
            <a:spLocks/>
          </p:cNvSpPr>
          <p:nvPr/>
        </p:nvSpPr>
        <p:spPr>
          <a:xfrm>
            <a:off x="784217" y="2520498"/>
            <a:ext cx="8035486" cy="1983940"/>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Records or history of extreme weather events</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Future climate projections</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Historical water quality data</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Trends in water supply and land use</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Assessment on climate hazards for water and other services</a:t>
            </a:r>
          </a:p>
        </p:txBody>
      </p:sp>
      <p:sp>
        <p:nvSpPr>
          <p:cNvPr id="13" name="Rectangular Callout 12">
            <a:extLst>
              <a:ext uri="{FF2B5EF4-FFF2-40B4-BE49-F238E27FC236}">
                <a16:creationId xmlns:a16="http://schemas.microsoft.com/office/drawing/2014/main" id="{413044E5-C3B8-7440-AFFE-0244220EC685}"/>
              </a:ext>
            </a:extLst>
          </p:cNvPr>
          <p:cNvSpPr/>
          <p:nvPr/>
        </p:nvSpPr>
        <p:spPr>
          <a:xfrm>
            <a:off x="7379703" y="6229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2.8</a:t>
            </a:r>
          </a:p>
        </p:txBody>
      </p:sp>
      <p:sp>
        <p:nvSpPr>
          <p:cNvPr id="15" name="Text Placeholder 19">
            <a:extLst>
              <a:ext uri="{FF2B5EF4-FFF2-40B4-BE49-F238E27FC236}">
                <a16:creationId xmlns:a16="http://schemas.microsoft.com/office/drawing/2014/main" id="{477C3E2C-505F-1445-9FFF-A77ABD9E15E0}"/>
              </a:ext>
            </a:extLst>
          </p:cNvPr>
          <p:cNvSpPr txBox="1">
            <a:spLocks/>
          </p:cNvSpPr>
          <p:nvPr/>
        </p:nvSpPr>
        <p:spPr>
          <a:xfrm>
            <a:off x="224901" y="682630"/>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Gather supporting </a:t>
            </a:r>
            <a:r>
              <a:rPr lang="en-GB" sz="2000" spc="0" baseline="0" dirty="0">
                <a:solidFill>
                  <a:schemeClr val="tx2"/>
                </a:solidFill>
                <a:latin typeface="Source Sans Pro" panose="020B0503030403020204" pitchFamily="34" charset="0"/>
                <a:ea typeface="Source Sans Pro" panose="020B0503030403020204" pitchFamily="34" charset="0"/>
              </a:rPr>
              <a:t>information</a:t>
            </a:r>
            <a:endParaRPr lang="x-none" sz="2000" spc="0" dirty="0">
              <a:solidFill>
                <a:schemeClr val="tx2"/>
              </a:solidFill>
              <a:ea typeface="Source Sans Pro" panose="020B0503030403020204" pitchFamily="34" charset="0"/>
            </a:endParaRPr>
          </a:p>
        </p:txBody>
      </p:sp>
      <p:sp>
        <p:nvSpPr>
          <p:cNvPr id="18" name="Text Placeholder 19">
            <a:extLst>
              <a:ext uri="{FF2B5EF4-FFF2-40B4-BE49-F238E27FC236}">
                <a16:creationId xmlns:a16="http://schemas.microsoft.com/office/drawing/2014/main" id="{D468CB05-8B34-6740-9D01-FDC328113BD8}"/>
              </a:ext>
            </a:extLst>
          </p:cNvPr>
          <p:cNvSpPr txBox="1">
            <a:spLocks/>
          </p:cNvSpPr>
          <p:nvPr/>
        </p:nvSpPr>
        <p:spPr>
          <a:xfrm>
            <a:off x="224901" y="19374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2.4</a:t>
            </a:r>
          </a:p>
        </p:txBody>
      </p:sp>
    </p:spTree>
    <p:extLst>
      <p:ext uri="{BB962C8B-B14F-4D97-AF65-F5344CB8AC3E}">
        <p14:creationId xmlns:p14="http://schemas.microsoft.com/office/powerpoint/2010/main" val="282470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2"/>
          </p:nvPr>
        </p:nvSpPr>
        <p:spPr>
          <a:xfrm>
            <a:off x="224901" y="1720445"/>
            <a:ext cx="9750427" cy="2408643"/>
          </a:xfrm>
        </p:spPr>
        <p:txBody>
          <a:bodyPr/>
          <a:lstStyle/>
          <a:p>
            <a:pPr>
              <a:defRPr/>
            </a:pPr>
            <a:r>
              <a:rPr lang="en-AU" sz="2000" dirty="0">
                <a:latin typeface="Source Sans Pro" panose="020B0503030403020204" pitchFamily="34" charset="0"/>
                <a:ea typeface="Source Sans Pro" panose="020B0503030403020204" pitchFamily="34" charset="0"/>
              </a:rPr>
              <a:t>Depends on:</a:t>
            </a:r>
          </a:p>
          <a:p>
            <a:pPr marL="363538" indent="-363538" fontAlgn="auto">
              <a:lnSpc>
                <a:spcPts val="3000"/>
              </a:lnSpc>
              <a:spcAft>
                <a:spcPts val="0"/>
              </a:spcAft>
              <a:buFont typeface="Arial"/>
              <a:buChar char="•"/>
              <a:defRPr/>
            </a:pPr>
            <a:r>
              <a:rPr lang="en-AU" sz="2000" dirty="0">
                <a:solidFill>
                  <a:srgbClr val="226676"/>
                </a:solidFill>
                <a:latin typeface="Source Sans Pro" panose="020B0503030403020204" pitchFamily="34" charset="0"/>
                <a:ea typeface="Source Sans Pro" panose="020B0503030403020204" pitchFamily="34" charset="0"/>
              </a:rPr>
              <a:t>What is really needed? </a:t>
            </a:r>
            <a:r>
              <a:rPr lang="en-AU" sz="2000" dirty="0">
                <a:latin typeface="Source Sans Pro" panose="020B0503030403020204" pitchFamily="34" charset="0"/>
                <a:ea typeface="Source Sans Pro" panose="020B0503030403020204" pitchFamily="34" charset="0"/>
              </a:rPr>
              <a:t>Range of relevant information needed.</a:t>
            </a:r>
          </a:p>
          <a:p>
            <a:pPr marL="363538" indent="-363538" fontAlgn="auto">
              <a:lnSpc>
                <a:spcPts val="3000"/>
              </a:lnSpc>
              <a:spcAft>
                <a:spcPts val="0"/>
              </a:spcAft>
              <a:buFont typeface="Arial"/>
              <a:buChar char="•"/>
              <a:defRPr/>
            </a:pPr>
            <a:r>
              <a:rPr lang="en-AU" sz="2000" dirty="0">
                <a:solidFill>
                  <a:srgbClr val="226676"/>
                </a:solidFill>
                <a:latin typeface="Source Sans Pro" panose="020B0503030403020204" pitchFamily="34" charset="0"/>
                <a:ea typeface="Source Sans Pro" panose="020B0503030403020204" pitchFamily="34" charset="0"/>
              </a:rPr>
              <a:t>What is available? </a:t>
            </a:r>
            <a:r>
              <a:rPr lang="en-AU" sz="2000" dirty="0">
                <a:latin typeface="Source Sans Pro" panose="020B0503030403020204" pitchFamily="34" charset="0"/>
                <a:ea typeface="Source Sans Pro" panose="020B0503030403020204" pitchFamily="34" charset="0"/>
              </a:rPr>
              <a:t>Data availability (e.g. secondary data) and quality.</a:t>
            </a:r>
          </a:p>
          <a:p>
            <a:pPr marL="363538" indent="-363538" fontAlgn="auto">
              <a:lnSpc>
                <a:spcPts val="3000"/>
              </a:lnSpc>
              <a:spcAft>
                <a:spcPts val="0"/>
              </a:spcAft>
              <a:buFont typeface="Arial"/>
              <a:buChar char="•"/>
              <a:defRPr/>
            </a:pPr>
            <a:r>
              <a:rPr lang="en-AU" sz="2000" dirty="0">
                <a:solidFill>
                  <a:srgbClr val="226676"/>
                </a:solidFill>
                <a:latin typeface="Source Sans Pro" panose="020B0503030403020204" pitchFamily="34" charset="0"/>
                <a:ea typeface="Source Sans Pro" panose="020B0503030403020204" pitchFamily="34" charset="0"/>
              </a:rPr>
              <a:t>What resources are available? </a:t>
            </a:r>
            <a:r>
              <a:rPr lang="en-AU" sz="2000" dirty="0">
                <a:latin typeface="Source Sans Pro" panose="020B0503030403020204" pitchFamily="34" charset="0"/>
                <a:ea typeface="Source Sans Pro" panose="020B0503030403020204" pitchFamily="34" charset="0"/>
              </a:rPr>
              <a:t>Resource considerations (financial, human, time).</a:t>
            </a:r>
          </a:p>
        </p:txBody>
      </p:sp>
      <p:sp>
        <p:nvSpPr>
          <p:cNvPr id="15" name="4 Marcador de texto">
            <a:extLst>
              <a:ext uri="{FF2B5EF4-FFF2-40B4-BE49-F238E27FC236}">
                <a16:creationId xmlns:a16="http://schemas.microsoft.com/office/drawing/2014/main" id="{487782DC-9CF6-E940-BD59-2020EB0C8C56}"/>
              </a:ext>
            </a:extLst>
          </p:cNvPr>
          <p:cNvSpPr txBox="1">
            <a:spLocks/>
          </p:cNvSpPr>
          <p:nvPr/>
        </p:nvSpPr>
        <p:spPr>
          <a:xfrm>
            <a:off x="224901" y="1303418"/>
            <a:ext cx="6410044" cy="417027"/>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latin typeface="Source Sans Pro" panose="020B0503030403020204" pitchFamily="34" charset="0"/>
                <a:ea typeface="Source Sans Pro" panose="020B0503030403020204" pitchFamily="34" charset="0"/>
              </a:rPr>
              <a:t>Range and quality of data </a:t>
            </a:r>
          </a:p>
          <a:p>
            <a:endParaRPr lang="es-VE" dirty="0">
              <a:solidFill>
                <a:schemeClr val="tx2"/>
              </a:solidFill>
              <a:latin typeface="Source Sans Pro" panose="020B0503030403020204" pitchFamily="34" charset="0"/>
              <a:ea typeface="Source Sans Pro" panose="020B0503030403020204" pitchFamily="34" charset="0"/>
            </a:endParaRPr>
          </a:p>
        </p:txBody>
      </p:sp>
      <p:sp>
        <p:nvSpPr>
          <p:cNvPr id="16" name="Text Placeholder 7">
            <a:extLst>
              <a:ext uri="{FF2B5EF4-FFF2-40B4-BE49-F238E27FC236}">
                <a16:creationId xmlns:a16="http://schemas.microsoft.com/office/drawing/2014/main" id="{C9C6CA9D-1ED5-8F47-951E-BB97C37E1E99}"/>
              </a:ext>
            </a:extLst>
          </p:cNvPr>
          <p:cNvSpPr txBox="1">
            <a:spLocks/>
          </p:cNvSpPr>
          <p:nvPr/>
        </p:nvSpPr>
        <p:spPr>
          <a:xfrm>
            <a:off x="324922" y="4636721"/>
            <a:ext cx="4361378" cy="1636503"/>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Official health reports, statistics</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Literature and research articles</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Direct observation</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Participatory data collections</a:t>
            </a:r>
          </a:p>
          <a:p>
            <a:pPr marL="285750" indent="-285750">
              <a:lnSpc>
                <a:spcPct val="100000"/>
              </a:lnSpc>
              <a:buFont typeface="Arial" panose="020B0604020202020204" pitchFamily="34" charset="0"/>
              <a:buChar char="•"/>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7" name="Text Placeholder 7">
            <a:extLst>
              <a:ext uri="{FF2B5EF4-FFF2-40B4-BE49-F238E27FC236}">
                <a16:creationId xmlns:a16="http://schemas.microsoft.com/office/drawing/2014/main" id="{54DBA396-F3AC-9D42-A7B1-4848A10F2690}"/>
              </a:ext>
            </a:extLst>
          </p:cNvPr>
          <p:cNvSpPr txBox="1">
            <a:spLocks/>
          </p:cNvSpPr>
          <p:nvPr/>
        </p:nvSpPr>
        <p:spPr>
          <a:xfrm>
            <a:off x="324921" y="4178889"/>
            <a:ext cx="4247079"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Data that should be sufficient:</a:t>
            </a:r>
          </a:p>
        </p:txBody>
      </p:sp>
      <p:sp>
        <p:nvSpPr>
          <p:cNvPr id="18" name="Text Placeholder 7">
            <a:extLst>
              <a:ext uri="{FF2B5EF4-FFF2-40B4-BE49-F238E27FC236}">
                <a16:creationId xmlns:a16="http://schemas.microsoft.com/office/drawing/2014/main" id="{538D4E2A-70FE-A64F-85B7-C94059081753}"/>
              </a:ext>
            </a:extLst>
          </p:cNvPr>
          <p:cNvSpPr txBox="1">
            <a:spLocks/>
          </p:cNvSpPr>
          <p:nvPr/>
        </p:nvSpPr>
        <p:spPr>
          <a:xfrm>
            <a:off x="5090050" y="4657947"/>
            <a:ext cx="4361378" cy="1636503"/>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Environmental sampling</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Epidemiological studies</a:t>
            </a: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Environmental assessments</a:t>
            </a:r>
          </a:p>
          <a:p>
            <a:pPr marL="285750" indent="-285750">
              <a:lnSpc>
                <a:spcPct val="100000"/>
              </a:lnSpc>
              <a:buFont typeface="Arial" panose="020B0604020202020204" pitchFamily="34" charset="0"/>
              <a:buChar char="•"/>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9" name="Text Placeholder 7">
            <a:extLst>
              <a:ext uri="{FF2B5EF4-FFF2-40B4-BE49-F238E27FC236}">
                <a16:creationId xmlns:a16="http://schemas.microsoft.com/office/drawing/2014/main" id="{7E0A1135-14B5-7942-9BD5-B32B741869B0}"/>
              </a:ext>
            </a:extLst>
          </p:cNvPr>
          <p:cNvSpPr txBox="1">
            <a:spLocks/>
          </p:cNvSpPr>
          <p:nvPr/>
        </p:nvSpPr>
        <p:spPr>
          <a:xfrm>
            <a:off x="5090049" y="4200115"/>
            <a:ext cx="3089791"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Nice to have:</a:t>
            </a:r>
          </a:p>
        </p:txBody>
      </p:sp>
      <p:sp>
        <p:nvSpPr>
          <p:cNvPr id="13" name="Text Placeholder 19">
            <a:extLst>
              <a:ext uri="{FF2B5EF4-FFF2-40B4-BE49-F238E27FC236}">
                <a16:creationId xmlns:a16="http://schemas.microsoft.com/office/drawing/2014/main" id="{A65B2C35-0BA8-2B45-895A-EC27C54B6678}"/>
              </a:ext>
            </a:extLst>
          </p:cNvPr>
          <p:cNvSpPr txBox="1">
            <a:spLocks/>
          </p:cNvSpPr>
          <p:nvPr/>
        </p:nvSpPr>
        <p:spPr>
          <a:xfrm>
            <a:off x="224901" y="682630"/>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Gather supporting </a:t>
            </a:r>
            <a:r>
              <a:rPr lang="en-GB" sz="2000" spc="0" baseline="0" dirty="0">
                <a:solidFill>
                  <a:schemeClr val="tx2"/>
                </a:solidFill>
                <a:latin typeface="Source Sans Pro" panose="020B0503030403020204" pitchFamily="34" charset="0"/>
                <a:ea typeface="Source Sans Pro" panose="020B0503030403020204" pitchFamily="34" charset="0"/>
              </a:rPr>
              <a:t>information</a:t>
            </a:r>
            <a:endParaRPr lang="x-none" sz="2000" spc="0" dirty="0">
              <a:solidFill>
                <a:schemeClr val="tx2"/>
              </a:solidFill>
              <a:ea typeface="Source Sans Pro" panose="020B0503030403020204" pitchFamily="34" charset="0"/>
            </a:endParaRPr>
          </a:p>
        </p:txBody>
      </p:sp>
      <p:sp>
        <p:nvSpPr>
          <p:cNvPr id="14" name="Text Placeholder 19">
            <a:extLst>
              <a:ext uri="{FF2B5EF4-FFF2-40B4-BE49-F238E27FC236}">
                <a16:creationId xmlns:a16="http://schemas.microsoft.com/office/drawing/2014/main" id="{FBD61E19-F62A-9F44-ABD0-47D10250AB2A}"/>
              </a:ext>
            </a:extLst>
          </p:cNvPr>
          <p:cNvSpPr txBox="1">
            <a:spLocks/>
          </p:cNvSpPr>
          <p:nvPr/>
        </p:nvSpPr>
        <p:spPr>
          <a:xfrm>
            <a:off x="224901" y="19374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2.4</a:t>
            </a:r>
          </a:p>
        </p:txBody>
      </p:sp>
    </p:spTree>
    <p:extLst>
      <p:ext uri="{BB962C8B-B14F-4D97-AF65-F5344CB8AC3E}">
        <p14:creationId xmlns:p14="http://schemas.microsoft.com/office/powerpoint/2010/main" val="29155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a:xfrm>
            <a:off x="2296632" y="2108801"/>
            <a:ext cx="6602530" cy="648687"/>
          </a:xfrm>
        </p:spPr>
        <p:txBody>
          <a:bodyPr/>
          <a:lstStyle/>
          <a:p>
            <a:pPr marL="342900" indent="-342900">
              <a:buFont typeface="Arial" pitchFamily="34" charset="0"/>
              <a:buChar char="•"/>
            </a:pPr>
            <a:r>
              <a:rPr lang="en-US" dirty="0">
                <a:latin typeface="Source Sans Pro" panose="020B0503030403020204" pitchFamily="34" charset="0"/>
                <a:ea typeface="Source Sans Pro" panose="020B0503030403020204" pitchFamily="34" charset="0"/>
              </a:rPr>
              <a:t>To ensure that the system description is complete and accurate. </a:t>
            </a:r>
          </a:p>
          <a:p>
            <a:endParaRPr lang="es-VE" dirty="0">
              <a:latin typeface="Source Sans Pro" panose="020B0503030403020204" pitchFamily="34" charset="0"/>
              <a:ea typeface="Source Sans Pro" panose="020B0503030403020204" pitchFamily="34" charset="0"/>
            </a:endParaRPr>
          </a:p>
        </p:txBody>
      </p:sp>
      <p:sp>
        <p:nvSpPr>
          <p:cNvPr id="12" name="4 Marcador de texto">
            <a:extLst>
              <a:ext uri="{FF2B5EF4-FFF2-40B4-BE49-F238E27FC236}">
                <a16:creationId xmlns:a16="http://schemas.microsoft.com/office/drawing/2014/main" id="{3F49B396-D266-C443-9715-8E9F06C7609F}"/>
              </a:ext>
            </a:extLst>
          </p:cNvPr>
          <p:cNvSpPr txBox="1">
            <a:spLocks/>
          </p:cNvSpPr>
          <p:nvPr/>
        </p:nvSpPr>
        <p:spPr>
          <a:xfrm>
            <a:off x="224900" y="3672966"/>
            <a:ext cx="8919099" cy="293166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Previous steps probably largely a desk exercise.</a:t>
            </a:r>
          </a:p>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There is a need to check through field investigations to ensure that the information is complete and accurate.</a:t>
            </a:r>
          </a:p>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Tools: sanitary surveillance, transect walks, focus group tools etc.</a:t>
            </a:r>
          </a:p>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Validate claimed treatment efficiency by references, testing programmers etc.</a:t>
            </a:r>
          </a:p>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Map, system description and waste fraction characterization need to be updated after validation.</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20DE8E3B-B275-DC4D-B32E-8B5D00DF3AFF}"/>
              </a:ext>
            </a:extLst>
          </p:cNvPr>
          <p:cNvSpPr txBox="1">
            <a:spLocks/>
          </p:cNvSpPr>
          <p:nvPr/>
        </p:nvSpPr>
        <p:spPr>
          <a:xfrm>
            <a:off x="224901" y="682630"/>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Confirm the system description</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6E9B633F-6064-354A-8826-851C0C174260}"/>
              </a:ext>
            </a:extLst>
          </p:cNvPr>
          <p:cNvSpPr txBox="1">
            <a:spLocks/>
          </p:cNvSpPr>
          <p:nvPr/>
        </p:nvSpPr>
        <p:spPr>
          <a:xfrm>
            <a:off x="224901" y="19374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STEP 2.5</a:t>
            </a:r>
          </a:p>
        </p:txBody>
      </p:sp>
    </p:spTree>
    <p:extLst>
      <p:ext uri="{BB962C8B-B14F-4D97-AF65-F5344CB8AC3E}">
        <p14:creationId xmlns:p14="http://schemas.microsoft.com/office/powerpoint/2010/main" val="11590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953306" y="2694454"/>
            <a:ext cx="3738980" cy="2505808"/>
          </a:xfrm>
        </p:spPr>
        <p:txBody>
          <a:bodyPr anchor="t"/>
          <a:lstStyle/>
          <a:p>
            <a:pPr>
              <a:lnSpc>
                <a:spcPct val="100000"/>
              </a:lnSpc>
              <a:spcBef>
                <a:spcPts val="0"/>
              </a:spcBef>
            </a:pPr>
            <a:r>
              <a:rPr lang="en-GB" sz="2200" dirty="0">
                <a:latin typeface="Source Sans Pro" panose="020B0503030403020204" pitchFamily="34" charset="0"/>
                <a:ea typeface="Source Sans Pro" panose="020B0503030403020204" pitchFamily="34" charset="0"/>
              </a:rPr>
              <a:t> Dry Toilet </a:t>
            </a:r>
          </a:p>
          <a:p>
            <a:pPr>
              <a:lnSpc>
                <a:spcPct val="100000"/>
              </a:lnSpc>
              <a:spcBef>
                <a:spcPts val="0"/>
              </a:spcBef>
            </a:pPr>
            <a:endParaRPr lang="en-GB" sz="2200" dirty="0">
              <a:latin typeface="Source Sans Pro" panose="020B0503030403020204" pitchFamily="34" charset="0"/>
              <a:ea typeface="Source Sans Pro" panose="020B0503030403020204" pitchFamily="34" charset="0"/>
            </a:endParaRPr>
          </a:p>
          <a:p>
            <a:pPr>
              <a:lnSpc>
                <a:spcPct val="100000"/>
              </a:lnSpc>
              <a:spcBef>
                <a:spcPts val="0"/>
              </a:spcBef>
            </a:pPr>
            <a:r>
              <a:rPr lang="en-GB" sz="2200" dirty="0">
                <a:latin typeface="Source Sans Pro" panose="020B0503030403020204" pitchFamily="34" charset="0"/>
                <a:ea typeface="Source Sans Pro" panose="020B0503030403020204" pitchFamily="34" charset="0"/>
              </a:rPr>
              <a:t> Urine Diverting  Dry Toilet</a:t>
            </a:r>
          </a:p>
          <a:p>
            <a:pPr marL="0" indent="0">
              <a:lnSpc>
                <a:spcPct val="100000"/>
              </a:lnSpc>
              <a:spcBef>
                <a:spcPts val="0"/>
              </a:spcBef>
              <a:buNone/>
            </a:pPr>
            <a:endParaRPr lang="en-GB" sz="2200" dirty="0">
              <a:latin typeface="Source Sans Pro" panose="020B0503030403020204" pitchFamily="34" charset="0"/>
              <a:ea typeface="Source Sans Pro" panose="020B0503030403020204" pitchFamily="34" charset="0"/>
            </a:endParaRPr>
          </a:p>
          <a:p>
            <a:pPr>
              <a:lnSpc>
                <a:spcPct val="100000"/>
              </a:lnSpc>
              <a:spcBef>
                <a:spcPts val="0"/>
              </a:spcBef>
            </a:pPr>
            <a:r>
              <a:rPr lang="en-GB" sz="2200" dirty="0">
                <a:latin typeface="Source Sans Pro" panose="020B0503030403020204" pitchFamily="34" charset="0"/>
                <a:ea typeface="Source Sans Pro" panose="020B0503030403020204" pitchFamily="34" charset="0"/>
              </a:rPr>
              <a:t> Pour-Flush Toilet</a:t>
            </a:r>
          </a:p>
          <a:p>
            <a:pPr>
              <a:lnSpc>
                <a:spcPct val="100000"/>
              </a:lnSpc>
              <a:spcBef>
                <a:spcPts val="0"/>
              </a:spcBef>
            </a:pPr>
            <a:endParaRPr lang="en-GB" sz="2200" dirty="0">
              <a:latin typeface="Source Sans Pro" panose="020B0503030403020204" pitchFamily="34" charset="0"/>
              <a:ea typeface="Source Sans Pro" panose="020B0503030403020204" pitchFamily="34" charset="0"/>
            </a:endParaRPr>
          </a:p>
          <a:p>
            <a:pPr>
              <a:lnSpc>
                <a:spcPct val="100000"/>
              </a:lnSpc>
              <a:spcBef>
                <a:spcPts val="0"/>
              </a:spcBef>
            </a:pPr>
            <a:r>
              <a:rPr lang="en-GB" sz="2200" dirty="0">
                <a:latin typeface="Source Sans Pro" panose="020B0503030403020204" pitchFamily="34" charset="0"/>
                <a:ea typeface="Source Sans Pro" panose="020B0503030403020204" pitchFamily="34" charset="0"/>
              </a:rPr>
              <a:t> Flush Toilet</a:t>
            </a:r>
          </a:p>
          <a:p>
            <a:pPr marL="0" indent="0">
              <a:lnSpc>
                <a:spcPct val="100000"/>
              </a:lnSpc>
              <a:spcBef>
                <a:spcPts val="0"/>
              </a:spcBef>
              <a:buNone/>
            </a:pPr>
            <a:endParaRPr lang="en-GB" sz="22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2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200" dirty="0">
              <a:latin typeface="Source Sans Pro" panose="020B0503030403020204" pitchFamily="34" charset="0"/>
              <a:ea typeface="Source Sans Pro" panose="020B0503030403020204" pitchFamily="34" charset="0"/>
            </a:endParaRPr>
          </a:p>
        </p:txBody>
      </p:sp>
      <p:sp>
        <p:nvSpPr>
          <p:cNvPr id="7" name="1 Marcador de texto">
            <a:extLst>
              <a:ext uri="{FF2B5EF4-FFF2-40B4-BE49-F238E27FC236}">
                <a16:creationId xmlns:a16="http://schemas.microsoft.com/office/drawing/2014/main" id="{D81CF815-4427-2346-8C68-4599FC7C2ABA}"/>
              </a:ext>
            </a:extLst>
          </p:cNvPr>
          <p:cNvSpPr txBox="1">
            <a:spLocks/>
          </p:cNvSpPr>
          <p:nvPr/>
        </p:nvSpPr>
        <p:spPr>
          <a:xfrm>
            <a:off x="1504686" y="1856702"/>
            <a:ext cx="1679835"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800" dirty="0">
                <a:solidFill>
                  <a:srgbClr val="246776"/>
                </a:solidFill>
                <a:latin typeface="Source Sans Pro" panose="020B0503030403020204" pitchFamily="34" charset="0"/>
                <a:ea typeface="Source Sans Pro" panose="020B0503030403020204" pitchFamily="34" charset="0"/>
              </a:rPr>
              <a:t>Toilet</a:t>
            </a:r>
          </a:p>
          <a:p>
            <a:pPr>
              <a:spcBef>
                <a:spcPct val="20000"/>
              </a:spcBef>
              <a:defRPr/>
            </a:pPr>
            <a:endParaRPr lang="en-AU" sz="2800" dirty="0">
              <a:solidFill>
                <a:srgbClr val="246776"/>
              </a:solidFill>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2051046" y="2492725"/>
            <a:ext cx="2520954" cy="349139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200" dirty="0">
                <a:solidFill>
                  <a:schemeClr val="tx2"/>
                </a:solidFill>
                <a:latin typeface="Source Sans Pro" panose="020B0503030403020204" pitchFamily="34" charset="0"/>
                <a:ea typeface="Source Sans Pro" panose="020B0503030403020204" pitchFamily="34" charset="0"/>
              </a:rPr>
              <a:t>User interface with the sanitation system, where excreta is captured, and can incorporate any type of toilet seat or latrine slab, pedestal, pan or urinal. </a:t>
            </a:r>
          </a:p>
        </p:txBody>
      </p:sp>
      <p:pic>
        <p:nvPicPr>
          <p:cNvPr id="13" name="Grafik 12">
            <a:extLst>
              <a:ext uri="{FF2B5EF4-FFF2-40B4-BE49-F238E27FC236}">
                <a16:creationId xmlns:a16="http://schemas.microsoft.com/office/drawing/2014/main" id="{556D150F-7D4B-624E-8167-D9F77100CFE8}"/>
              </a:ext>
            </a:extLst>
          </p:cNvPr>
          <p:cNvPicPr>
            <a:picLocks noChangeAspect="1"/>
          </p:cNvPicPr>
          <p:nvPr/>
        </p:nvPicPr>
        <p:blipFill>
          <a:blip r:embed="rId3"/>
          <a:stretch>
            <a:fillRect/>
          </a:stretch>
        </p:blipFill>
        <p:spPr>
          <a:xfrm>
            <a:off x="224901" y="2694454"/>
            <a:ext cx="1679834" cy="2555645"/>
          </a:xfrm>
          <a:prstGeom prst="rect">
            <a:avLst/>
          </a:prstGeom>
        </p:spPr>
      </p:pic>
      <p:sp>
        <p:nvSpPr>
          <p:cNvPr id="18" name="Text Placeholder 19">
            <a:extLst>
              <a:ext uri="{FF2B5EF4-FFF2-40B4-BE49-F238E27FC236}">
                <a16:creationId xmlns:a16="http://schemas.microsoft.com/office/drawing/2014/main" id="{5D769BF5-AACC-364C-92C6-D1B4B4C0189D}"/>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19" name="Text Placeholder 19">
            <a:extLst>
              <a:ext uri="{FF2B5EF4-FFF2-40B4-BE49-F238E27FC236}">
                <a16:creationId xmlns:a16="http://schemas.microsoft.com/office/drawing/2014/main" id="{0620F1E2-25D3-E24E-86AB-A6F46AF82B03}"/>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
        <p:nvSpPr>
          <p:cNvPr id="20" name="Rectangular Callout 19">
            <a:extLst>
              <a:ext uri="{FF2B5EF4-FFF2-40B4-BE49-F238E27FC236}">
                <a16:creationId xmlns:a16="http://schemas.microsoft.com/office/drawing/2014/main" id="{71659C32-E8DC-744C-8A65-08D88BE773C1}"/>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31</a:t>
            </a:r>
          </a:p>
        </p:txBody>
      </p:sp>
    </p:spTree>
    <p:extLst>
      <p:ext uri="{BB962C8B-B14F-4D97-AF65-F5344CB8AC3E}">
        <p14:creationId xmlns:p14="http://schemas.microsoft.com/office/powerpoint/2010/main" val="887819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80E801E1-E400-9D41-A8CE-5ACB9A5C23D9}"/>
              </a:ext>
            </a:extLst>
          </p:cNvPr>
          <p:cNvSpPr txBox="1">
            <a:spLocks/>
          </p:cNvSpPr>
          <p:nvPr/>
        </p:nvSpPr>
        <p:spPr>
          <a:xfrm>
            <a:off x="92203" y="1324697"/>
            <a:ext cx="4537732"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Step 2.4. Gather supporting information</a:t>
            </a:r>
          </a:p>
        </p:txBody>
      </p:sp>
      <p:sp>
        <p:nvSpPr>
          <p:cNvPr id="7" name="Text Placeholder 19">
            <a:extLst>
              <a:ext uri="{FF2B5EF4-FFF2-40B4-BE49-F238E27FC236}">
                <a16:creationId xmlns:a16="http://schemas.microsoft.com/office/drawing/2014/main" id="{79CB7793-5ACF-144B-BDA2-864F3C373822}"/>
              </a:ext>
            </a:extLst>
          </p:cNvPr>
          <p:cNvSpPr txBox="1">
            <a:spLocks/>
          </p:cNvSpPr>
          <p:nvPr/>
        </p:nvSpPr>
        <p:spPr>
          <a:xfrm>
            <a:off x="4677995" y="1324697"/>
            <a:ext cx="4537732"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Step 2.5: Confirm the system description </a:t>
            </a:r>
          </a:p>
        </p:txBody>
      </p:sp>
      <p:pic>
        <p:nvPicPr>
          <p:cNvPr id="2" name="Picture 1">
            <a:extLst>
              <a:ext uri="{FF2B5EF4-FFF2-40B4-BE49-F238E27FC236}">
                <a16:creationId xmlns:a16="http://schemas.microsoft.com/office/drawing/2014/main" id="{D1FC6491-9A91-FC4C-9639-052BCA48B823}"/>
              </a:ext>
            </a:extLst>
          </p:cNvPr>
          <p:cNvPicPr>
            <a:picLocks noChangeAspect="1"/>
          </p:cNvPicPr>
          <p:nvPr/>
        </p:nvPicPr>
        <p:blipFill>
          <a:blip r:embed="rId4"/>
          <a:stretch>
            <a:fillRect/>
          </a:stretch>
        </p:blipFill>
        <p:spPr>
          <a:xfrm>
            <a:off x="92203" y="2170049"/>
            <a:ext cx="4479797" cy="3979114"/>
          </a:xfrm>
          <a:prstGeom prst="rect">
            <a:avLst/>
          </a:prstGeom>
        </p:spPr>
      </p:pic>
      <p:pic>
        <p:nvPicPr>
          <p:cNvPr id="3" name="Picture 2">
            <a:extLst>
              <a:ext uri="{FF2B5EF4-FFF2-40B4-BE49-F238E27FC236}">
                <a16:creationId xmlns:a16="http://schemas.microsoft.com/office/drawing/2014/main" id="{DC05482B-DE5B-AC48-930B-5F963147FC58}"/>
              </a:ext>
            </a:extLst>
          </p:cNvPr>
          <p:cNvPicPr>
            <a:picLocks noChangeAspect="1"/>
          </p:cNvPicPr>
          <p:nvPr/>
        </p:nvPicPr>
        <p:blipFill>
          <a:blip r:embed="rId5"/>
          <a:stretch>
            <a:fillRect/>
          </a:stretch>
        </p:blipFill>
        <p:spPr>
          <a:xfrm>
            <a:off x="4727447" y="2170049"/>
            <a:ext cx="4324350" cy="1714500"/>
          </a:xfrm>
          <a:prstGeom prst="rect">
            <a:avLst/>
          </a:prstGeom>
        </p:spPr>
      </p:pic>
    </p:spTree>
    <p:extLst>
      <p:ext uri="{BB962C8B-B14F-4D97-AF65-F5344CB8AC3E}">
        <p14:creationId xmlns:p14="http://schemas.microsoft.com/office/powerpoint/2010/main" val="135868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331954" y="2405320"/>
            <a:ext cx="4332811" cy="1795702"/>
          </a:xfrm>
        </p:spPr>
        <p:txBody>
          <a:bodyPr/>
          <a:lstStyle/>
          <a:p>
            <a:pPr marL="0" indent="0">
              <a:lnSpc>
                <a:spcPct val="100000"/>
              </a:lnSpc>
              <a:buNone/>
            </a:pPr>
            <a:r>
              <a:rPr lang="en-AU" sz="3000" dirty="0">
                <a:solidFill>
                  <a:schemeClr val="accent5">
                    <a:lumMod val="10000"/>
                  </a:schemeClr>
                </a:solidFill>
                <a:latin typeface="Source Sans Pro" panose="020B0503030403020204" pitchFamily="34" charset="0"/>
                <a:ea typeface="Source Sans Pro" panose="020B0503030403020204" pitchFamily="34" charset="0"/>
              </a:rPr>
              <a:t>Applying Steps 2.4 to 2.5 to your SSP</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Using participant’s worksheets for Module 2, within your groups:</a:t>
            </a: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39189" y="530352"/>
            <a:ext cx="8665622"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GROUP WORK</a:t>
            </a:r>
          </a:p>
        </p:txBody>
      </p:sp>
      <p:sp>
        <p:nvSpPr>
          <p:cNvPr id="9" name="4 Marcador de texto">
            <a:extLst>
              <a:ext uri="{FF2B5EF4-FFF2-40B4-BE49-F238E27FC236}">
                <a16:creationId xmlns:a16="http://schemas.microsoft.com/office/drawing/2014/main" id="{C6D2BD31-7692-E044-AB24-112BCD479C7F}"/>
              </a:ext>
            </a:extLst>
          </p:cNvPr>
          <p:cNvSpPr txBox="1">
            <a:spLocks/>
          </p:cNvSpPr>
          <p:nvPr/>
        </p:nvSpPr>
        <p:spPr>
          <a:xfrm>
            <a:off x="331954" y="4852186"/>
            <a:ext cx="8203771" cy="1475462"/>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22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dirty="0">
                <a:solidFill>
                  <a:schemeClr val="accent5">
                    <a:lumMod val="10000"/>
                  </a:schemeClr>
                </a:solidFill>
                <a:latin typeface="Source Sans Pro" panose="020B0503030403020204" pitchFamily="34" charset="0"/>
                <a:ea typeface="Source Sans Pro" panose="020B0503030403020204" pitchFamily="34" charset="0"/>
              </a:rPr>
              <a:t>Write down any information that will affect SSP development and implementation the system.</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pic>
        <p:nvPicPr>
          <p:cNvPr id="3" name="Picture 2">
            <a:extLst>
              <a:ext uri="{FF2B5EF4-FFF2-40B4-BE49-F238E27FC236}">
                <a16:creationId xmlns:a16="http://schemas.microsoft.com/office/drawing/2014/main" id="{D234413B-86A2-154C-B465-04E47B23CA91}"/>
              </a:ext>
            </a:extLst>
          </p:cNvPr>
          <p:cNvPicPr>
            <a:picLocks noChangeAspect="1"/>
          </p:cNvPicPr>
          <p:nvPr/>
        </p:nvPicPr>
        <p:blipFill>
          <a:blip r:embed="rId2"/>
          <a:stretch>
            <a:fillRect/>
          </a:stretch>
        </p:blipFill>
        <p:spPr>
          <a:xfrm>
            <a:off x="4781728" y="1870738"/>
            <a:ext cx="4123083" cy="2864865"/>
          </a:xfrm>
          <a:prstGeom prst="rect">
            <a:avLst/>
          </a:prstGeom>
          <a:ln>
            <a:solidFill>
              <a:schemeClr val="tx1"/>
            </a:solidFill>
          </a:ln>
        </p:spPr>
      </p:pic>
    </p:spTree>
    <p:extLst>
      <p:ext uri="{BB962C8B-B14F-4D97-AF65-F5344CB8AC3E}">
        <p14:creationId xmlns:p14="http://schemas.microsoft.com/office/powerpoint/2010/main" val="4274410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683C7E-CB7E-D543-9D38-E705E704F9AF}"/>
              </a:ext>
            </a:extLst>
          </p:cNvPr>
          <p:cNvPicPr>
            <a:picLocks noChangeAspect="1"/>
          </p:cNvPicPr>
          <p:nvPr/>
        </p:nvPicPr>
        <p:blipFill>
          <a:blip r:embed="rId2"/>
          <a:stretch>
            <a:fillRect/>
          </a:stretch>
        </p:blipFill>
        <p:spPr>
          <a:xfrm>
            <a:off x="1289432" y="1242249"/>
            <a:ext cx="6565136" cy="389524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CFEEB7B-EDCF-1647-93A0-EB2ABD79EF3B}"/>
              </a:ext>
            </a:extLst>
          </p:cNvPr>
          <p:cNvPicPr>
            <a:picLocks noChangeAspect="1"/>
          </p:cNvPicPr>
          <p:nvPr/>
        </p:nvPicPr>
        <p:blipFill rotWithShape="1">
          <a:blip r:embed="rId3">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4" name="TextBox 3">
            <a:extLst>
              <a:ext uri="{FF2B5EF4-FFF2-40B4-BE49-F238E27FC236}">
                <a16:creationId xmlns:a16="http://schemas.microsoft.com/office/drawing/2014/main" id="{BF9B888F-0248-EE4C-880A-14BA655FEDC5}"/>
              </a:ext>
            </a:extLst>
          </p:cNvPr>
          <p:cNvSpPr txBox="1"/>
          <p:nvPr/>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sp>
        <p:nvSpPr>
          <p:cNvPr id="6" name="Text Placeholder 32">
            <a:extLst>
              <a:ext uri="{FF2B5EF4-FFF2-40B4-BE49-F238E27FC236}">
                <a16:creationId xmlns:a16="http://schemas.microsoft.com/office/drawing/2014/main" id="{0EE8855D-1D49-CD4A-906E-0E05583FC5BA}"/>
              </a:ext>
            </a:extLst>
          </p:cNvPr>
          <p:cNvSpPr txBox="1">
            <a:spLocks/>
          </p:cNvSpPr>
          <p:nvPr/>
        </p:nvSpPr>
        <p:spPr>
          <a:xfrm>
            <a:off x="1006252" y="6523994"/>
            <a:ext cx="5295900" cy="371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Source Sans Pro" panose="020B0503030403020204" pitchFamily="34" charset="0"/>
                <a:ea typeface="Source Sans Pro" panose="020B0503030403020204" pitchFamily="34" charset="0"/>
              </a:rPr>
              <a:t>DESCRIBE THE SANITATION SYSTEM</a:t>
            </a:r>
            <a:endParaRPr lang="x-none" sz="1400">
              <a:solidFill>
                <a:schemeClr val="bg1"/>
              </a:solidFill>
              <a:ea typeface="Source Sans Pro" panose="020B0503030403020204" pitchFamily="34" charset="0"/>
            </a:endParaRPr>
          </a:p>
        </p:txBody>
      </p:sp>
    </p:spTree>
    <p:extLst>
      <p:ext uri="{BB962C8B-B14F-4D97-AF65-F5344CB8AC3E}">
        <p14:creationId xmlns:p14="http://schemas.microsoft.com/office/powerpoint/2010/main" val="388605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976752" y="2486175"/>
            <a:ext cx="3738980" cy="2762250"/>
          </a:xfrm>
        </p:spPr>
        <p:txBody>
          <a:bodyPr anchor="t"/>
          <a:lstStyle/>
          <a:p>
            <a:pPr>
              <a:lnSpc>
                <a:spcPct val="100000"/>
              </a:lnSpc>
              <a:spcBef>
                <a:spcPts val="0"/>
              </a:spcBef>
            </a:pPr>
            <a:r>
              <a:rPr lang="en-GB" sz="2400" dirty="0">
                <a:latin typeface="Source Sans Pro" panose="020B0503030403020204" pitchFamily="34" charset="0"/>
                <a:ea typeface="Source Sans Pro" panose="020B0503030403020204" pitchFamily="34" charset="0"/>
              </a:rPr>
              <a:t> Single VIP</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Dehydration Vaults</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Septic Tank</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Composting Chamber</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Urine storage tanks</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428268" y="4070374"/>
            <a:ext cx="3820654" cy="208940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400" dirty="0">
                <a:solidFill>
                  <a:schemeClr val="tx2"/>
                </a:solidFill>
                <a:latin typeface="Source Sans Pro" panose="020B0503030403020204" pitchFamily="34" charset="0"/>
                <a:ea typeface="Source Sans Pro" panose="020B0503030403020204" pitchFamily="34" charset="0"/>
              </a:rPr>
              <a:t>Only relevant to non-sewered sanitation systems and refers to the container, usually located below ground level, to which the toilet is connected. </a:t>
            </a:r>
          </a:p>
        </p:txBody>
      </p:sp>
      <p:pic>
        <p:nvPicPr>
          <p:cNvPr id="14" name="Grafik 13">
            <a:extLst>
              <a:ext uri="{FF2B5EF4-FFF2-40B4-BE49-F238E27FC236}">
                <a16:creationId xmlns:a16="http://schemas.microsoft.com/office/drawing/2014/main" id="{ECA1A761-09E2-8E4F-BFFD-96825A758087}"/>
              </a:ext>
            </a:extLst>
          </p:cNvPr>
          <p:cNvPicPr>
            <a:picLocks noChangeAspect="1"/>
          </p:cNvPicPr>
          <p:nvPr/>
        </p:nvPicPr>
        <p:blipFill>
          <a:blip r:embed="rId3"/>
          <a:stretch>
            <a:fillRect/>
          </a:stretch>
        </p:blipFill>
        <p:spPr>
          <a:xfrm>
            <a:off x="242375" y="2624615"/>
            <a:ext cx="2984662" cy="1242685"/>
          </a:xfrm>
          <a:prstGeom prst="rect">
            <a:avLst/>
          </a:prstGeom>
        </p:spPr>
      </p:pic>
      <p:sp>
        <p:nvSpPr>
          <p:cNvPr id="15" name="Text Placeholder 7">
            <a:extLst>
              <a:ext uri="{FF2B5EF4-FFF2-40B4-BE49-F238E27FC236}">
                <a16:creationId xmlns:a16="http://schemas.microsoft.com/office/drawing/2014/main" id="{4848277E-83FE-404C-A2D8-DEBA13B4335D}"/>
              </a:ext>
            </a:extLst>
          </p:cNvPr>
          <p:cNvSpPr txBox="1">
            <a:spLocks/>
          </p:cNvSpPr>
          <p:nvPr/>
        </p:nvSpPr>
        <p:spPr>
          <a:xfrm>
            <a:off x="346595" y="1605251"/>
            <a:ext cx="3820654" cy="101936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800" dirty="0">
                <a:solidFill>
                  <a:srgbClr val="226676"/>
                </a:solidFill>
                <a:latin typeface="Source Sans Pro" panose="020B0503030403020204" pitchFamily="34" charset="0"/>
                <a:ea typeface="Source Sans Pro" panose="020B0503030403020204" pitchFamily="34" charset="0"/>
              </a:rPr>
              <a:t>Containment-storage/</a:t>
            </a:r>
          </a:p>
          <a:p>
            <a:pPr marL="225425" indent="-225425" algn="ctr">
              <a:lnSpc>
                <a:spcPct val="100000"/>
              </a:lnSpc>
              <a:spcBef>
                <a:spcPts val="0"/>
              </a:spcBef>
            </a:pPr>
            <a:r>
              <a:rPr lang="en-GB" sz="2800" dirty="0">
                <a:solidFill>
                  <a:srgbClr val="226676"/>
                </a:solidFill>
                <a:latin typeface="Source Sans Pro" panose="020B0503030403020204" pitchFamily="34" charset="0"/>
                <a:ea typeface="Source Sans Pro" panose="020B0503030403020204" pitchFamily="34" charset="0"/>
              </a:rPr>
              <a:t>treatment</a:t>
            </a:r>
          </a:p>
        </p:txBody>
      </p:sp>
      <p:sp>
        <p:nvSpPr>
          <p:cNvPr id="19" name="Text Placeholder 19">
            <a:extLst>
              <a:ext uri="{FF2B5EF4-FFF2-40B4-BE49-F238E27FC236}">
                <a16:creationId xmlns:a16="http://schemas.microsoft.com/office/drawing/2014/main" id="{757690E4-0D6B-D94D-9B47-1270BFEE1054}"/>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20" name="Text Placeholder 19">
            <a:extLst>
              <a:ext uri="{FF2B5EF4-FFF2-40B4-BE49-F238E27FC236}">
                <a16:creationId xmlns:a16="http://schemas.microsoft.com/office/drawing/2014/main" id="{A284697F-49C2-334B-93AA-9F60DD5BF185}"/>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
        <p:nvSpPr>
          <p:cNvPr id="21" name="Rectangular Callout 20">
            <a:extLst>
              <a:ext uri="{FF2B5EF4-FFF2-40B4-BE49-F238E27FC236}">
                <a16:creationId xmlns:a16="http://schemas.microsoft.com/office/drawing/2014/main" id="{DB002102-A21B-9C4D-9216-4D438526032D}"/>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34</a:t>
            </a:r>
          </a:p>
        </p:txBody>
      </p:sp>
    </p:spTree>
    <p:extLst>
      <p:ext uri="{BB962C8B-B14F-4D97-AF65-F5344CB8AC3E}">
        <p14:creationId xmlns:p14="http://schemas.microsoft.com/office/powerpoint/2010/main" val="3518404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690728" y="1999256"/>
            <a:ext cx="4453272" cy="3881036"/>
          </a:xfrm>
        </p:spPr>
        <p:txBody>
          <a:bodyPr anchor="t"/>
          <a:lstStyle/>
          <a:p>
            <a:pPr>
              <a:lnSpc>
                <a:spcPct val="100000"/>
              </a:lnSpc>
              <a:spcBef>
                <a:spcPts val="0"/>
              </a:spcBef>
            </a:pPr>
            <a:r>
              <a:rPr lang="en-GB" sz="2400" dirty="0">
                <a:latin typeface="Source Sans Pro" panose="020B0503030403020204" pitchFamily="34" charset="0"/>
                <a:ea typeface="Source Sans Pro" panose="020B0503030403020204" pitchFamily="34" charset="0"/>
              </a:rPr>
              <a:t>Conventional  Gravity Sewer</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Small-Bore Sewer</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Simplified Sewers</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Human-Powered Emptying and</a:t>
            </a:r>
            <a:br>
              <a:rPr lang="en-GB" sz="2400" dirty="0">
                <a:latin typeface="Source Sans Pro" panose="020B0503030403020204" pitchFamily="34" charset="0"/>
                <a:ea typeface="Source Sans Pro" panose="020B0503030403020204" pitchFamily="34" charset="0"/>
              </a:rPr>
            </a:br>
            <a:r>
              <a:rPr lang="en-GB" sz="2400" dirty="0">
                <a:latin typeface="Source Sans Pro" panose="020B0503030403020204" pitchFamily="34" charset="0"/>
                <a:ea typeface="Source Sans Pro" panose="020B0503030403020204" pitchFamily="34" charset="0"/>
              </a:rPr>
              <a:t> Transport </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Motorised Emptying and Transport</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389641" y="4171948"/>
            <a:ext cx="3930670" cy="205740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400" dirty="0">
                <a:solidFill>
                  <a:schemeClr val="tx2"/>
                </a:solidFill>
                <a:latin typeface="Source Sans Pro" panose="020B0503030403020204" pitchFamily="34" charset="0"/>
                <a:ea typeface="Source Sans Pro" panose="020B0503030403020204" pitchFamily="34" charset="0"/>
              </a:rPr>
              <a:t>Movement of wastewater or faecal sludge from a containment technology to off-site treatment, and/or end use/ disposal. </a:t>
            </a:r>
          </a:p>
        </p:txBody>
      </p:sp>
      <p:pic>
        <p:nvPicPr>
          <p:cNvPr id="16" name="Grafik 15">
            <a:extLst>
              <a:ext uri="{FF2B5EF4-FFF2-40B4-BE49-F238E27FC236}">
                <a16:creationId xmlns:a16="http://schemas.microsoft.com/office/drawing/2014/main" id="{39F05240-7C82-3B47-B544-BDC2395F3ACB}"/>
              </a:ext>
            </a:extLst>
          </p:cNvPr>
          <p:cNvPicPr>
            <a:picLocks noChangeAspect="1"/>
          </p:cNvPicPr>
          <p:nvPr/>
        </p:nvPicPr>
        <p:blipFill>
          <a:blip r:embed="rId3"/>
          <a:stretch>
            <a:fillRect/>
          </a:stretch>
        </p:blipFill>
        <p:spPr>
          <a:xfrm>
            <a:off x="841613" y="2638586"/>
            <a:ext cx="2835037" cy="1301188"/>
          </a:xfrm>
          <a:prstGeom prst="rect">
            <a:avLst/>
          </a:prstGeom>
        </p:spPr>
      </p:pic>
      <p:sp>
        <p:nvSpPr>
          <p:cNvPr id="17" name="Text Placeholder 7">
            <a:extLst>
              <a:ext uri="{FF2B5EF4-FFF2-40B4-BE49-F238E27FC236}">
                <a16:creationId xmlns:a16="http://schemas.microsoft.com/office/drawing/2014/main" id="{4D45A7EB-E7ED-C749-AEBD-7B6B65427344}"/>
              </a:ext>
            </a:extLst>
          </p:cNvPr>
          <p:cNvSpPr txBox="1">
            <a:spLocks/>
          </p:cNvSpPr>
          <p:nvPr/>
        </p:nvSpPr>
        <p:spPr>
          <a:xfrm>
            <a:off x="293796" y="1584205"/>
            <a:ext cx="3930670" cy="344050"/>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800" dirty="0">
                <a:solidFill>
                  <a:srgbClr val="226676"/>
                </a:solidFill>
                <a:latin typeface="Source Sans Pro" panose="020B0503030403020204" pitchFamily="34" charset="0"/>
                <a:ea typeface="Source Sans Pro" panose="020B0503030403020204" pitchFamily="34" charset="0"/>
              </a:rPr>
              <a:t>Conveyance/emptying</a:t>
            </a:r>
          </a:p>
          <a:p>
            <a:pPr marL="17463" indent="-17463" algn="ctr">
              <a:lnSpc>
                <a:spcPct val="100000"/>
              </a:lnSpc>
              <a:spcBef>
                <a:spcPts val="0"/>
              </a:spcBef>
            </a:pPr>
            <a:r>
              <a:rPr lang="en-GB" sz="2800" dirty="0">
                <a:solidFill>
                  <a:srgbClr val="226676"/>
                </a:solidFill>
                <a:latin typeface="Source Sans Pro" panose="020B0503030403020204" pitchFamily="34" charset="0"/>
                <a:ea typeface="Source Sans Pro" panose="020B0503030403020204" pitchFamily="34" charset="0"/>
              </a:rPr>
              <a:t>transport</a:t>
            </a:r>
          </a:p>
        </p:txBody>
      </p:sp>
      <p:sp>
        <p:nvSpPr>
          <p:cNvPr id="19" name="Text Placeholder 19">
            <a:extLst>
              <a:ext uri="{FF2B5EF4-FFF2-40B4-BE49-F238E27FC236}">
                <a16:creationId xmlns:a16="http://schemas.microsoft.com/office/drawing/2014/main" id="{0D9706B9-493A-D24F-AC8F-694017F97317}"/>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20" name="Text Placeholder 19">
            <a:extLst>
              <a:ext uri="{FF2B5EF4-FFF2-40B4-BE49-F238E27FC236}">
                <a16:creationId xmlns:a16="http://schemas.microsoft.com/office/drawing/2014/main" id="{24DF9011-EA71-7243-9442-FC3F5CBF5122}"/>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
        <p:nvSpPr>
          <p:cNvPr id="21" name="Rectangular Callout 20">
            <a:extLst>
              <a:ext uri="{FF2B5EF4-FFF2-40B4-BE49-F238E27FC236}">
                <a16:creationId xmlns:a16="http://schemas.microsoft.com/office/drawing/2014/main" id="{D12F3D76-2BB1-1548-AAF1-BFE155E69A2E}"/>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39</a:t>
            </a:r>
          </a:p>
        </p:txBody>
      </p:sp>
    </p:spTree>
    <p:extLst>
      <p:ext uri="{BB962C8B-B14F-4D97-AF65-F5344CB8AC3E}">
        <p14:creationId xmlns:p14="http://schemas.microsoft.com/office/powerpoint/2010/main" val="2108355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704791" y="1300119"/>
            <a:ext cx="4139323" cy="3881036"/>
          </a:xfrm>
        </p:spPr>
        <p:txBody>
          <a:bodyPr anchor="t"/>
          <a:lstStyle/>
          <a:p>
            <a:pPr>
              <a:lnSpc>
                <a:spcPct val="100000"/>
              </a:lnSpc>
              <a:spcBef>
                <a:spcPts val="0"/>
              </a:spcBef>
            </a:pPr>
            <a:r>
              <a:rPr lang="en-GB" sz="2400" dirty="0">
                <a:latin typeface="Source Sans Pro" panose="020B0503030403020204" pitchFamily="34" charset="0"/>
                <a:ea typeface="Source Sans Pro" panose="020B0503030403020204" pitchFamily="34" charset="0"/>
              </a:rPr>
              <a:t>Technologies for containment and storage/treatment of wastewater and faecal sludge on-site. </a:t>
            </a:r>
          </a:p>
          <a:p>
            <a:pPr>
              <a:lnSpc>
                <a:spcPct val="100000"/>
              </a:lnSpc>
              <a:spcBef>
                <a:spcPts val="0"/>
              </a:spcBef>
            </a:pPr>
            <a:endParaRPr lang="en-GB" sz="10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Technologies for the treatment of wastewater (containing one or more of blackwater, brown water, greywater or effluent) treated off-site.</a:t>
            </a:r>
          </a:p>
          <a:p>
            <a:pPr>
              <a:lnSpc>
                <a:spcPct val="100000"/>
              </a:lnSpc>
              <a:spcBef>
                <a:spcPts val="0"/>
              </a:spcBef>
            </a:pPr>
            <a:endParaRPr lang="en-GB" sz="10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Technologies for the treatment of sludge off-site.</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65538" y="3423930"/>
            <a:ext cx="4524438" cy="27208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400" dirty="0">
                <a:solidFill>
                  <a:schemeClr val="tx2"/>
                </a:solidFill>
                <a:latin typeface="Source Sans Pro" panose="020B0503030403020204" pitchFamily="34" charset="0"/>
                <a:ea typeface="Source Sans Pro" panose="020B0503030403020204" pitchFamily="34" charset="0"/>
              </a:rPr>
              <a:t>Process(es) that changes the physical, chemical and biological characteristics or composition of faecal sludge or wastewater so that it is of a quality that is fit for purpose for the intended next use or disposal.</a:t>
            </a:r>
          </a:p>
        </p:txBody>
      </p:sp>
      <p:pic>
        <p:nvPicPr>
          <p:cNvPr id="14" name="Grafik 13">
            <a:extLst>
              <a:ext uri="{FF2B5EF4-FFF2-40B4-BE49-F238E27FC236}">
                <a16:creationId xmlns:a16="http://schemas.microsoft.com/office/drawing/2014/main" id="{487A2A90-540D-4941-AFD5-F1DDBB1AC419}"/>
              </a:ext>
            </a:extLst>
          </p:cNvPr>
          <p:cNvPicPr>
            <a:picLocks noChangeAspect="1"/>
          </p:cNvPicPr>
          <p:nvPr/>
        </p:nvPicPr>
        <p:blipFill>
          <a:blip r:embed="rId3"/>
          <a:stretch>
            <a:fillRect/>
          </a:stretch>
        </p:blipFill>
        <p:spPr>
          <a:xfrm>
            <a:off x="1195733" y="1903181"/>
            <a:ext cx="1994512" cy="1481903"/>
          </a:xfrm>
          <a:prstGeom prst="rect">
            <a:avLst/>
          </a:prstGeom>
        </p:spPr>
      </p:pic>
      <p:sp>
        <p:nvSpPr>
          <p:cNvPr id="15" name="Text Placeholder 7">
            <a:extLst>
              <a:ext uri="{FF2B5EF4-FFF2-40B4-BE49-F238E27FC236}">
                <a16:creationId xmlns:a16="http://schemas.microsoft.com/office/drawing/2014/main" id="{38D6B232-F43F-8C4B-B2B3-30592D7F7841}"/>
              </a:ext>
            </a:extLst>
          </p:cNvPr>
          <p:cNvSpPr txBox="1">
            <a:spLocks/>
          </p:cNvSpPr>
          <p:nvPr/>
        </p:nvSpPr>
        <p:spPr>
          <a:xfrm>
            <a:off x="590477" y="1396808"/>
            <a:ext cx="2999503" cy="327490"/>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800" dirty="0">
                <a:solidFill>
                  <a:srgbClr val="226676"/>
                </a:solidFill>
                <a:latin typeface="Source Sans Pro" panose="020B0503030403020204" pitchFamily="34" charset="0"/>
                <a:ea typeface="Source Sans Pro" panose="020B0503030403020204" pitchFamily="34" charset="0"/>
              </a:rPr>
              <a:t>Treatment</a:t>
            </a:r>
          </a:p>
        </p:txBody>
      </p:sp>
      <p:sp>
        <p:nvSpPr>
          <p:cNvPr id="19" name="Text Placeholder 19">
            <a:extLst>
              <a:ext uri="{FF2B5EF4-FFF2-40B4-BE49-F238E27FC236}">
                <a16:creationId xmlns:a16="http://schemas.microsoft.com/office/drawing/2014/main" id="{24B44AFC-14FA-1F4C-A0CC-008DFD84EF9A}"/>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20" name="Text Placeholder 19">
            <a:extLst>
              <a:ext uri="{FF2B5EF4-FFF2-40B4-BE49-F238E27FC236}">
                <a16:creationId xmlns:a16="http://schemas.microsoft.com/office/drawing/2014/main" id="{BA96B466-EC12-3C47-971A-12F275C4C0E9}"/>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
        <p:nvSpPr>
          <p:cNvPr id="21" name="Rectangular Callout 20">
            <a:extLst>
              <a:ext uri="{FF2B5EF4-FFF2-40B4-BE49-F238E27FC236}">
                <a16:creationId xmlns:a16="http://schemas.microsoft.com/office/drawing/2014/main" id="{3FF824CF-4009-4741-B469-C8A74DA11EDD}"/>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44</a:t>
            </a:r>
          </a:p>
        </p:txBody>
      </p:sp>
    </p:spTree>
    <p:extLst>
      <p:ext uri="{BB962C8B-B14F-4D97-AF65-F5344CB8AC3E}">
        <p14:creationId xmlns:p14="http://schemas.microsoft.com/office/powerpoint/2010/main" val="3459994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1EC4FFB-9FE0-5440-B1D3-7E5C85580CEA}"/>
              </a:ext>
            </a:extLst>
          </p:cNvPr>
          <p:cNvSpPr>
            <a:spLocks noGrp="1"/>
          </p:cNvSpPr>
          <p:nvPr>
            <p:ph type="body" sz="quarter" idx="17"/>
          </p:nvPr>
        </p:nvSpPr>
        <p:spPr>
          <a:xfrm>
            <a:off x="4810238" y="1095852"/>
            <a:ext cx="3738980" cy="3881036"/>
          </a:xfrm>
        </p:spPr>
        <p:txBody>
          <a:bodyPr anchor="t"/>
          <a:lstStyle/>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Application of compost</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Irrigation</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Aquaculture</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Soak pit</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Leach field</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Land application</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r>
              <a:rPr lang="en-GB" sz="2400" dirty="0">
                <a:latin typeface="Source Sans Pro" panose="020B0503030403020204" pitchFamily="34" charset="0"/>
                <a:ea typeface="Source Sans Pro" panose="020B0503030403020204" pitchFamily="34" charset="0"/>
              </a:rPr>
              <a:t> Surface disposal</a:t>
            </a: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a:p>
            <a:pPr>
              <a:lnSpc>
                <a:spcPct val="100000"/>
              </a:lnSpc>
              <a:spcBef>
                <a:spcPts val="0"/>
              </a:spcBef>
            </a:pPr>
            <a:endParaRPr lang="en-GB" sz="2400" dirty="0">
              <a:latin typeface="Source Sans Pro" panose="020B0503030403020204" pitchFamily="34" charset="0"/>
              <a:ea typeface="Source Sans Pro" panose="020B0503030403020204" pitchFamily="34" charset="0"/>
            </a:endParaRPr>
          </a:p>
        </p:txBody>
      </p:sp>
      <p:sp>
        <p:nvSpPr>
          <p:cNvPr id="12" name="3 Marcador de texto">
            <a:extLst>
              <a:ext uri="{FF2B5EF4-FFF2-40B4-BE49-F238E27FC236}">
                <a16:creationId xmlns:a16="http://schemas.microsoft.com/office/drawing/2014/main" id="{F7A480C6-0081-484C-8532-439245BAF56C}"/>
              </a:ext>
            </a:extLst>
          </p:cNvPr>
          <p:cNvSpPr txBox="1">
            <a:spLocks/>
          </p:cNvSpPr>
          <p:nvPr/>
        </p:nvSpPr>
        <p:spPr>
          <a:xfrm>
            <a:off x="326956" y="3870163"/>
            <a:ext cx="3943152" cy="110672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400" dirty="0">
                <a:solidFill>
                  <a:schemeClr val="tx2"/>
                </a:solidFill>
                <a:latin typeface="Source Sans Pro" panose="020B0503030403020204" pitchFamily="34" charset="0"/>
                <a:ea typeface="Source Sans Pro" panose="020B0503030403020204" pitchFamily="34" charset="0"/>
              </a:rPr>
              <a:t>Technologies and methods by which treatment products are ultimately discharged into the environment, either as end use products or reduced-risk materials.</a:t>
            </a:r>
          </a:p>
        </p:txBody>
      </p:sp>
      <p:pic>
        <p:nvPicPr>
          <p:cNvPr id="14" name="Grafik 13">
            <a:extLst>
              <a:ext uri="{FF2B5EF4-FFF2-40B4-BE49-F238E27FC236}">
                <a16:creationId xmlns:a16="http://schemas.microsoft.com/office/drawing/2014/main" id="{4FF7947B-8E86-D747-BF64-02660458698F}"/>
              </a:ext>
            </a:extLst>
          </p:cNvPr>
          <p:cNvPicPr>
            <a:picLocks noChangeAspect="1"/>
          </p:cNvPicPr>
          <p:nvPr/>
        </p:nvPicPr>
        <p:blipFill>
          <a:blip r:embed="rId3"/>
          <a:stretch>
            <a:fillRect/>
          </a:stretch>
        </p:blipFill>
        <p:spPr>
          <a:xfrm>
            <a:off x="1029042" y="2103089"/>
            <a:ext cx="2208903" cy="1568393"/>
          </a:xfrm>
          <a:prstGeom prst="rect">
            <a:avLst/>
          </a:prstGeom>
        </p:spPr>
      </p:pic>
      <p:sp>
        <p:nvSpPr>
          <p:cNvPr id="15" name="Text Placeholder 7">
            <a:extLst>
              <a:ext uri="{FF2B5EF4-FFF2-40B4-BE49-F238E27FC236}">
                <a16:creationId xmlns:a16="http://schemas.microsoft.com/office/drawing/2014/main" id="{E3C940D2-E29A-9E4F-8C7C-745F8160AA1C}"/>
              </a:ext>
            </a:extLst>
          </p:cNvPr>
          <p:cNvSpPr txBox="1">
            <a:spLocks/>
          </p:cNvSpPr>
          <p:nvPr/>
        </p:nvSpPr>
        <p:spPr>
          <a:xfrm>
            <a:off x="594782" y="1488482"/>
            <a:ext cx="3108644" cy="344050"/>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800" dirty="0">
                <a:solidFill>
                  <a:srgbClr val="226676"/>
                </a:solidFill>
                <a:latin typeface="Source Sans Pro" panose="020B0503030403020204" pitchFamily="34" charset="0"/>
                <a:ea typeface="Source Sans Pro" panose="020B0503030403020204" pitchFamily="34" charset="0"/>
              </a:rPr>
              <a:t>Reuse / disposal</a:t>
            </a:r>
          </a:p>
        </p:txBody>
      </p:sp>
      <p:sp>
        <p:nvSpPr>
          <p:cNvPr id="19" name="Text Placeholder 19">
            <a:extLst>
              <a:ext uri="{FF2B5EF4-FFF2-40B4-BE49-F238E27FC236}">
                <a16:creationId xmlns:a16="http://schemas.microsoft.com/office/drawing/2014/main" id="{2EB83C94-4469-0D4A-B578-E6820B817786}"/>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a:solidFill>
                  <a:schemeClr val="tx2"/>
                </a:solidFill>
                <a:latin typeface="Source Sans Pro" panose="020B0503030403020204" pitchFamily="34" charset="0"/>
                <a:ea typeface="Source Sans Pro" panose="020B0503030403020204" pitchFamily="34" charset="0"/>
              </a:rPr>
              <a:t>Map the</a:t>
            </a:r>
            <a:r>
              <a:rPr lang="en-GB" sz="2000" spc="0" baseline="0" dirty="0">
                <a:solidFill>
                  <a:schemeClr val="tx2"/>
                </a:solidFill>
                <a:latin typeface="Source Sans Pro" panose="020B0503030403020204" pitchFamily="34" charset="0"/>
                <a:ea typeface="Source Sans Pro" panose="020B0503030403020204" pitchFamily="34" charset="0"/>
              </a:rPr>
              <a:t> system </a:t>
            </a:r>
            <a:endParaRPr lang="x-none" sz="2000" spc="0" dirty="0">
              <a:solidFill>
                <a:schemeClr val="tx2"/>
              </a:solidFill>
              <a:ea typeface="Source Sans Pro" panose="020B0503030403020204" pitchFamily="34" charset="0"/>
            </a:endParaRPr>
          </a:p>
        </p:txBody>
      </p:sp>
      <p:sp>
        <p:nvSpPr>
          <p:cNvPr id="20" name="Text Placeholder 19">
            <a:extLst>
              <a:ext uri="{FF2B5EF4-FFF2-40B4-BE49-F238E27FC236}">
                <a16:creationId xmlns:a16="http://schemas.microsoft.com/office/drawing/2014/main" id="{137E2AF6-6710-5640-A5B9-DC7188F1D18C}"/>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STEP 2.1</a:t>
            </a:r>
          </a:p>
        </p:txBody>
      </p:sp>
      <p:sp>
        <p:nvSpPr>
          <p:cNvPr id="21" name="Rectangular Callout 20">
            <a:extLst>
              <a:ext uri="{FF2B5EF4-FFF2-40B4-BE49-F238E27FC236}">
                <a16:creationId xmlns:a16="http://schemas.microsoft.com/office/drawing/2014/main" id="{6F09F1CB-D85B-4345-A446-78654D7EB60D}"/>
              </a:ext>
            </a:extLst>
          </p:cNvPr>
          <p:cNvSpPr/>
          <p:nvPr/>
        </p:nvSpPr>
        <p:spPr>
          <a:xfrm>
            <a:off x="7495165" y="91041"/>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49</a:t>
            </a:r>
          </a:p>
        </p:txBody>
      </p:sp>
    </p:spTree>
    <p:extLst>
      <p:ext uri="{BB962C8B-B14F-4D97-AF65-F5344CB8AC3E}">
        <p14:creationId xmlns:p14="http://schemas.microsoft.com/office/powerpoint/2010/main" val="910586504"/>
      </p:ext>
    </p:extLst>
  </p:cSld>
  <p:clrMapOvr>
    <a:masterClrMapping/>
  </p:clrMapOvr>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defRPr sz="20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10198</TotalTime>
  <Words>2834</Words>
  <Application>Microsoft Macintosh PowerPoint</Application>
  <PresentationFormat>On-screen Show (4:3)</PresentationFormat>
  <Paragraphs>611</Paragraphs>
  <Slides>52</Slides>
  <Notes>39</Notes>
  <HiddenSlides>0</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52</vt:i4>
      </vt:variant>
    </vt:vector>
  </HeadingPairs>
  <TitlesOfParts>
    <vt:vector size="71" baseType="lpstr">
      <vt:lpstr>Arial</vt:lpstr>
      <vt:lpstr>Calibri</vt:lpstr>
      <vt:lpstr>Source Sans Pro</vt:lpstr>
      <vt:lpstr>Source Sans Pro Black</vt:lpstr>
      <vt:lpstr>Source Sans Pro ExtraLight</vt:lpstr>
      <vt:lpstr>Source Sans Pro Light</vt:lpstr>
      <vt:lpstr>Source Sans Pro Semibold</vt:lpstr>
      <vt:lpstr>Blank slide</vt:lpstr>
      <vt:lpstr>Welcome and Thank you slides (Beige)</vt:lpstr>
      <vt:lpstr>Module Slides</vt:lpstr>
      <vt:lpstr>Modules/Outputs</vt:lpstr>
      <vt:lpstr>4_Content Slides (Blank)</vt:lpstr>
      <vt:lpstr>Content Slides (Blank)</vt:lpstr>
      <vt:lpstr>5_Content Slides (Blank)</vt:lpstr>
      <vt:lpstr>6_Content Slides (Blank)</vt:lpstr>
      <vt:lpstr>7_Content Slides (Blank)</vt:lpstr>
      <vt:lpstr>8_Content Slides (Blank)</vt:lpstr>
      <vt:lpstr>Content Beige (Blank)</vt:lpstr>
      <vt:lpstr>Last Content Slides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Leonellha Barreto-Dillon</cp:lastModifiedBy>
  <cp:revision>369</cp:revision>
  <cp:lastPrinted>2022-08-28T11:30:55Z</cp:lastPrinted>
  <dcterms:created xsi:type="dcterms:W3CDTF">2020-03-15T11:08:24Z</dcterms:created>
  <dcterms:modified xsi:type="dcterms:W3CDTF">2022-11-15T11:43:42Z</dcterms:modified>
</cp:coreProperties>
</file>