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838" r:id="rId6"/>
    <p:sldMasterId id="2147483851" r:id="rId7"/>
    <p:sldMasterId id="2147483694" r:id="rId8"/>
    <p:sldMasterId id="2147483863" r:id="rId9"/>
    <p:sldMasterId id="2147483825" r:id="rId10"/>
    <p:sldMasterId id="2147483714" r:id="rId11"/>
  </p:sldMasterIdLst>
  <p:notesMasterIdLst>
    <p:notesMasterId r:id="rId73"/>
  </p:notesMasterIdLst>
  <p:handoutMasterIdLst>
    <p:handoutMasterId r:id="rId74"/>
  </p:handoutMasterIdLst>
  <p:sldIdLst>
    <p:sldId id="295" r:id="rId12"/>
    <p:sldId id="272" r:id="rId13"/>
    <p:sldId id="263" r:id="rId14"/>
    <p:sldId id="343" r:id="rId15"/>
    <p:sldId id="344" r:id="rId16"/>
    <p:sldId id="347" r:id="rId17"/>
    <p:sldId id="283" r:id="rId18"/>
    <p:sldId id="285" r:id="rId19"/>
    <p:sldId id="298" r:id="rId20"/>
    <p:sldId id="390" r:id="rId21"/>
    <p:sldId id="386" r:id="rId22"/>
    <p:sldId id="435" r:id="rId23"/>
    <p:sldId id="438" r:id="rId24"/>
    <p:sldId id="431" r:id="rId25"/>
    <p:sldId id="432" r:id="rId26"/>
    <p:sldId id="433" r:id="rId27"/>
    <p:sldId id="436" r:id="rId28"/>
    <p:sldId id="437" r:id="rId29"/>
    <p:sldId id="430" r:id="rId30"/>
    <p:sldId id="466" r:id="rId31"/>
    <p:sldId id="324" r:id="rId32"/>
    <p:sldId id="467" r:id="rId33"/>
    <p:sldId id="400" r:id="rId34"/>
    <p:sldId id="464" r:id="rId35"/>
    <p:sldId id="407" r:id="rId36"/>
    <p:sldId id="408" r:id="rId37"/>
    <p:sldId id="444" r:id="rId38"/>
    <p:sldId id="413" r:id="rId39"/>
    <p:sldId id="443" r:id="rId40"/>
    <p:sldId id="411" r:id="rId41"/>
    <p:sldId id="452" r:id="rId42"/>
    <p:sldId id="453" r:id="rId43"/>
    <p:sldId id="454" r:id="rId44"/>
    <p:sldId id="445" r:id="rId45"/>
    <p:sldId id="447" r:id="rId46"/>
    <p:sldId id="446" r:id="rId47"/>
    <p:sldId id="448" r:id="rId48"/>
    <p:sldId id="449" r:id="rId49"/>
    <p:sldId id="450" r:id="rId50"/>
    <p:sldId id="451" r:id="rId51"/>
    <p:sldId id="455" r:id="rId52"/>
    <p:sldId id="480" r:id="rId53"/>
    <p:sldId id="481" r:id="rId54"/>
    <p:sldId id="417" r:id="rId55"/>
    <p:sldId id="418" r:id="rId56"/>
    <p:sldId id="471" r:id="rId57"/>
    <p:sldId id="472" r:id="rId58"/>
    <p:sldId id="473" r:id="rId59"/>
    <p:sldId id="474" r:id="rId60"/>
    <p:sldId id="459" r:id="rId61"/>
    <p:sldId id="423" r:id="rId62"/>
    <p:sldId id="460" r:id="rId63"/>
    <p:sldId id="425" r:id="rId64"/>
    <p:sldId id="461" r:id="rId65"/>
    <p:sldId id="462" r:id="rId66"/>
    <p:sldId id="475" r:id="rId67"/>
    <p:sldId id="477" r:id="rId68"/>
    <p:sldId id="482" r:id="rId69"/>
    <p:sldId id="484" r:id="rId70"/>
    <p:sldId id="476" r:id="rId71"/>
    <p:sldId id="385"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B446"/>
    <a:srgbClr val="0E4957"/>
    <a:srgbClr val="71BC5C"/>
    <a:srgbClr val="379276"/>
    <a:srgbClr val="DA882E"/>
    <a:srgbClr val="543900"/>
    <a:srgbClr val="B1C936"/>
    <a:srgbClr val="00FFFF"/>
    <a:srgbClr val="66FF99"/>
    <a:srgbClr val="73B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25" autoAdjust="0"/>
    <p:restoredTop sz="65979" autoAdjust="0"/>
  </p:normalViewPr>
  <p:slideViewPr>
    <p:cSldViewPr snapToObjects="1">
      <p:cViewPr varScale="1">
        <p:scale>
          <a:sx n="59" d="100"/>
          <a:sy n="59" d="100"/>
        </p:scale>
        <p:origin x="1512" y="184"/>
      </p:cViewPr>
      <p:guideLst>
        <p:guide orient="horz" pos="2160"/>
        <p:guide pos="2880"/>
      </p:guideLst>
    </p:cSldViewPr>
  </p:slideViewPr>
  <p:outlineViewPr>
    <p:cViewPr>
      <p:scale>
        <a:sx n="33" d="100"/>
        <a:sy n="33" d="100"/>
      </p:scale>
      <p:origin x="0" y="-25048"/>
    </p:cViewPr>
    <p:sldLst>
      <p:sld r:id="rId1" collapse="1"/>
      <p:sld r:id="rId2" collapse="1"/>
    </p:sldLst>
  </p:outlineViewPr>
  <p:notesTextViewPr>
    <p:cViewPr>
      <p:scale>
        <a:sx n="1" d="1"/>
        <a:sy n="1" d="1"/>
      </p:scale>
      <p:origin x="0" y="0"/>
    </p:cViewPr>
  </p:notesTextViewPr>
  <p:sorterViewPr>
    <p:cViewPr>
      <p:scale>
        <a:sx n="66" d="100"/>
        <a:sy n="66" d="100"/>
      </p:scale>
      <p:origin x="0" y="618"/>
    </p:cViewPr>
  </p:sorterViewPr>
  <p:notesViewPr>
    <p:cSldViewPr snapToObjects="1">
      <p:cViewPr varScale="1">
        <p:scale>
          <a:sx n="87" d="100"/>
          <a:sy n="87" d="100"/>
        </p:scale>
        <p:origin x="-894" y="-84"/>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_rels/viewProps.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47084F-B7A2-459A-8C12-53A24F8B6006}" type="datetimeFigureOut">
              <a:rPr lang="es-VE" smtClean="0"/>
              <a:t>15/11/22</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3720F-4C05-4032-ADEE-40B26484F8E6}" type="slidenum">
              <a:rPr lang="es-VE" smtClean="0"/>
              <a:t>‹#›</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72E89-C35F-495F-8099-D1522D7394BC}" type="datetimeFigureOut">
              <a:rPr lang="es-VE" smtClean="0"/>
              <a:t>15/11/22</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8C2A15-0822-4FAF-8C7E-C4D7F801EC27}" type="slidenum">
              <a:rPr lang="es-VE" smtClean="0"/>
              <a:t>‹#›</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5</a:t>
            </a:fld>
            <a:endParaRPr lang="es-VE"/>
          </a:p>
        </p:txBody>
      </p:sp>
    </p:spTree>
    <p:extLst>
      <p:ext uri="{BB962C8B-B14F-4D97-AF65-F5344CB8AC3E}">
        <p14:creationId xmlns:p14="http://schemas.microsoft.com/office/powerpoint/2010/main" val="75011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24</a:t>
            </a:fld>
            <a:endParaRPr lang="es-VE"/>
          </a:p>
        </p:txBody>
      </p:sp>
    </p:spTree>
    <p:extLst>
      <p:ext uri="{BB962C8B-B14F-4D97-AF65-F5344CB8AC3E}">
        <p14:creationId xmlns:p14="http://schemas.microsoft.com/office/powerpoint/2010/main" val="220704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27</a:t>
            </a:fld>
            <a:endParaRPr lang="es-VE"/>
          </a:p>
        </p:txBody>
      </p:sp>
    </p:spTree>
    <p:extLst>
      <p:ext uri="{BB962C8B-B14F-4D97-AF65-F5344CB8AC3E}">
        <p14:creationId xmlns:p14="http://schemas.microsoft.com/office/powerpoint/2010/main" val="2927931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28</a:t>
            </a:fld>
            <a:endParaRPr lang="es-VE"/>
          </a:p>
        </p:txBody>
      </p:sp>
    </p:spTree>
    <p:extLst>
      <p:ext uri="{BB962C8B-B14F-4D97-AF65-F5344CB8AC3E}">
        <p14:creationId xmlns:p14="http://schemas.microsoft.com/office/powerpoint/2010/main" val="238181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29</a:t>
            </a:fld>
            <a:endParaRPr lang="es-VE"/>
          </a:p>
        </p:txBody>
      </p:sp>
    </p:spTree>
    <p:extLst>
      <p:ext uri="{BB962C8B-B14F-4D97-AF65-F5344CB8AC3E}">
        <p14:creationId xmlns:p14="http://schemas.microsoft.com/office/powerpoint/2010/main" val="1937991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Log reduction of organisms are used to refer to the reduction achieved by a control measure. </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Log reduction means how many zeros we can cross out. </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Let’s take one example: let’s imagine that a control measure has an effectiveness measured in log reduction of 3 logs. It means that we can cross out 3 zeros, then if the original concentration was 10’000 which is equal to 10 to the power of 4, after the control measure, the concentration will be 10, which is 10 to the power of 1. </a:t>
            </a:r>
            <a:endParaRPr lang="en-CH"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30</a:t>
            </a:fld>
            <a:endParaRPr lang="es-VE"/>
          </a:p>
        </p:txBody>
      </p:sp>
    </p:spTree>
    <p:extLst>
      <p:ext uri="{BB962C8B-B14F-4D97-AF65-F5344CB8AC3E}">
        <p14:creationId xmlns:p14="http://schemas.microsoft.com/office/powerpoint/2010/main" val="340958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8C2A15-0822-4FAF-8C7E-C4D7F801EC27}" type="slidenum">
              <a:rPr lang="es-VE" smtClean="0"/>
              <a:t>33</a:t>
            </a:fld>
            <a:endParaRPr lang="es-VE"/>
          </a:p>
        </p:txBody>
      </p:sp>
    </p:spTree>
    <p:extLst>
      <p:ext uri="{BB962C8B-B14F-4D97-AF65-F5344CB8AC3E}">
        <p14:creationId xmlns:p14="http://schemas.microsoft.com/office/powerpoint/2010/main" val="2625171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40</a:t>
            </a:fld>
            <a:endParaRPr lang="es-VE"/>
          </a:p>
        </p:txBody>
      </p:sp>
    </p:spTree>
    <p:extLst>
      <p:ext uri="{BB962C8B-B14F-4D97-AF65-F5344CB8AC3E}">
        <p14:creationId xmlns:p14="http://schemas.microsoft.com/office/powerpoint/2010/main" val="106638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45</a:t>
            </a:fld>
            <a:endParaRPr lang="es-VE"/>
          </a:p>
        </p:txBody>
      </p:sp>
    </p:spTree>
    <p:extLst>
      <p:ext uri="{BB962C8B-B14F-4D97-AF65-F5344CB8AC3E}">
        <p14:creationId xmlns:p14="http://schemas.microsoft.com/office/powerpoint/2010/main" val="3269256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forms are used during field investigations to identify the presence of a predefined risk. As a first step, an SSP team member should note general information about the locality, including the number of facilities. They then judge predefined risks, such as the risk of flooding</a:t>
            </a:r>
          </a:p>
        </p:txBody>
      </p:sp>
      <p:sp>
        <p:nvSpPr>
          <p:cNvPr id="4" name="Slide Number Placeholder 3"/>
          <p:cNvSpPr>
            <a:spLocks noGrp="1"/>
          </p:cNvSpPr>
          <p:nvPr>
            <p:ph type="sldNum" sz="quarter" idx="5"/>
          </p:nvPr>
        </p:nvSpPr>
        <p:spPr/>
        <p:txBody>
          <a:bodyPr/>
          <a:lstStyle/>
          <a:p>
            <a:fld id="{918C2A15-0822-4FAF-8C7E-C4D7F801EC27}" type="slidenum">
              <a:rPr lang="es-VE" smtClean="0"/>
              <a:t>47</a:t>
            </a:fld>
            <a:endParaRPr lang="es-VE"/>
          </a:p>
        </p:txBody>
      </p:sp>
    </p:spTree>
    <p:extLst>
      <p:ext uri="{BB962C8B-B14F-4D97-AF65-F5344CB8AC3E}">
        <p14:creationId xmlns:p14="http://schemas.microsoft.com/office/powerpoint/2010/main" val="2404523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49</a:t>
            </a:fld>
            <a:endParaRPr lang="es-VE"/>
          </a:p>
        </p:txBody>
      </p:sp>
    </p:spTree>
    <p:extLst>
      <p:ext uri="{BB962C8B-B14F-4D97-AF65-F5344CB8AC3E}">
        <p14:creationId xmlns:p14="http://schemas.microsoft.com/office/powerpoint/2010/main" val="194387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6</a:t>
            </a:fld>
            <a:endParaRPr lang="es-VE"/>
          </a:p>
        </p:txBody>
      </p:sp>
    </p:spTree>
    <p:extLst>
      <p:ext uri="{BB962C8B-B14F-4D97-AF65-F5344CB8AC3E}">
        <p14:creationId xmlns:p14="http://schemas.microsoft.com/office/powerpoint/2010/main" val="2436802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54</a:t>
            </a:fld>
            <a:endParaRPr lang="es-VE"/>
          </a:p>
        </p:txBody>
      </p:sp>
    </p:spTree>
    <p:extLst>
      <p:ext uri="{BB962C8B-B14F-4D97-AF65-F5344CB8AC3E}">
        <p14:creationId xmlns:p14="http://schemas.microsoft.com/office/powerpoint/2010/main" val="2976270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Tool 3.8 allows the team to summarize the highest risks. It is essential to consider the number of people who are at risk while prioritizing the hazardous events. These will be addressed in the improvement actions selected in Module 4. </a:t>
            </a:r>
            <a:endParaRPr lang="en-GB"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57</a:t>
            </a:fld>
            <a:endParaRPr lang="es-VE"/>
          </a:p>
        </p:txBody>
      </p:sp>
    </p:spTree>
    <p:extLst>
      <p:ext uri="{BB962C8B-B14F-4D97-AF65-F5344CB8AC3E}">
        <p14:creationId xmlns:p14="http://schemas.microsoft.com/office/powerpoint/2010/main" val="425483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8C2A15-0822-4FAF-8C7E-C4D7F801EC27}" type="slidenum">
              <a:rPr lang="es-VE" smtClean="0"/>
              <a:t>7</a:t>
            </a:fld>
            <a:endParaRPr lang="es-VE"/>
          </a:p>
        </p:txBody>
      </p:sp>
    </p:spTree>
    <p:extLst>
      <p:ext uri="{BB962C8B-B14F-4D97-AF65-F5344CB8AC3E}">
        <p14:creationId xmlns:p14="http://schemas.microsoft.com/office/powerpoint/2010/main" val="94213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8</a:t>
            </a:fld>
            <a:endParaRPr lang="es-VE"/>
          </a:p>
        </p:txBody>
      </p:sp>
    </p:spTree>
    <p:extLst>
      <p:ext uri="{BB962C8B-B14F-4D97-AF65-F5344CB8AC3E}">
        <p14:creationId xmlns:p14="http://schemas.microsoft.com/office/powerpoint/2010/main" val="89910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10</a:t>
            </a:fld>
            <a:endParaRPr lang="es-VE"/>
          </a:p>
        </p:txBody>
      </p:sp>
    </p:spTree>
    <p:extLst>
      <p:ext uri="{BB962C8B-B14F-4D97-AF65-F5344CB8AC3E}">
        <p14:creationId xmlns:p14="http://schemas.microsoft.com/office/powerpoint/2010/main" val="1027213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a:p>
        </p:txBody>
      </p:sp>
      <p:sp>
        <p:nvSpPr>
          <p:cNvPr id="4" name="Foliennummernplatzhalter 3"/>
          <p:cNvSpPr>
            <a:spLocks noGrp="1"/>
          </p:cNvSpPr>
          <p:nvPr>
            <p:ph type="sldNum" sz="quarter" idx="5"/>
          </p:nvPr>
        </p:nvSpPr>
        <p:spPr/>
        <p:txBody>
          <a:bodyPr/>
          <a:lstStyle/>
          <a:p>
            <a:fld id="{918C2A15-0822-4FAF-8C7E-C4D7F801EC27}" type="slidenum">
              <a:rPr lang="es-VE" smtClean="0"/>
              <a:t>11</a:t>
            </a:fld>
            <a:endParaRPr lang="es-VE"/>
          </a:p>
        </p:txBody>
      </p:sp>
    </p:spTree>
    <p:extLst>
      <p:ext uri="{BB962C8B-B14F-4D97-AF65-F5344CB8AC3E}">
        <p14:creationId xmlns:p14="http://schemas.microsoft.com/office/powerpoint/2010/main" val="133814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12</a:t>
            </a:fld>
            <a:endParaRPr lang="es-VE"/>
          </a:p>
        </p:txBody>
      </p:sp>
    </p:spTree>
    <p:extLst>
      <p:ext uri="{BB962C8B-B14F-4D97-AF65-F5344CB8AC3E}">
        <p14:creationId xmlns:p14="http://schemas.microsoft.com/office/powerpoint/2010/main" val="372972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a:p>
        </p:txBody>
      </p:sp>
      <p:sp>
        <p:nvSpPr>
          <p:cNvPr id="4" name="Foliennummernplatzhalter 3"/>
          <p:cNvSpPr>
            <a:spLocks noGrp="1"/>
          </p:cNvSpPr>
          <p:nvPr>
            <p:ph type="sldNum" sz="quarter" idx="5"/>
          </p:nvPr>
        </p:nvSpPr>
        <p:spPr/>
        <p:txBody>
          <a:bodyPr/>
          <a:lstStyle/>
          <a:p>
            <a:fld id="{918C2A15-0822-4FAF-8C7E-C4D7F801EC27}" type="slidenum">
              <a:rPr lang="es-VE" smtClean="0"/>
              <a:t>19</a:t>
            </a:fld>
            <a:endParaRPr lang="es-VE"/>
          </a:p>
        </p:txBody>
      </p:sp>
    </p:spTree>
    <p:extLst>
      <p:ext uri="{BB962C8B-B14F-4D97-AF65-F5344CB8AC3E}">
        <p14:creationId xmlns:p14="http://schemas.microsoft.com/office/powerpoint/2010/main" val="6270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23</a:t>
            </a:fld>
            <a:endParaRPr lang="es-VE"/>
          </a:p>
        </p:txBody>
      </p:sp>
    </p:spTree>
    <p:extLst>
      <p:ext uri="{BB962C8B-B14F-4D97-AF65-F5344CB8AC3E}">
        <p14:creationId xmlns:p14="http://schemas.microsoft.com/office/powerpoint/2010/main" val="1389070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26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26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6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10491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bg2">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bg2">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bg2">
                    <a:lumMod val="10000"/>
                  </a:schemeClr>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3013720" y="2447070"/>
            <a:ext cx="3116559" cy="1323439"/>
          </a:xfrm>
          <a:prstGeom prst="rect">
            <a:avLst/>
          </a:prstGeom>
          <a:noFill/>
        </p:spPr>
        <p:txBody>
          <a:bodyPr wrap="none" rtlCol="0">
            <a:spAutoFit/>
          </a:bodyPr>
          <a:lstStyle/>
          <a:p>
            <a:pPr algn="ctr"/>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WELCOME</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to the session</a:t>
            </a:r>
          </a:p>
        </p:txBody>
      </p:sp>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b="0" i="0" spc="300" dirty="0">
                <a:solidFill>
                  <a:schemeClr val="accent5">
                    <a:lumMod val="10000"/>
                  </a:schemeClr>
                </a:solidFill>
                <a:latin typeface="Source Sans Pro" panose="020B0503030403020204" pitchFamily="34" charset="0"/>
                <a:ea typeface="Source Sans Pro" panose="020B0503030403020204" pitchFamily="34" charset="0"/>
                <a:cs typeface="Arial" panose="020B0604020202020204" pitchFamily="34" charset="0"/>
              </a:rPr>
              <a:t>Overview</a:t>
            </a:r>
          </a:p>
        </p:txBody>
      </p:sp>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1" name="TextBox 26">
            <a:extLst>
              <a:ext uri="{FF2B5EF4-FFF2-40B4-BE49-F238E27FC236}">
                <a16:creationId xmlns:a16="http://schemas.microsoft.com/office/drawing/2014/main" id="{34DAF845-0489-B744-BAC7-6ACE2D49BF82}"/>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3" name="Text Placeholder 33">
            <a:extLst>
              <a:ext uri="{FF2B5EF4-FFF2-40B4-BE49-F238E27FC236}">
                <a16:creationId xmlns:a16="http://schemas.microsoft.com/office/drawing/2014/main" id="{804FB46E-646E-CC47-8981-5B56EDB2FDE1}"/>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334253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207237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871038"/>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223755"/>
            <a:ext cx="4146698" cy="584775"/>
          </a:xfrm>
          <a:prstGeom prst="rect">
            <a:avLst/>
          </a:prstGeom>
          <a:noFill/>
        </p:spPr>
        <p:txBody>
          <a:bodyPr wrap="square" rtlCol="0">
            <a:spAutoFit/>
          </a:bodyPr>
          <a:lstStyle/>
          <a:p>
            <a:r>
              <a:rPr lang="en-GB" sz="32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698139"/>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764525"/>
            <a:ext cx="0" cy="8305064"/>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683323"/>
            <a:ext cx="8049974" cy="2120914"/>
          </a:xfrm>
          <a:prstGeom prst="rect">
            <a:avLst/>
          </a:prstGeom>
        </p:spPr>
        <p:txBody>
          <a:bodyPr/>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772906"/>
            <a:ext cx="4028384" cy="4385050"/>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912494"/>
            <a:ext cx="0" cy="4261811"/>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789255"/>
            <a:ext cx="4028384" cy="4385050"/>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spc="0"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38277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66059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352443" cy="3712721"/>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8304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036228" cy="2581156"/>
          </a:xfrm>
          <a:prstGeom prst="rect">
            <a:avLst/>
          </a:prstGeom>
        </p:spPr>
        <p:txBody>
          <a:bodyPr anchor="t"/>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8224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2769263" y="2447070"/>
            <a:ext cx="3605474" cy="1323439"/>
          </a:xfrm>
          <a:prstGeom prst="rect">
            <a:avLst/>
          </a:prstGeom>
          <a:noFill/>
        </p:spPr>
        <p:txBody>
          <a:bodyPr wrap="none" rtlCol="0">
            <a:spAutoFit/>
          </a:bodyPr>
          <a:lstStyle/>
          <a:p>
            <a:pPr algn="ctr"/>
            <a:r>
              <a:rPr lang="en-GB" sz="4800" b="1" spc="300" dirty="0">
                <a:solidFill>
                  <a:schemeClr val="tx2"/>
                </a:solidFill>
                <a:latin typeface="Source Sans Pro Light" panose="020B0403030403020204" pitchFamily="34" charset="0"/>
                <a:ea typeface="Source Sans Pro Light" panose="020B0403030403020204" pitchFamily="34" charset="0"/>
                <a:cs typeface="Arial" panose="020B0604020202020204" pitchFamily="34" charset="0"/>
              </a:rPr>
              <a:t>THANK YOU</a:t>
            </a:r>
            <a:endParaRPr lang="en-GB" sz="3600" b="1" spc="300" dirty="0">
              <a:solidFill>
                <a:schemeClr val="tx2"/>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chemeClr val="tx2"/>
                </a:solidFill>
                <a:latin typeface="Source Sans Pro Light" panose="020B0403030403020204" pitchFamily="34" charset="0"/>
                <a:ea typeface="Source Sans Pro Light" panose="020B0403030403020204" pitchFamily="34" charset="0"/>
                <a:cs typeface="Arial" panose="020B0604020202020204" pitchFamily="34" charset="0"/>
              </a:rPr>
              <a:t>and happy SPP!</a:t>
            </a:r>
          </a:p>
        </p:txBody>
      </p:sp>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7406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16161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Text -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8800"/>
            <a:ext cx="8534042" cy="4275475"/>
          </a:xfrm>
          <a:prstGeom prst="rect">
            <a:avLst/>
          </a:prstGeom>
        </p:spPr>
        <p:txBody>
          <a:bodyPr/>
          <a:lstStyle>
            <a:lvl1pPr marL="0" indent="0" algn="l">
              <a:lnSpc>
                <a:spcPct val="100000"/>
              </a:lnSpc>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874076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7842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768132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66399"/>
            <a:ext cx="5898414" cy="4342921"/>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57697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75824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2629101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507082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spc="0"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95397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7040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352443" cy="3712721"/>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39183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036228" cy="2581156"/>
          </a:xfrm>
          <a:prstGeom prst="rect">
            <a:avLst/>
          </a:prstGeom>
        </p:spPr>
        <p:txBody>
          <a:bodyPr anchor="t"/>
          <a:lstStyle>
            <a:lvl1pPr marL="0" indent="0">
              <a:lnSpc>
                <a:spcPct val="10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90357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0246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1600">
                <a:latin typeface="Source Sans Pro Light"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2427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1600">
                <a:latin typeface="Source Sans Pro Light"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1236253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807487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34127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7430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85945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odule 2">
    <p:spTree>
      <p:nvGrpSpPr>
        <p:cNvPr id="1" name=""/>
        <p:cNvGrpSpPr/>
        <p:nvPr/>
      </p:nvGrpSpPr>
      <p:grpSpPr>
        <a:xfrm>
          <a:off x="0" y="0"/>
          <a:ext cx="0" cy="0"/>
          <a:chOff x="0" y="0"/>
          <a:chExt cx="0" cy="0"/>
        </a:xfrm>
      </p:grpSpPr>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64890" y="2210683"/>
            <a:ext cx="940296" cy="89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823031" y="3098250"/>
            <a:ext cx="3517900" cy="1227138"/>
          </a:xfrm>
          <a:prstGeom prst="rect">
            <a:avLst/>
          </a:prstGeom>
        </p:spPr>
        <p:txBody>
          <a:bodyPr/>
          <a:lstStyle>
            <a:lvl1pPr marL="0" indent="0">
              <a:buNone/>
              <a:defRPr sz="3200" b="0" i="0">
                <a:solidFill>
                  <a:schemeClr val="tx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3" name="2 Marcador de texto"/>
          <p:cNvSpPr>
            <a:spLocks noGrp="1"/>
          </p:cNvSpPr>
          <p:nvPr>
            <p:ph type="body" sz="quarter" idx="14" hasCustomPrompt="1"/>
          </p:nvPr>
        </p:nvSpPr>
        <p:spPr>
          <a:xfrm>
            <a:off x="2823032" y="2251024"/>
            <a:ext cx="3517900" cy="830263"/>
          </a:xfrm>
          <a:prstGeom prst="rect">
            <a:avLst/>
          </a:prstGeom>
        </p:spPr>
        <p:txBody>
          <a:bodyPr/>
          <a:lstStyle>
            <a:lvl1pPr marL="0" indent="0">
              <a:buFontTx/>
              <a:buNone/>
              <a:defRPr sz="4800" b="1" baseline="0">
                <a:latin typeface="Source Sans Pro Light" pitchFamily="34" charset="0"/>
              </a:defRPr>
            </a:lvl1pPr>
          </a:lstStyle>
          <a:p>
            <a:pPr lvl="0"/>
            <a:r>
              <a:rPr lang="es-ES" dirty="0"/>
              <a:t>MODULE 2.X</a:t>
            </a:r>
            <a:endParaRPr lang="es-VE" dirty="0"/>
          </a:p>
        </p:txBody>
      </p:sp>
    </p:spTree>
    <p:extLst>
      <p:ext uri="{BB962C8B-B14F-4D97-AF65-F5344CB8AC3E}">
        <p14:creationId xmlns:p14="http://schemas.microsoft.com/office/powerpoint/2010/main" val="3576491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spc="0"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317589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483390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352443" cy="3712721"/>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09272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036228" cy="2581156"/>
          </a:xfrm>
          <a:prstGeom prst="rect">
            <a:avLst/>
          </a:prstGeom>
        </p:spPr>
        <p:txBody>
          <a:bodyPr anchor="t"/>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2441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27132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0114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3553242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32772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886299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8114252" cy="4342921"/>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974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odule 3">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823031" y="3098250"/>
            <a:ext cx="3517900" cy="1227138"/>
          </a:xfrm>
          <a:prstGeom prst="rect">
            <a:avLst/>
          </a:prstGeom>
        </p:spPr>
        <p:txBody>
          <a:bodyPr/>
          <a:lstStyle>
            <a:lvl1pPr marL="0" indent="0">
              <a:buNone/>
              <a:defRPr sz="3200" b="0" i="0">
                <a:solidFill>
                  <a:schemeClr val="tx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3" name="2 Marcador de texto"/>
          <p:cNvSpPr>
            <a:spLocks noGrp="1"/>
          </p:cNvSpPr>
          <p:nvPr>
            <p:ph type="body" sz="quarter" idx="14" hasCustomPrompt="1"/>
          </p:nvPr>
        </p:nvSpPr>
        <p:spPr>
          <a:xfrm>
            <a:off x="2823032" y="2251024"/>
            <a:ext cx="3517900" cy="830263"/>
          </a:xfrm>
          <a:prstGeom prst="rect">
            <a:avLst/>
          </a:prstGeom>
        </p:spPr>
        <p:txBody>
          <a:bodyPr/>
          <a:lstStyle>
            <a:lvl1pPr marL="0" indent="0">
              <a:buFontTx/>
              <a:buNone/>
              <a:defRPr sz="4800" b="1" baseline="0">
                <a:latin typeface="Source Sans Pro Light" pitchFamily="34" charset="0"/>
              </a:defRPr>
            </a:lvl1pPr>
          </a:lstStyle>
          <a:p>
            <a:pPr lvl="0"/>
            <a:r>
              <a:rPr lang="es-ES" dirty="0"/>
              <a:t>MODULE 3.X</a:t>
            </a:r>
            <a:endParaRPr lang="es-VE" dirty="0"/>
          </a:p>
        </p:txBody>
      </p:sp>
    </p:spTree>
    <p:extLst>
      <p:ext uri="{BB962C8B-B14F-4D97-AF65-F5344CB8AC3E}">
        <p14:creationId xmlns:p14="http://schemas.microsoft.com/office/powerpoint/2010/main" val="1306082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02840" y="1093180"/>
            <a:ext cx="8229600" cy="355600"/>
          </a:xfrm>
          <a:prstGeom prst="rect">
            <a:avLst/>
          </a:prstGeom>
        </p:spPr>
        <p:txBody>
          <a:bodyPr anchor="ctr"/>
          <a:lstStyle>
            <a:lvl1pPr marL="0" indent="0" algn="l">
              <a:lnSpc>
                <a:spcPct val="100000"/>
              </a:lnSpc>
              <a:buNone/>
              <a:defRPr sz="1800" b="1" spc="0"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392179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73606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21363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52193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052630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425602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61923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a:lstStyle>
            <a:lvl1pPr marL="0" indent="0" algn="l">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2pPr>
            <a:lvl3pPr marL="914400" indent="0" algn="l">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3pPr>
            <a:lvl4pPr marL="1371600" indent="0" algn="l">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4pPr>
            <a:lvl5pPr marL="1828800" indent="0" algn="l">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
        <p:nvSpPr>
          <p:cNvPr id="4" name="5 Marcador de texto"/>
          <p:cNvSpPr>
            <a:spLocks noGrp="1"/>
          </p:cNvSpPr>
          <p:nvPr>
            <p:ph type="body" sz="quarter" idx="20" hasCustomPrompt="1"/>
          </p:nvPr>
        </p:nvSpPr>
        <p:spPr>
          <a:xfrm>
            <a:off x="527865" y="1043735"/>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47487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eño personalizado">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6639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3621022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3668872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592444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spc="0"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153713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5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60B44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1800" b="1">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55151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352443" cy="3712721"/>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8142997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036228" cy="2581156"/>
          </a:xfrm>
          <a:prstGeom prst="rect">
            <a:avLst/>
          </a:prstGeom>
        </p:spPr>
        <p:txBody>
          <a:bodyPr anchor="t"/>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551390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005245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5322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accent5">
                    <a:lumMod val="10000"/>
                  </a:schemeClr>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2315108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1172056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029668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62638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719995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2324122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752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29030" y="1714698"/>
            <a:ext cx="4052470" cy="4185638"/>
          </a:xfrm>
          <a:prstGeom prst="rect">
            <a:avLst/>
          </a:prstGeom>
        </p:spPr>
        <p:txBody>
          <a:bodyPr anchor="t"/>
          <a:lstStyle>
            <a:lvl1pPr>
              <a:lnSpc>
                <a:spcPct val="100000"/>
              </a:lnSpc>
              <a:defRPr sz="18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20007" y="1714698"/>
            <a:ext cx="4052470" cy="4185638"/>
          </a:xfrm>
          <a:prstGeom prst="rect">
            <a:avLst/>
          </a:prstGeom>
        </p:spPr>
        <p:txBody>
          <a:bodyPr anchor="t"/>
          <a:lstStyle>
            <a:lvl1pPr>
              <a:lnSpc>
                <a:spcPct val="100000"/>
              </a:lnSpc>
              <a:defRPr sz="18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8888222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912142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14832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14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5841084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4960392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0805564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634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1600">
                <a:latin typeface="Source Sans Pro Light"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32403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PLANNING YOUR NEXT STEPS</a:t>
            </a:r>
          </a:p>
        </p:txBody>
      </p:sp>
    </p:spTree>
    <p:extLst>
      <p:ext uri="{BB962C8B-B14F-4D97-AF65-F5344CB8AC3E}">
        <p14:creationId xmlns:p14="http://schemas.microsoft.com/office/powerpoint/2010/main" val="32130420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93F0E7-036D-4E45-B9B3-0DB0FD4A0C40}"/>
              </a:ext>
            </a:extLst>
          </p:cNvPr>
          <p:cNvSpPr/>
          <p:nvPr userDrawn="1"/>
        </p:nvSpPr>
        <p:spPr>
          <a:xfrm>
            <a:off x="2391580" y="-12102"/>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399" y="1990800"/>
            <a:ext cx="5896800" cy="4341600"/>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434709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GROUP WORK</a:t>
            </a:r>
          </a:p>
        </p:txBody>
      </p:sp>
      <p:sp>
        <p:nvSpPr>
          <p:cNvPr id="3" name="2 Marcador de texto"/>
          <p:cNvSpPr>
            <a:spLocks noGrp="1"/>
          </p:cNvSpPr>
          <p:nvPr>
            <p:ph type="body" sz="quarter" idx="15" hasCustomPrompt="1"/>
          </p:nvPr>
        </p:nvSpPr>
        <p:spPr>
          <a:xfrm>
            <a:off x="226800" y="788400"/>
            <a:ext cx="4814887" cy="315460"/>
          </a:xfrm>
          <a:prstGeom prst="rect">
            <a:avLst/>
          </a:prstGeom>
        </p:spPr>
        <p:txBody>
          <a:bodyPr/>
          <a:lstStyle>
            <a:lvl1pPr marL="0" indent="0">
              <a:buNone/>
              <a:defRPr lang="es-VE" sz="1800" b="0" i="0" kern="1200" spc="0" baseline="0" dirty="0">
                <a:solidFill>
                  <a:srgbClr val="C2B195"/>
                </a:solidFill>
                <a:latin typeface="Source Sans Pro Light" pitchFamily="34" charset="0"/>
                <a:ea typeface="Source Sans Pro Light"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s-ES" dirty="0" err="1"/>
              <a:t>Insert</a:t>
            </a:r>
            <a:r>
              <a:rPr lang="es-ES" dirty="0"/>
              <a:t> </a:t>
            </a:r>
            <a:r>
              <a:rPr lang="es-ES" dirty="0" err="1"/>
              <a:t>Subtitle</a:t>
            </a:r>
            <a:r>
              <a:rPr lang="es-ES" dirty="0"/>
              <a:t> </a:t>
            </a:r>
            <a:r>
              <a:rPr lang="es-ES" dirty="0" err="1"/>
              <a:t>here</a:t>
            </a:r>
            <a:endParaRPr lang="es-VE" dirty="0"/>
          </a:p>
        </p:txBody>
      </p:sp>
      <p:cxnSp>
        <p:nvCxnSpPr>
          <p:cNvPr id="2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3" y="1099712"/>
            <a:ext cx="4552182"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2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198100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5.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10.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image" Target="../media/image5.pn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5.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5.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6" name="TextBox 26">
            <a:extLst>
              <a:ext uri="{FF2B5EF4-FFF2-40B4-BE49-F238E27FC236}">
                <a16:creationId xmlns:a16="http://schemas.microsoft.com/office/drawing/2014/main" id="{9B5A78A1-B529-854B-8699-3DE271CA614E}"/>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7" name="Text Placeholder 33">
            <a:extLst>
              <a:ext uri="{FF2B5EF4-FFF2-40B4-BE49-F238E27FC236}">
                <a16:creationId xmlns:a16="http://schemas.microsoft.com/office/drawing/2014/main" id="{97375326-BDA4-8E40-A2BA-673DA17B6D4D}"/>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155507815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4" name="TextBox 26">
            <a:extLst>
              <a:ext uri="{FF2B5EF4-FFF2-40B4-BE49-F238E27FC236}">
                <a16:creationId xmlns:a16="http://schemas.microsoft.com/office/drawing/2014/main" id="{9B1856A6-9D1C-5844-984F-F0A7BFCE96C1}"/>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5" name="Text Placeholder 33">
            <a:extLst>
              <a:ext uri="{FF2B5EF4-FFF2-40B4-BE49-F238E27FC236}">
                <a16:creationId xmlns:a16="http://schemas.microsoft.com/office/drawing/2014/main" id="{3E3CD7E2-B621-3F4C-B569-63F599EBB028}"/>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 id="2147483803" r:id="rId3"/>
    <p:sldLayoutId id="2147483824" r:id="rId4"/>
    <p:sldLayoutId id="2147483836" r:id="rId5"/>
    <p:sldLayoutId id="2147483805" r:id="rId6"/>
    <p:sldLayoutId id="2147483806" r:id="rId7"/>
    <p:sldLayoutId id="2147483807" r:id="rId8"/>
    <p:sldLayoutId id="21474838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10" name="TextBox 26">
            <a:extLst>
              <a:ext uri="{FF2B5EF4-FFF2-40B4-BE49-F238E27FC236}">
                <a16:creationId xmlns:a16="http://schemas.microsoft.com/office/drawing/2014/main" id="{71C102D7-8347-EA46-831D-5200AB42344A}"/>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2" name="Text Placeholder 33">
            <a:extLst>
              <a:ext uri="{FF2B5EF4-FFF2-40B4-BE49-F238E27FC236}">
                <a16:creationId xmlns:a16="http://schemas.microsoft.com/office/drawing/2014/main" id="{ED72A5EC-8E87-3842-94D0-FBB276EC4F66}"/>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60B44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71BC5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a:r>
              <a:rPr lang="en-GB" sz="2800" b="1" spc="300" dirty="0">
                <a:solidFill>
                  <a:srgbClr val="60B446"/>
                </a:solidFill>
                <a:latin typeface="Source Sans Pro Semibold" panose="020B0503030403020204" pitchFamily="34" charset="0"/>
                <a:ea typeface="Source Sans Pro Semibold" panose="020B0503030403020204" pitchFamily="34" charset="0"/>
                <a:cs typeface="Arial" panose="020B0604020202020204" pitchFamily="34" charset="0"/>
              </a:rPr>
              <a:t>STEPS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a:r>
              <a:rPr lang="en-GB" sz="2800" b="1" spc="300" dirty="0">
                <a:solidFill>
                  <a:schemeClr val="accent5">
                    <a:lumMod val="10000"/>
                  </a:schemeClr>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56101" y="7446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a:solidFill>
                  <a:schemeClr val="accent5">
                    <a:lumMod val="10000"/>
                  </a:schemeClr>
                </a:solidFill>
                <a:latin typeface="Source Sans Pro" panose="020B0503030403020204" pitchFamily="34" charset="0"/>
                <a:ea typeface="Source Sans Pro" panose="020B0503030403020204" pitchFamily="34" charset="0"/>
              </a:rPr>
              <a:t>Identify hazards and hazardous events</a:t>
            </a:r>
            <a:endParaRPr lang="x-none" sz="1800" b="0" i="0" spc="0" dirty="0">
              <a:solidFill>
                <a:schemeClr val="accent5">
                  <a:lumMod val="10000"/>
                </a:schemeClr>
              </a:solidFill>
              <a:latin typeface="Source Sans Pro Light" pitchFamily="34" charset="0"/>
              <a:ea typeface="Source Sans Pro" panose="020B05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STEP 3.1</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A341C845-6779-0847-94D1-81D1C2D00A0D}"/>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3" name="Text Placeholder 33">
            <a:extLst>
              <a:ext uri="{FF2B5EF4-FFF2-40B4-BE49-F238E27FC236}">
                <a16:creationId xmlns:a16="http://schemas.microsoft.com/office/drawing/2014/main" id="{C537B76A-6A4E-D543-9C8C-E0AF5B7E1010}"/>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850" r:id="rId8"/>
    <p:sldLayoutId id="2147483709" r:id="rId9"/>
    <p:sldLayoutId id="2147483710" r:id="rId10"/>
    <p:sldLayoutId id="2147483762" r:id="rId11"/>
    <p:sldLayoutId id="2147483875" r:id="rId12"/>
    <p:sldLayoutId id="21474838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78969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a:solidFill>
                  <a:srgbClr val="543900"/>
                </a:solidFill>
                <a:latin typeface="Source Sans Pro" panose="020B0503030403020204" pitchFamily="34" charset="0"/>
                <a:ea typeface="Source Sans Pro" panose="020B0503030403020204" pitchFamily="34" charset="0"/>
              </a:rPr>
              <a:t>Refine exposure groups and exposure routes</a:t>
            </a: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STEP 3.2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021EC426-487D-8444-B222-E633A3174571}"/>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3" name="Text Placeholder 33">
            <a:extLst>
              <a:ext uri="{FF2B5EF4-FFF2-40B4-BE49-F238E27FC236}">
                <a16:creationId xmlns:a16="http://schemas.microsoft.com/office/drawing/2014/main" id="{36932B94-CE99-2E4F-B5EA-1F9519DAAECE}"/>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124701048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9"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78969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b="0" i="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b="0" i="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STEP 3.2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855F761B-F029-A04D-A4FD-ECC351ED08A0}"/>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3" name="Text Placeholder 33">
            <a:extLst>
              <a:ext uri="{FF2B5EF4-FFF2-40B4-BE49-F238E27FC236}">
                <a16:creationId xmlns:a16="http://schemas.microsoft.com/office/drawing/2014/main" id="{DC805645-BB91-4447-A109-37FEB21BB70E}"/>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107367758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9" name="TextBox 26">
            <a:extLst>
              <a:ext uri="{FF2B5EF4-FFF2-40B4-BE49-F238E27FC236}">
                <a16:creationId xmlns:a16="http://schemas.microsoft.com/office/drawing/2014/main" id="{EBDC1D15-6E07-1847-8D53-3AB9A26FCD4A}"/>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0" name="Text Placeholder 33">
            <a:extLst>
              <a:ext uri="{FF2B5EF4-FFF2-40B4-BE49-F238E27FC236}">
                <a16:creationId xmlns:a16="http://schemas.microsoft.com/office/drawing/2014/main" id="{4C01239A-2F04-3146-952A-DFC2DD9D5B03}"/>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 id="2147483751" r:id="rId9"/>
    <p:sldLayoutId id="2147483796" r:id="rId10"/>
    <p:sldLayoutId id="2147483837" r:id="rId11"/>
    <p:sldLayoutId id="2147483876" r:id="rId12"/>
    <p:sldLayoutId id="21474838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60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78969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i="0" spc="0" noProof="0" dirty="0">
                <a:solidFill>
                  <a:schemeClr val="accent5">
                    <a:lumMod val="10000"/>
                  </a:schemeClr>
                </a:solidFill>
                <a:latin typeface="Source Sans Pro" panose="020B0503030403020204" pitchFamily="34" charset="0"/>
                <a:ea typeface="Source Sans Pro" panose="020B0503030403020204" pitchFamily="34" charset="0"/>
              </a:rPr>
              <a:t>Assess and prioritize the exposure risk</a:t>
            </a: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STEP 3.3</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877F33D0-4F42-C543-8A65-12BE7F05D6BC}"/>
              </a:ext>
            </a:extLst>
          </p:cNvPr>
          <p:cNvSpPr txBox="1"/>
          <p:nvPr userDrawn="1"/>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3" name="Text Placeholder 33">
            <a:extLst>
              <a:ext uri="{FF2B5EF4-FFF2-40B4-BE49-F238E27FC236}">
                <a16:creationId xmlns:a16="http://schemas.microsoft.com/office/drawing/2014/main" id="{0BF9E60E-E2AD-1140-96B7-ECE3C9921569}"/>
              </a:ext>
            </a:extLst>
          </p:cNvPr>
          <p:cNvSpPr txBox="1">
            <a:spLocks/>
          </p:cNvSpPr>
          <p:nvPr userDrawn="1"/>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Tree>
    <p:extLst>
      <p:ext uri="{BB962C8B-B14F-4D97-AF65-F5344CB8AC3E}">
        <p14:creationId xmlns:p14="http://schemas.microsoft.com/office/powerpoint/2010/main" val="129295990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8" r:id="rId12"/>
    <p:sldLayoutId id="21474838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0.xml"/><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50.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9.png"/><Relationship Id="rId1" Type="http://schemas.openxmlformats.org/officeDocument/2006/relationships/slideLayout" Target="../slideLayouts/slideLayout6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5.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5.xm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277794-D578-D140-8DC5-621EC5642E56}"/>
              </a:ext>
            </a:extLst>
          </p:cNvPr>
          <p:cNvPicPr>
            <a:picLocks noChangeAspect="1"/>
          </p:cNvPicPr>
          <p:nvPr/>
        </p:nvPicPr>
        <p:blipFill>
          <a:blip r:embed="rId2"/>
          <a:stretch>
            <a:fillRect/>
          </a:stretch>
        </p:blipFill>
        <p:spPr>
          <a:xfrm>
            <a:off x="1790944" y="1043735"/>
            <a:ext cx="5993753" cy="3825425"/>
          </a:xfrm>
          <a:prstGeom prst="rect">
            <a:avLst/>
          </a:prstGeom>
        </p:spPr>
      </p:pic>
      <p:sp>
        <p:nvSpPr>
          <p:cNvPr id="10" name="Rectangular Callout 9">
            <a:extLst>
              <a:ext uri="{FF2B5EF4-FFF2-40B4-BE49-F238E27FC236}">
                <a16:creationId xmlns:a16="http://schemas.microsoft.com/office/drawing/2014/main" id="{6A455614-8AEC-5847-87C5-CCA97FED6884}"/>
              </a:ext>
            </a:extLst>
          </p:cNvPr>
          <p:cNvSpPr/>
          <p:nvPr/>
        </p:nvSpPr>
        <p:spPr>
          <a:xfrm>
            <a:off x="7585558" y="51793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39 to 61</a:t>
            </a:r>
          </a:p>
        </p:txBody>
      </p:sp>
      <p:pic>
        <p:nvPicPr>
          <p:cNvPr id="11" name="Picture 10" descr="Graphical user interface, application&#10;&#10;Description automatically generated">
            <a:extLst>
              <a:ext uri="{FF2B5EF4-FFF2-40B4-BE49-F238E27FC236}">
                <a16:creationId xmlns:a16="http://schemas.microsoft.com/office/drawing/2014/main" id="{C301CF5D-C785-0740-9163-4768F12F8FF3}"/>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4"/>
          </p:nvPr>
        </p:nvSpPr>
        <p:spPr>
          <a:xfrm>
            <a:off x="1671225" y="1808820"/>
            <a:ext cx="2925331" cy="4385050"/>
          </a:xfrm>
        </p:spPr>
        <p:txBody>
          <a:bodyPr/>
          <a:lstStyle/>
          <a:p>
            <a:pPr marL="0" indent="0">
              <a:buNone/>
            </a:pPr>
            <a:endParaRPr lang="es-ES" dirty="0">
              <a:latin typeface="Source Sans Pro Semibold" pitchFamily="34" charset="0"/>
            </a:endParaRPr>
          </a:p>
          <a:p>
            <a:pPr marL="0" indent="0">
              <a:buNone/>
            </a:pPr>
            <a:endParaRPr lang="es-ES" dirty="0">
              <a:latin typeface="Source Sans Pro Semibold" pitchFamily="34" charset="0"/>
            </a:endParaRPr>
          </a:p>
          <a:p>
            <a:pPr marL="0" indent="0">
              <a:buNone/>
            </a:pPr>
            <a:endParaRPr lang="es-ES" dirty="0">
              <a:latin typeface="Source Sans Pro Semibold" pitchFamily="34" charset="0"/>
            </a:endParaRPr>
          </a:p>
        </p:txBody>
      </p:sp>
      <p:sp>
        <p:nvSpPr>
          <p:cNvPr id="4" name="3 Marcador de texto"/>
          <p:cNvSpPr>
            <a:spLocks noGrp="1"/>
          </p:cNvSpPr>
          <p:nvPr>
            <p:ph type="body" sz="quarter" idx="17"/>
          </p:nvPr>
        </p:nvSpPr>
        <p:spPr>
          <a:xfrm>
            <a:off x="1648723" y="1648937"/>
            <a:ext cx="2970334" cy="1620180"/>
          </a:xfrm>
        </p:spPr>
        <p:txBody>
          <a:bodyPr/>
          <a:lstStyle/>
          <a:p>
            <a:endParaRPr lang="en-US" sz="2000" dirty="0">
              <a:solidFill>
                <a:schemeClr val="tx2"/>
              </a:solidFill>
              <a:latin typeface="Source Sans Pro" panose="020B0503030403020204" pitchFamily="34" charset="0"/>
              <a:ea typeface="Source Sans Pro" panose="020B0503030403020204" pitchFamily="34" charset="0"/>
            </a:endParaRPr>
          </a:p>
          <a:p>
            <a:r>
              <a:rPr lang="en-US" sz="2000" dirty="0">
                <a:solidFill>
                  <a:schemeClr val="tx2"/>
                </a:solidFill>
                <a:latin typeface="Source Sans Pro" panose="020B0503030403020204" pitchFamily="34" charset="0"/>
                <a:ea typeface="Source Sans Pro" panose="020B0503030403020204" pitchFamily="34" charset="0"/>
              </a:rPr>
              <a:t>Ingestion after contact with wastewater/ excreta</a:t>
            </a:r>
          </a:p>
        </p:txBody>
      </p:sp>
      <p:sp>
        <p:nvSpPr>
          <p:cNvPr id="11" name="3 Marcador de texto">
            <a:extLst>
              <a:ext uri="{FF2B5EF4-FFF2-40B4-BE49-F238E27FC236}">
                <a16:creationId xmlns:a16="http://schemas.microsoft.com/office/drawing/2014/main" id="{0A814CCD-4227-0A48-B4A7-6906C57F67A6}"/>
              </a:ext>
            </a:extLst>
          </p:cNvPr>
          <p:cNvSpPr txBox="1">
            <a:spLocks/>
          </p:cNvSpPr>
          <p:nvPr/>
        </p:nvSpPr>
        <p:spPr>
          <a:xfrm>
            <a:off x="4682465" y="2078850"/>
            <a:ext cx="2835317" cy="963528"/>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2"/>
                </a:solidFill>
                <a:latin typeface="Source Sans Pro" panose="020B0503030403020204" pitchFamily="34" charset="0"/>
                <a:ea typeface="Source Sans Pro" panose="020B0503030403020204" pitchFamily="34" charset="0"/>
              </a:rPr>
              <a:t>Dermal (skin) contact with excreta and wastewater</a:t>
            </a:r>
          </a:p>
        </p:txBody>
      </p:sp>
      <p:sp>
        <p:nvSpPr>
          <p:cNvPr id="12" name="3 Marcador de texto">
            <a:extLst>
              <a:ext uri="{FF2B5EF4-FFF2-40B4-BE49-F238E27FC236}">
                <a16:creationId xmlns:a16="http://schemas.microsoft.com/office/drawing/2014/main" id="{672DCEFF-F6BF-1543-85D9-53A3E745631D}"/>
              </a:ext>
            </a:extLst>
          </p:cNvPr>
          <p:cNvSpPr txBox="1">
            <a:spLocks/>
          </p:cNvSpPr>
          <p:nvPr/>
        </p:nvSpPr>
        <p:spPr>
          <a:xfrm>
            <a:off x="1691678" y="3323050"/>
            <a:ext cx="2835317" cy="1047835"/>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tx2"/>
              </a:solidFill>
              <a:latin typeface="Source Sans Pro" panose="020B0503030403020204" pitchFamily="34" charset="0"/>
              <a:ea typeface="Source Sans Pro" panose="020B0503030403020204" pitchFamily="34" charset="0"/>
            </a:endParaRPr>
          </a:p>
          <a:p>
            <a:r>
              <a:rPr lang="en-US" sz="2000" dirty="0">
                <a:solidFill>
                  <a:schemeClr val="tx2"/>
                </a:solidFill>
                <a:latin typeface="Source Sans Pro" panose="020B0503030403020204" pitchFamily="34" charset="0"/>
                <a:ea typeface="Source Sans Pro" panose="020B0503030403020204" pitchFamily="34" charset="0"/>
              </a:rPr>
              <a:t>Ingestion of contaminated water</a:t>
            </a:r>
          </a:p>
        </p:txBody>
      </p:sp>
      <p:sp>
        <p:nvSpPr>
          <p:cNvPr id="13" name="3 Marcador de texto">
            <a:extLst>
              <a:ext uri="{FF2B5EF4-FFF2-40B4-BE49-F238E27FC236}">
                <a16:creationId xmlns:a16="http://schemas.microsoft.com/office/drawing/2014/main" id="{3DB67AFA-0A7D-E349-B146-AA5C5DC3FCCA}"/>
              </a:ext>
            </a:extLst>
          </p:cNvPr>
          <p:cNvSpPr txBox="1">
            <a:spLocks/>
          </p:cNvSpPr>
          <p:nvPr/>
        </p:nvSpPr>
        <p:spPr>
          <a:xfrm>
            <a:off x="1725114" y="4422310"/>
            <a:ext cx="2835317" cy="1620180"/>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tx2"/>
              </a:solidFill>
              <a:latin typeface="Source Sans Pro" panose="020B0503030403020204" pitchFamily="34" charset="0"/>
              <a:ea typeface="Source Sans Pro" panose="020B0503030403020204" pitchFamily="34" charset="0"/>
            </a:endParaRPr>
          </a:p>
          <a:p>
            <a:r>
              <a:rPr lang="en-US" sz="2000" dirty="0">
                <a:solidFill>
                  <a:schemeClr val="tx2"/>
                </a:solidFill>
                <a:latin typeface="Source Sans Pro" panose="020B0503030403020204" pitchFamily="34" charset="0"/>
                <a:ea typeface="Source Sans Pro" panose="020B0503030403020204" pitchFamily="34" charset="0"/>
              </a:rPr>
              <a:t>Consumption of contaminated produce</a:t>
            </a:r>
            <a:endParaRPr lang="es-VE" sz="2000" dirty="0">
              <a:solidFill>
                <a:schemeClr val="tx2"/>
              </a:solidFill>
              <a:latin typeface="Source Sans Pro" panose="020B0503030403020204" pitchFamily="34" charset="0"/>
              <a:ea typeface="Source Sans Pro" panose="020B0503030403020204" pitchFamily="34" charset="0"/>
            </a:endParaRPr>
          </a:p>
        </p:txBody>
      </p:sp>
      <p:sp>
        <p:nvSpPr>
          <p:cNvPr id="14" name="3 Marcador de texto">
            <a:extLst>
              <a:ext uri="{FF2B5EF4-FFF2-40B4-BE49-F238E27FC236}">
                <a16:creationId xmlns:a16="http://schemas.microsoft.com/office/drawing/2014/main" id="{901F4A02-1D7D-5B46-9655-2C1C790BF8D8}"/>
              </a:ext>
            </a:extLst>
          </p:cNvPr>
          <p:cNvSpPr txBox="1">
            <a:spLocks/>
          </p:cNvSpPr>
          <p:nvPr/>
        </p:nvSpPr>
        <p:spPr>
          <a:xfrm>
            <a:off x="4636581" y="3566482"/>
            <a:ext cx="2395213" cy="1047834"/>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2"/>
                </a:solidFill>
                <a:latin typeface="Source Sans Pro" panose="020B0503030403020204" pitchFamily="34" charset="0"/>
                <a:ea typeface="Source Sans Pro" panose="020B0503030403020204" pitchFamily="34" charset="0"/>
              </a:rPr>
              <a:t>Vector-borne with flies/mosquitoes/ cockroaches</a:t>
            </a:r>
          </a:p>
        </p:txBody>
      </p:sp>
      <p:sp>
        <p:nvSpPr>
          <p:cNvPr id="15" name="3 Marcador de texto">
            <a:extLst>
              <a:ext uri="{FF2B5EF4-FFF2-40B4-BE49-F238E27FC236}">
                <a16:creationId xmlns:a16="http://schemas.microsoft.com/office/drawing/2014/main" id="{A73C6D44-B48E-4B41-8EA8-E1713E53FB4D}"/>
              </a:ext>
            </a:extLst>
          </p:cNvPr>
          <p:cNvSpPr txBox="1">
            <a:spLocks/>
          </p:cNvSpPr>
          <p:nvPr/>
        </p:nvSpPr>
        <p:spPr>
          <a:xfrm>
            <a:off x="4624312" y="4817903"/>
            <a:ext cx="2647988" cy="828994"/>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2"/>
                </a:solidFill>
                <a:latin typeface="Source Sans Pro" panose="020B0503030403020204" pitchFamily="34" charset="0"/>
                <a:ea typeface="Source Sans Pro" panose="020B0503030403020204" pitchFamily="34" charset="0"/>
              </a:rPr>
              <a:t>Inhalation of aerosols and particles</a:t>
            </a:r>
            <a:endParaRPr lang="es-VE" sz="2000" dirty="0">
              <a:solidFill>
                <a:schemeClr val="tx2"/>
              </a:solidFill>
              <a:latin typeface="Source Sans Pro" panose="020B0503030403020204" pitchFamily="34" charset="0"/>
              <a:ea typeface="Source Sans Pro" panose="020B0503030403020204" pitchFamily="34" charset="0"/>
            </a:endParaRPr>
          </a:p>
        </p:txBody>
      </p:sp>
      <p:pic>
        <p:nvPicPr>
          <p:cNvPr id="2" name="Grafik 1">
            <a:extLst>
              <a:ext uri="{FF2B5EF4-FFF2-40B4-BE49-F238E27FC236}">
                <a16:creationId xmlns:a16="http://schemas.microsoft.com/office/drawing/2014/main" id="{1D9DD010-600C-8B41-9C10-D71C729C5631}"/>
              </a:ext>
            </a:extLst>
          </p:cNvPr>
          <p:cNvPicPr>
            <a:picLocks noChangeAspect="1"/>
          </p:cNvPicPr>
          <p:nvPr/>
        </p:nvPicPr>
        <p:blipFill>
          <a:blip r:embed="rId3"/>
          <a:stretch>
            <a:fillRect/>
          </a:stretch>
        </p:blipFill>
        <p:spPr>
          <a:xfrm>
            <a:off x="7418886" y="4817870"/>
            <a:ext cx="1257300" cy="1041400"/>
          </a:xfrm>
          <a:prstGeom prst="rect">
            <a:avLst/>
          </a:prstGeom>
        </p:spPr>
      </p:pic>
      <p:pic>
        <p:nvPicPr>
          <p:cNvPr id="6" name="Grafik 5">
            <a:extLst>
              <a:ext uri="{FF2B5EF4-FFF2-40B4-BE49-F238E27FC236}">
                <a16:creationId xmlns:a16="http://schemas.microsoft.com/office/drawing/2014/main" id="{DA2B43F5-AD0F-1F40-B236-EB10F7DADC75}"/>
              </a:ext>
            </a:extLst>
          </p:cNvPr>
          <p:cNvPicPr>
            <a:picLocks noChangeAspect="1"/>
          </p:cNvPicPr>
          <p:nvPr/>
        </p:nvPicPr>
        <p:blipFill>
          <a:blip r:embed="rId4"/>
          <a:stretch>
            <a:fillRect/>
          </a:stretch>
        </p:blipFill>
        <p:spPr>
          <a:xfrm>
            <a:off x="313433" y="4950665"/>
            <a:ext cx="1270000" cy="863600"/>
          </a:xfrm>
          <a:prstGeom prst="rect">
            <a:avLst/>
          </a:prstGeom>
        </p:spPr>
      </p:pic>
      <p:pic>
        <p:nvPicPr>
          <p:cNvPr id="17" name="Grafik 16">
            <a:extLst>
              <a:ext uri="{FF2B5EF4-FFF2-40B4-BE49-F238E27FC236}">
                <a16:creationId xmlns:a16="http://schemas.microsoft.com/office/drawing/2014/main" id="{14CCF4B7-F7B3-3F4D-BFE5-68713252CC09}"/>
              </a:ext>
            </a:extLst>
          </p:cNvPr>
          <p:cNvPicPr>
            <a:picLocks noChangeAspect="1"/>
          </p:cNvPicPr>
          <p:nvPr/>
        </p:nvPicPr>
        <p:blipFill>
          <a:blip r:embed="rId5"/>
          <a:stretch>
            <a:fillRect/>
          </a:stretch>
        </p:blipFill>
        <p:spPr>
          <a:xfrm>
            <a:off x="330445" y="3709020"/>
            <a:ext cx="1041400" cy="800100"/>
          </a:xfrm>
          <a:prstGeom prst="rect">
            <a:avLst/>
          </a:prstGeom>
        </p:spPr>
      </p:pic>
      <p:pic>
        <p:nvPicPr>
          <p:cNvPr id="19" name="Grafik 18" descr="Fußabdrücke">
            <a:extLst>
              <a:ext uri="{FF2B5EF4-FFF2-40B4-BE49-F238E27FC236}">
                <a16:creationId xmlns:a16="http://schemas.microsoft.com/office/drawing/2014/main" id="{A0EB99E7-AD4D-1540-8EDC-DCE6EFA0D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67345" y="2078850"/>
            <a:ext cx="914400" cy="914400"/>
          </a:xfrm>
          <a:prstGeom prst="rect">
            <a:avLst/>
          </a:prstGeom>
        </p:spPr>
      </p:pic>
      <p:pic>
        <p:nvPicPr>
          <p:cNvPr id="21" name="Grafik 20" descr="Erhobene Hand">
            <a:extLst>
              <a:ext uri="{FF2B5EF4-FFF2-40B4-BE49-F238E27FC236}">
                <a16:creationId xmlns:a16="http://schemas.microsoft.com/office/drawing/2014/main" id="{CFCD46D5-7311-3D47-A5A2-4709DFAD36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445" y="2114991"/>
            <a:ext cx="914400" cy="914400"/>
          </a:xfrm>
          <a:prstGeom prst="rect">
            <a:avLst/>
          </a:prstGeom>
        </p:spPr>
      </p:pic>
      <p:pic>
        <p:nvPicPr>
          <p:cNvPr id="22" name="Grafik 21">
            <a:extLst>
              <a:ext uri="{FF2B5EF4-FFF2-40B4-BE49-F238E27FC236}">
                <a16:creationId xmlns:a16="http://schemas.microsoft.com/office/drawing/2014/main" id="{4CC2210F-CB78-1E4E-9D66-111285B8A27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531573" y="3527078"/>
            <a:ext cx="914399" cy="862445"/>
          </a:xfrm>
          <a:prstGeom prst="rect">
            <a:avLst/>
          </a:prstGeom>
        </p:spPr>
      </p:pic>
      <p:sp>
        <p:nvSpPr>
          <p:cNvPr id="25" name="Rectangular Callout 24">
            <a:extLst>
              <a:ext uri="{FF2B5EF4-FFF2-40B4-BE49-F238E27FC236}">
                <a16:creationId xmlns:a16="http://schemas.microsoft.com/office/drawing/2014/main" id="{9F33CE3D-0AB3-9D48-92AA-A0929780F8EB}"/>
              </a:ext>
            </a:extLst>
          </p:cNvPr>
          <p:cNvSpPr/>
          <p:nvPr/>
        </p:nvSpPr>
        <p:spPr>
          <a:xfrm>
            <a:off x="7391650" y="7568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3.2, page 44</a:t>
            </a:r>
          </a:p>
        </p:txBody>
      </p:sp>
      <p:sp>
        <p:nvSpPr>
          <p:cNvPr id="26" name="4 Marcador de texto">
            <a:extLst>
              <a:ext uri="{FF2B5EF4-FFF2-40B4-BE49-F238E27FC236}">
                <a16:creationId xmlns:a16="http://schemas.microsoft.com/office/drawing/2014/main" id="{A36009BB-80F3-FA45-A7AB-26D687120FC1}"/>
              </a:ext>
            </a:extLst>
          </p:cNvPr>
          <p:cNvSpPr>
            <a:spLocks noGrp="1"/>
          </p:cNvSpPr>
          <p:nvPr>
            <p:ph type="body" sz="quarter" idx="18"/>
          </p:nvPr>
        </p:nvSpPr>
        <p:spPr>
          <a:xfrm>
            <a:off x="433001" y="1351919"/>
            <a:ext cx="8229600" cy="555415"/>
          </a:xfrm>
        </p:spPr>
        <p:txBody>
          <a:bodyPr/>
          <a:lstStyle/>
          <a:p>
            <a:pPr algn="ctr"/>
            <a:r>
              <a:rPr lang="en-GB" sz="2200" dirty="0"/>
              <a:t>Hazardous events should describe how groups are exposed to hazards. Common exposure routes to consider in SSP:</a:t>
            </a:r>
          </a:p>
        </p:txBody>
      </p:sp>
    </p:spTree>
    <p:extLst>
      <p:ext uri="{BB962C8B-B14F-4D97-AF65-F5344CB8AC3E}">
        <p14:creationId xmlns:p14="http://schemas.microsoft.com/office/powerpoint/2010/main" val="56721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8"/>
          </p:nvPr>
        </p:nvSpPr>
        <p:spPr>
          <a:xfrm>
            <a:off x="313433" y="1178750"/>
            <a:ext cx="8229600" cy="355600"/>
          </a:xfrm>
        </p:spPr>
        <p:txBody>
          <a:bodyPr anchor="t"/>
          <a:lstStyle/>
          <a:p>
            <a:pPr algn="ctr"/>
            <a:r>
              <a:rPr lang="es-VE" sz="2200" dirty="0"/>
              <a:t>Hazards and hazardous events must be identified at each step along the sanitation chain </a:t>
            </a:r>
          </a:p>
        </p:txBody>
      </p:sp>
      <p:sp>
        <p:nvSpPr>
          <p:cNvPr id="3" name="2 Marcador de texto"/>
          <p:cNvSpPr>
            <a:spLocks noGrp="1"/>
          </p:cNvSpPr>
          <p:nvPr>
            <p:ph type="body" sz="quarter" idx="14"/>
          </p:nvPr>
        </p:nvSpPr>
        <p:spPr>
          <a:xfrm>
            <a:off x="125852" y="1879265"/>
            <a:ext cx="4390962" cy="4385050"/>
          </a:xfrm>
        </p:spPr>
        <p:txBody>
          <a:bodyPr/>
          <a:lstStyle/>
          <a:p>
            <a:pPr marL="0" indent="0" algn="r">
              <a:buNone/>
            </a:pPr>
            <a:r>
              <a:rPr lang="en-US" sz="2000" dirty="0">
                <a:latin typeface="Source Sans Pro Semibold" pitchFamily="34" charset="0"/>
              </a:rPr>
              <a:t>Existing – normal operation</a:t>
            </a:r>
          </a:p>
          <a:p>
            <a:pPr marL="0" indent="0" algn="r">
              <a:buNone/>
            </a:pPr>
            <a:endParaRPr lang="en-US" sz="2000" dirty="0">
              <a:latin typeface="Source Sans Pro Semibold" pitchFamily="34" charset="0"/>
            </a:endParaRPr>
          </a:p>
          <a:p>
            <a:pPr marL="0" indent="0" algn="r">
              <a:buNone/>
            </a:pPr>
            <a:r>
              <a:rPr lang="en-US" sz="2000" dirty="0">
                <a:latin typeface="Source Sans Pro Semibold" pitchFamily="34" charset="0"/>
              </a:rPr>
              <a:t>Potential – system failure or accident</a:t>
            </a:r>
          </a:p>
          <a:p>
            <a:pPr marL="0" indent="0" algn="r">
              <a:buNone/>
            </a:pPr>
            <a:endParaRPr lang="en-US" sz="2000" dirty="0">
              <a:latin typeface="Source Sans Pro Semibold" pitchFamily="34" charset="0"/>
            </a:endParaRPr>
          </a:p>
          <a:p>
            <a:pPr marL="0" indent="0" algn="r">
              <a:buNone/>
            </a:pPr>
            <a:endParaRPr lang="en-US" sz="1000" dirty="0">
              <a:latin typeface="Source Sans Pro Semibold" pitchFamily="34" charset="0"/>
            </a:endParaRPr>
          </a:p>
          <a:p>
            <a:pPr marL="0" indent="0" algn="r">
              <a:buNone/>
            </a:pPr>
            <a:r>
              <a:rPr lang="en-US" sz="2000" dirty="0">
                <a:latin typeface="Source Sans Pro Semibold" pitchFamily="34" charset="0"/>
              </a:rPr>
              <a:t>Seasonal factors</a:t>
            </a:r>
          </a:p>
          <a:p>
            <a:pPr marL="0" indent="0" algn="r">
              <a:buNone/>
            </a:pPr>
            <a:endParaRPr lang="en-US" sz="2000" dirty="0">
              <a:latin typeface="Source Sans Pro Semibold" pitchFamily="34" charset="0"/>
            </a:endParaRPr>
          </a:p>
          <a:p>
            <a:pPr marL="0" indent="0" algn="r">
              <a:buNone/>
            </a:pPr>
            <a:r>
              <a:rPr lang="en-US" sz="2000" dirty="0">
                <a:latin typeface="Source Sans Pro Semibold" pitchFamily="34" charset="0"/>
              </a:rPr>
              <a:t>Indirect</a:t>
            </a:r>
          </a:p>
          <a:p>
            <a:pPr marL="0" indent="0" algn="r">
              <a:buNone/>
            </a:pPr>
            <a:endParaRPr lang="en-US" sz="3000" dirty="0">
              <a:latin typeface="Source Sans Pro Semibold" pitchFamily="34" charset="0"/>
            </a:endParaRPr>
          </a:p>
          <a:p>
            <a:pPr marL="0" indent="0" algn="r">
              <a:buNone/>
            </a:pPr>
            <a:endParaRPr lang="en-US" sz="400" dirty="0">
              <a:latin typeface="Source Sans Pro Semibold" pitchFamily="34" charset="0"/>
            </a:endParaRPr>
          </a:p>
          <a:p>
            <a:pPr marL="0" indent="0" algn="r">
              <a:buNone/>
            </a:pPr>
            <a:r>
              <a:rPr lang="en-US" sz="2000" dirty="0">
                <a:latin typeface="Source Sans Pro Semibold" pitchFamily="34" charset="0"/>
              </a:rPr>
              <a:t>Cumulative</a:t>
            </a:r>
          </a:p>
          <a:p>
            <a:pPr marL="0" indent="0" algn="r">
              <a:buNone/>
            </a:pPr>
            <a:endParaRPr lang="en-US" sz="2000" dirty="0"/>
          </a:p>
          <a:p>
            <a:pPr marL="0" indent="0" algn="r">
              <a:buNone/>
            </a:pPr>
            <a:endParaRPr lang="es-VE" sz="2000" dirty="0"/>
          </a:p>
        </p:txBody>
      </p:sp>
      <p:sp>
        <p:nvSpPr>
          <p:cNvPr id="9" name="8 Marcador de texto"/>
          <p:cNvSpPr>
            <a:spLocks noGrp="1"/>
          </p:cNvSpPr>
          <p:nvPr>
            <p:ph type="body" sz="quarter" idx="17"/>
          </p:nvPr>
        </p:nvSpPr>
        <p:spPr>
          <a:xfrm>
            <a:off x="4617005" y="1808820"/>
            <a:ext cx="4390962" cy="4385050"/>
          </a:xfrm>
        </p:spPr>
        <p:txBody>
          <a:bodyPr/>
          <a:lstStyle/>
          <a:p>
            <a:r>
              <a:rPr lang="en-GB" sz="2000" dirty="0">
                <a:latin typeface="Source Sans Pro" panose="020B0503030403020204" pitchFamily="34" charset="0"/>
                <a:ea typeface="Source Sans Pro" panose="020B0503030403020204" pitchFamily="34" charset="0"/>
              </a:rPr>
              <a:t>e.g.  faulty equipment, system overloading, lack of maintenance</a:t>
            </a:r>
          </a:p>
          <a:p>
            <a:endParaRPr lang="en-GB" sz="5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e.g. treatment failure (full or partial), power failures, equipment breakdown</a:t>
            </a:r>
          </a:p>
          <a:p>
            <a:endParaRPr lang="en-GB" sz="4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e.g. seasonal behaviour changes by farm workers, seasonal farm workers</a:t>
            </a:r>
          </a:p>
          <a:p>
            <a:endParaRPr lang="en-GB" sz="500" dirty="0">
              <a:latin typeface="Source Sans Pro" panose="020B0503030403020204" pitchFamily="34" charset="0"/>
              <a:ea typeface="Source Sans Pro" panose="020B0503030403020204" pitchFamily="34" charset="0"/>
            </a:endParaRPr>
          </a:p>
          <a:p>
            <a:pPr>
              <a:spcBef>
                <a:spcPts val="800"/>
              </a:spcBef>
            </a:pPr>
            <a:r>
              <a:rPr lang="en-GB" sz="2000" dirty="0">
                <a:latin typeface="Source Sans Pro" panose="020B0503030403020204" pitchFamily="34" charset="0"/>
                <a:ea typeface="Source Sans Pro" panose="020B0503030403020204" pitchFamily="34" charset="0"/>
              </a:rPr>
              <a:t>e.g. hazards that relates to people not directly involved such as effects on downstream communities.</a:t>
            </a:r>
          </a:p>
          <a:p>
            <a:r>
              <a:rPr lang="en-GB" sz="2000" dirty="0">
                <a:latin typeface="Source Sans Pro" panose="020B0503030403020204" pitchFamily="34" charset="0"/>
                <a:ea typeface="Source Sans Pro" panose="020B0503030403020204" pitchFamily="34" charset="0"/>
              </a:rPr>
              <a:t>e.g. chemicals in soils.</a:t>
            </a:r>
          </a:p>
          <a:p>
            <a:endParaRPr lang="en-GB" sz="2000" dirty="0">
              <a:latin typeface="Source Sans Pro" panose="020B0503030403020204" pitchFamily="34" charset="0"/>
              <a:ea typeface="Source Sans Pro" panose="020B0503030403020204" pitchFamily="34" charset="0"/>
            </a:endParaRPr>
          </a:p>
        </p:txBody>
      </p:sp>
      <p:sp>
        <p:nvSpPr>
          <p:cNvPr id="13" name="2 Marcador de texto">
            <a:extLst>
              <a:ext uri="{FF2B5EF4-FFF2-40B4-BE49-F238E27FC236}">
                <a16:creationId xmlns:a16="http://schemas.microsoft.com/office/drawing/2014/main" id="{DC3E708D-F234-1F4C-B20B-F882FF430A0D}"/>
              </a:ext>
            </a:extLst>
          </p:cNvPr>
          <p:cNvSpPr txBox="1">
            <a:spLocks/>
          </p:cNvSpPr>
          <p:nvPr/>
        </p:nvSpPr>
        <p:spPr>
          <a:xfrm>
            <a:off x="96946" y="6065441"/>
            <a:ext cx="2978899" cy="270030"/>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accent5">
                    <a:lumMod val="10000"/>
                  </a:schemeClr>
                </a:solidFill>
                <a:latin typeface="Source Sans Pro Semibold" pitchFamily="34" charset="0"/>
              </a:rPr>
              <a:t>AND climate related factors</a:t>
            </a:r>
            <a:endParaRPr lang="en-US" sz="1800" dirty="0">
              <a:solidFill>
                <a:schemeClr val="accent5">
                  <a:lumMod val="10000"/>
                </a:schemeClr>
              </a:solidFill>
            </a:endParaRPr>
          </a:p>
          <a:p>
            <a:pPr marL="0" indent="0" algn="r">
              <a:buFont typeface="Arial" panose="020B0604020202020204" pitchFamily="34" charset="0"/>
              <a:buNone/>
            </a:pPr>
            <a:endParaRPr lang="es-VE" sz="1800" dirty="0">
              <a:solidFill>
                <a:schemeClr val="accent5">
                  <a:lumMod val="10000"/>
                </a:schemeClr>
              </a:solidFill>
            </a:endParaRPr>
          </a:p>
        </p:txBody>
      </p:sp>
      <p:sp>
        <p:nvSpPr>
          <p:cNvPr id="10" name="Rectangular Callout 9">
            <a:extLst>
              <a:ext uri="{FF2B5EF4-FFF2-40B4-BE49-F238E27FC236}">
                <a16:creationId xmlns:a16="http://schemas.microsoft.com/office/drawing/2014/main" id="{7918F274-621E-BD41-A20E-D87985EFC75F}"/>
              </a:ext>
            </a:extLst>
          </p:cNvPr>
          <p:cNvSpPr/>
          <p:nvPr/>
        </p:nvSpPr>
        <p:spPr>
          <a:xfrm>
            <a:off x="7497485" y="6951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43</a:t>
            </a:r>
          </a:p>
        </p:txBody>
      </p:sp>
    </p:spTree>
    <p:extLst>
      <p:ext uri="{BB962C8B-B14F-4D97-AF65-F5344CB8AC3E}">
        <p14:creationId xmlns:p14="http://schemas.microsoft.com/office/powerpoint/2010/main" val="3666530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9">
            <a:extLst>
              <a:ext uri="{FF2B5EF4-FFF2-40B4-BE49-F238E27FC236}">
                <a16:creationId xmlns:a16="http://schemas.microsoft.com/office/drawing/2014/main" id="{DBF4A802-E94F-F641-8569-7087C49DAE58}"/>
              </a:ext>
            </a:extLst>
          </p:cNvPr>
          <p:cNvSpPr txBox="1">
            <a:spLocks/>
          </p:cNvSpPr>
          <p:nvPr/>
        </p:nvSpPr>
        <p:spPr>
          <a:xfrm>
            <a:off x="256101" y="7446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tx2"/>
                </a:solidFill>
                <a:latin typeface="Source Sans Pro" panose="020B0503030403020204" pitchFamily="34" charset="0"/>
                <a:ea typeface="Source Sans Pro" panose="020B0503030403020204" pitchFamily="34" charset="0"/>
              </a:rPr>
              <a:t>Identify hazards and hazardous events</a:t>
            </a:r>
            <a:endParaRPr lang="x-none" sz="1800" spc="0" dirty="0">
              <a:solidFill>
                <a:schemeClr val="tx2"/>
              </a:solidFill>
              <a:ea typeface="Source Sans Pro" panose="020B0503030403020204" pitchFamily="34" charset="0"/>
            </a:endParaRPr>
          </a:p>
        </p:txBody>
      </p:sp>
      <p:sp>
        <p:nvSpPr>
          <p:cNvPr id="9" name="Text Placeholder 19">
            <a:extLst>
              <a:ext uri="{FF2B5EF4-FFF2-40B4-BE49-F238E27FC236}">
                <a16:creationId xmlns:a16="http://schemas.microsoft.com/office/drawing/2014/main" id="{A9DE8B6F-446F-504D-99B1-850E8F4247DB}"/>
              </a:ext>
            </a:extLst>
          </p:cNvPr>
          <p:cNvSpPr txBox="1">
            <a:spLocks/>
          </p:cNvSpPr>
          <p:nvPr/>
        </p:nvSpPr>
        <p:spPr>
          <a:xfrm>
            <a:off x="224902" y="283385"/>
            <a:ext cx="39420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STEP 3.1</a:t>
            </a:r>
          </a:p>
        </p:txBody>
      </p:sp>
      <p:sp>
        <p:nvSpPr>
          <p:cNvPr id="12" name="1 Marcador de texto">
            <a:extLst>
              <a:ext uri="{FF2B5EF4-FFF2-40B4-BE49-F238E27FC236}">
                <a16:creationId xmlns:a16="http://schemas.microsoft.com/office/drawing/2014/main" id="{48D26B50-3A71-484E-B5C1-D7BB8594118E}"/>
              </a:ext>
            </a:extLst>
          </p:cNvPr>
          <p:cNvSpPr txBox="1">
            <a:spLocks/>
          </p:cNvSpPr>
          <p:nvPr/>
        </p:nvSpPr>
        <p:spPr>
          <a:xfrm>
            <a:off x="222796" y="1008505"/>
            <a:ext cx="2233969" cy="454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VE" sz="2200" b="1" dirty="0">
                <a:solidFill>
                  <a:srgbClr val="60B446"/>
                </a:solidFill>
                <a:latin typeface="Source Sans Pro" panose="020B0503030403020204" pitchFamily="34" charset="0"/>
                <a:ea typeface="Source Sans Pro" panose="020B0503030403020204" pitchFamily="34" charset="0"/>
              </a:rPr>
              <a:t>Climate change:</a:t>
            </a:r>
          </a:p>
        </p:txBody>
      </p:sp>
      <p:sp>
        <p:nvSpPr>
          <p:cNvPr id="13" name="11 Marcador de texto">
            <a:extLst>
              <a:ext uri="{FF2B5EF4-FFF2-40B4-BE49-F238E27FC236}">
                <a16:creationId xmlns:a16="http://schemas.microsoft.com/office/drawing/2014/main" id="{83868392-CBDE-C54F-9E9D-71D27224DC13}"/>
              </a:ext>
            </a:extLst>
          </p:cNvPr>
          <p:cNvSpPr txBox="1">
            <a:spLocks/>
          </p:cNvSpPr>
          <p:nvPr/>
        </p:nvSpPr>
        <p:spPr>
          <a:xfrm>
            <a:off x="222796" y="1503018"/>
            <a:ext cx="4236855" cy="937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Alters the frequency and intensity of hazardous events</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Creates new hazardous events</a:t>
            </a:r>
          </a:p>
        </p:txBody>
      </p:sp>
      <p:sp>
        <p:nvSpPr>
          <p:cNvPr id="14" name="Title 1">
            <a:extLst>
              <a:ext uri="{FF2B5EF4-FFF2-40B4-BE49-F238E27FC236}">
                <a16:creationId xmlns:a16="http://schemas.microsoft.com/office/drawing/2014/main" id="{A49EB53B-8092-5B4C-A93E-8A09B109CFED}"/>
              </a:ext>
            </a:extLst>
          </p:cNvPr>
          <p:cNvSpPr txBox="1">
            <a:spLocks/>
          </p:cNvSpPr>
          <p:nvPr/>
        </p:nvSpPr>
        <p:spPr bwMode="auto">
          <a:xfrm>
            <a:off x="4950550" y="188640"/>
            <a:ext cx="4256965"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More intense and prolonged precipitation</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5" name="Title 1">
            <a:extLst>
              <a:ext uri="{FF2B5EF4-FFF2-40B4-BE49-F238E27FC236}">
                <a16:creationId xmlns:a16="http://schemas.microsoft.com/office/drawing/2014/main" id="{81FF1445-3DE5-7B4E-A27C-F64605F38B75}"/>
              </a:ext>
            </a:extLst>
          </p:cNvPr>
          <p:cNvSpPr txBox="1">
            <a:spLocks/>
          </p:cNvSpPr>
          <p:nvPr/>
        </p:nvSpPr>
        <p:spPr bwMode="auto">
          <a:xfrm>
            <a:off x="143040" y="2744126"/>
            <a:ext cx="4078651"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More variable and declining rainfall or run-off</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6" name="Title 1">
            <a:extLst>
              <a:ext uri="{FF2B5EF4-FFF2-40B4-BE49-F238E27FC236}">
                <a16:creationId xmlns:a16="http://schemas.microsoft.com/office/drawing/2014/main" id="{A549CEE5-59B3-4F43-B909-E01918B05F57}"/>
              </a:ext>
            </a:extLst>
          </p:cNvPr>
          <p:cNvSpPr txBox="1">
            <a:spLocks/>
          </p:cNvSpPr>
          <p:nvPr/>
        </p:nvSpPr>
        <p:spPr bwMode="auto">
          <a:xfrm>
            <a:off x="4788885" y="2538294"/>
            <a:ext cx="2885591"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Sea level rise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7" name="Title 1">
            <a:extLst>
              <a:ext uri="{FF2B5EF4-FFF2-40B4-BE49-F238E27FC236}">
                <a16:creationId xmlns:a16="http://schemas.microsoft.com/office/drawing/2014/main" id="{9A373984-4698-8042-A4F1-D8B196A239B9}"/>
              </a:ext>
            </a:extLst>
          </p:cNvPr>
          <p:cNvSpPr txBox="1">
            <a:spLocks/>
          </p:cNvSpPr>
          <p:nvPr/>
        </p:nvSpPr>
        <p:spPr bwMode="auto">
          <a:xfrm>
            <a:off x="4784613" y="4890930"/>
            <a:ext cx="4256965"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More frequent or intense storms or cyclones </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9" name="11 Marcador de texto">
            <a:extLst>
              <a:ext uri="{FF2B5EF4-FFF2-40B4-BE49-F238E27FC236}">
                <a16:creationId xmlns:a16="http://schemas.microsoft.com/office/drawing/2014/main" id="{DF93E49A-AA86-B743-BDA4-CCB66DA4B2DC}"/>
              </a:ext>
            </a:extLst>
          </p:cNvPr>
          <p:cNvSpPr txBox="1">
            <a:spLocks/>
          </p:cNvSpPr>
          <p:nvPr/>
        </p:nvSpPr>
        <p:spPr>
          <a:xfrm>
            <a:off x="4925750" y="908537"/>
            <a:ext cx="4078652" cy="14320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Increased flooding </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Increased erosion, landslides </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Changes to groundwater recharge and groundwater levels </a:t>
            </a:r>
          </a:p>
        </p:txBody>
      </p:sp>
      <p:sp>
        <p:nvSpPr>
          <p:cNvPr id="20" name="11 Marcador de texto">
            <a:extLst>
              <a:ext uri="{FF2B5EF4-FFF2-40B4-BE49-F238E27FC236}">
                <a16:creationId xmlns:a16="http://schemas.microsoft.com/office/drawing/2014/main" id="{6D10C549-2591-4649-8BD6-C8D4F7ABE7F5}"/>
              </a:ext>
            </a:extLst>
          </p:cNvPr>
          <p:cNvSpPr txBox="1">
            <a:spLocks/>
          </p:cNvSpPr>
          <p:nvPr/>
        </p:nvSpPr>
        <p:spPr>
          <a:xfrm>
            <a:off x="208125" y="3360478"/>
            <a:ext cx="4576488" cy="14498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Longer dry seasons/periods </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Droughts reduced surface water flows </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Reduced groundwater levels</a:t>
            </a:r>
          </a:p>
        </p:txBody>
      </p:sp>
      <p:sp>
        <p:nvSpPr>
          <p:cNvPr id="21" name="11 Marcador de texto">
            <a:extLst>
              <a:ext uri="{FF2B5EF4-FFF2-40B4-BE49-F238E27FC236}">
                <a16:creationId xmlns:a16="http://schemas.microsoft.com/office/drawing/2014/main" id="{92550132-0AA8-1544-A875-1D63A4151468}"/>
              </a:ext>
            </a:extLst>
          </p:cNvPr>
          <p:cNvSpPr txBox="1">
            <a:spLocks/>
          </p:cNvSpPr>
          <p:nvPr/>
        </p:nvSpPr>
        <p:spPr>
          <a:xfrm>
            <a:off x="4873769" y="3077046"/>
            <a:ext cx="4078652" cy="14320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Saline intrusion in coastal/low-lying zones </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Higher risk of inundation, especially from extreme weather events</a:t>
            </a:r>
          </a:p>
        </p:txBody>
      </p:sp>
      <p:sp>
        <p:nvSpPr>
          <p:cNvPr id="22" name="11 Marcador de texto">
            <a:extLst>
              <a:ext uri="{FF2B5EF4-FFF2-40B4-BE49-F238E27FC236}">
                <a16:creationId xmlns:a16="http://schemas.microsoft.com/office/drawing/2014/main" id="{8CF6C940-C82F-AA42-85DB-626B913116F1}"/>
              </a:ext>
            </a:extLst>
          </p:cNvPr>
          <p:cNvSpPr txBox="1">
            <a:spLocks/>
          </p:cNvSpPr>
          <p:nvPr/>
        </p:nvSpPr>
        <p:spPr>
          <a:xfrm>
            <a:off x="4907364" y="5575165"/>
            <a:ext cx="4078652" cy="824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Increased flooding </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More extreme winds</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3" name="Title 1">
            <a:extLst>
              <a:ext uri="{FF2B5EF4-FFF2-40B4-BE49-F238E27FC236}">
                <a16:creationId xmlns:a16="http://schemas.microsoft.com/office/drawing/2014/main" id="{EBB8926C-CB50-D64D-A09E-5A0EEFD889F8}"/>
              </a:ext>
            </a:extLst>
          </p:cNvPr>
          <p:cNvSpPr txBox="1">
            <a:spLocks/>
          </p:cNvSpPr>
          <p:nvPr/>
        </p:nvSpPr>
        <p:spPr bwMode="auto">
          <a:xfrm>
            <a:off x="208125" y="4849185"/>
            <a:ext cx="3999237"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More variable or increasing temperatures</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24" name="11 Marcador de texto">
            <a:extLst>
              <a:ext uri="{FF2B5EF4-FFF2-40B4-BE49-F238E27FC236}">
                <a16:creationId xmlns:a16="http://schemas.microsoft.com/office/drawing/2014/main" id="{90F52C5A-3D20-CC4F-84E2-662250BAABFF}"/>
              </a:ext>
            </a:extLst>
          </p:cNvPr>
          <p:cNvSpPr txBox="1">
            <a:spLocks/>
          </p:cNvSpPr>
          <p:nvPr/>
        </p:nvSpPr>
        <p:spPr>
          <a:xfrm>
            <a:off x="128709" y="5422704"/>
            <a:ext cx="4330941" cy="824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Higher freshwater temperatures </a:t>
            </a:r>
          </a:p>
          <a:p>
            <a:r>
              <a:rPr lang="en-US" sz="2000" dirty="0">
                <a:solidFill>
                  <a:schemeClr val="accent5">
                    <a:lumMod val="10000"/>
                  </a:schemeClr>
                </a:solidFill>
                <a:latin typeface="Source Sans Pro" panose="020B0503030403020204" pitchFamily="34" charset="0"/>
                <a:ea typeface="Source Sans Pro" panose="020B0503030403020204" pitchFamily="34" charset="0"/>
              </a:rPr>
              <a:t>Hot and cold temperature extremes </a:t>
            </a:r>
          </a:p>
        </p:txBody>
      </p:sp>
      <p:cxnSp>
        <p:nvCxnSpPr>
          <p:cNvPr id="18" name="Straight Connector 17">
            <a:extLst>
              <a:ext uri="{FF2B5EF4-FFF2-40B4-BE49-F238E27FC236}">
                <a16:creationId xmlns:a16="http://schemas.microsoft.com/office/drawing/2014/main" id="{2DF9A9B0-2D49-1B43-B5B6-FB3E68E975CF}"/>
              </a:ext>
            </a:extLst>
          </p:cNvPr>
          <p:cNvCxnSpPr>
            <a:cxnSpLocks/>
          </p:cNvCxnSpPr>
          <p:nvPr/>
        </p:nvCxnSpPr>
        <p:spPr>
          <a:xfrm flipV="1">
            <a:off x="4684351" y="283385"/>
            <a:ext cx="0" cy="5877501"/>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cxnSp>
        <p:nvCxnSpPr>
          <p:cNvPr id="25" name="Straight Connector 17">
            <a:extLst>
              <a:ext uri="{FF2B5EF4-FFF2-40B4-BE49-F238E27FC236}">
                <a16:creationId xmlns:a16="http://schemas.microsoft.com/office/drawing/2014/main" id="{90AD9D36-73A0-8747-A32A-17D763786A21}"/>
              </a:ext>
            </a:extLst>
          </p:cNvPr>
          <p:cNvCxnSpPr>
            <a:cxnSpLocks/>
          </p:cNvCxnSpPr>
          <p:nvPr/>
        </p:nvCxnSpPr>
        <p:spPr>
          <a:xfrm flipH="1">
            <a:off x="256101" y="1088740"/>
            <a:ext cx="3965590"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99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p:bldP spid="20" grpId="0"/>
      <p:bldP spid="21" grpId="0"/>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C7BB3597-BE09-8046-A91F-F1E9372563A7}"/>
              </a:ext>
            </a:extLst>
          </p:cNvPr>
          <p:cNvPicPr>
            <a:picLocks noChangeAspect="1"/>
          </p:cNvPicPr>
          <p:nvPr/>
        </p:nvPicPr>
        <p:blipFill rotWithShape="1">
          <a:blip r:embed="rId2">
            <a:clrChange>
              <a:clrFrom>
                <a:srgbClr val="FFFFFF"/>
              </a:clrFrom>
              <a:clrTo>
                <a:srgbClr val="FFFFFF">
                  <a:alpha val="0"/>
                </a:srgbClr>
              </a:clrTo>
            </a:clrChange>
          </a:blip>
          <a:srcRect l="3326" r="9385"/>
          <a:stretch/>
        </p:blipFill>
        <p:spPr>
          <a:xfrm>
            <a:off x="443618" y="2314213"/>
            <a:ext cx="8011317" cy="3112942"/>
          </a:xfrm>
          <a:prstGeom prst="rect">
            <a:avLst/>
          </a:prstGeom>
        </p:spPr>
      </p:pic>
      <p:sp>
        <p:nvSpPr>
          <p:cNvPr id="12" name="1 Marcador de texto">
            <a:extLst>
              <a:ext uri="{FF2B5EF4-FFF2-40B4-BE49-F238E27FC236}">
                <a16:creationId xmlns:a16="http://schemas.microsoft.com/office/drawing/2014/main" id="{48D26B50-3A71-484E-B5C1-D7BB8594118E}"/>
              </a:ext>
            </a:extLst>
          </p:cNvPr>
          <p:cNvSpPr txBox="1">
            <a:spLocks/>
          </p:cNvSpPr>
          <p:nvPr/>
        </p:nvSpPr>
        <p:spPr>
          <a:xfrm>
            <a:off x="223029" y="1178750"/>
            <a:ext cx="8604559" cy="64528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s-VE" sz="2200" dirty="0">
                <a:solidFill>
                  <a:srgbClr val="60B446"/>
                </a:solidFill>
                <a:latin typeface="Source Sans Pro" panose="020B0503030403020204" pitchFamily="34" charset="0"/>
                <a:ea typeface="Source Sans Pro" panose="020B0503030403020204" pitchFamily="34" charset="0"/>
              </a:rPr>
              <a:t>Think about climate-related </a:t>
            </a:r>
            <a:r>
              <a:rPr lang="es-VE" sz="2200" b="1" u="sng" dirty="0">
                <a:solidFill>
                  <a:srgbClr val="60B446"/>
                </a:solidFill>
                <a:latin typeface="Source Sans Pro" panose="020B0503030403020204" pitchFamily="34" charset="0"/>
                <a:ea typeface="Source Sans Pro" panose="020B0503030403020204" pitchFamily="34" charset="0"/>
              </a:rPr>
              <a:t>effects</a:t>
            </a:r>
            <a:r>
              <a:rPr lang="es-VE" sz="2200" dirty="0">
                <a:solidFill>
                  <a:srgbClr val="60B446"/>
                </a:solidFill>
                <a:latin typeface="Source Sans Pro" panose="020B0503030403020204" pitchFamily="34" charset="0"/>
                <a:ea typeface="Source Sans Pro" panose="020B0503030403020204" pitchFamily="34" charset="0"/>
              </a:rPr>
              <a:t> that affect the sanitation system:</a:t>
            </a:r>
          </a:p>
        </p:txBody>
      </p:sp>
      <p:sp>
        <p:nvSpPr>
          <p:cNvPr id="13" name="11 Marcador de texto">
            <a:extLst>
              <a:ext uri="{FF2B5EF4-FFF2-40B4-BE49-F238E27FC236}">
                <a16:creationId xmlns:a16="http://schemas.microsoft.com/office/drawing/2014/main" id="{83868392-CBDE-C54F-9E9D-71D27224DC13}"/>
              </a:ext>
            </a:extLst>
          </p:cNvPr>
          <p:cNvSpPr txBox="1">
            <a:spLocks/>
          </p:cNvSpPr>
          <p:nvPr/>
        </p:nvSpPr>
        <p:spPr>
          <a:xfrm>
            <a:off x="217660" y="4802357"/>
            <a:ext cx="1978269" cy="1041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Flooding of on-site systems causing spillage and contamination </a:t>
            </a:r>
          </a:p>
        </p:txBody>
      </p:sp>
      <p:sp>
        <p:nvSpPr>
          <p:cNvPr id="19" name="11 Marcador de texto">
            <a:extLst>
              <a:ext uri="{FF2B5EF4-FFF2-40B4-BE49-F238E27FC236}">
                <a16:creationId xmlns:a16="http://schemas.microsoft.com/office/drawing/2014/main" id="{DF93E49A-AA86-B743-BDA4-CCB66DA4B2DC}"/>
              </a:ext>
            </a:extLst>
          </p:cNvPr>
          <p:cNvSpPr txBox="1">
            <a:spLocks/>
          </p:cNvSpPr>
          <p:nvPr/>
        </p:nvSpPr>
        <p:spPr>
          <a:xfrm>
            <a:off x="4211960" y="4833987"/>
            <a:ext cx="2728502" cy="1163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Higher pollution concentration in wastewater and reduced capacity of receiving water bodies to dilute wastewater   </a:t>
            </a:r>
          </a:p>
        </p:txBody>
      </p:sp>
      <p:sp>
        <p:nvSpPr>
          <p:cNvPr id="20" name="11 Marcador de texto">
            <a:extLst>
              <a:ext uri="{FF2B5EF4-FFF2-40B4-BE49-F238E27FC236}">
                <a16:creationId xmlns:a16="http://schemas.microsoft.com/office/drawing/2014/main" id="{6D10C549-2591-4649-8BD6-C8D4F7ABE7F5}"/>
              </a:ext>
            </a:extLst>
          </p:cNvPr>
          <p:cNvSpPr txBox="1">
            <a:spLocks/>
          </p:cNvSpPr>
          <p:nvPr/>
        </p:nvSpPr>
        <p:spPr>
          <a:xfrm>
            <a:off x="93860" y="2239160"/>
            <a:ext cx="1799669" cy="587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Destruction and damage to sanitation infrastructure </a:t>
            </a:r>
          </a:p>
        </p:txBody>
      </p:sp>
      <p:sp>
        <p:nvSpPr>
          <p:cNvPr id="21" name="11 Marcador de texto">
            <a:extLst>
              <a:ext uri="{FF2B5EF4-FFF2-40B4-BE49-F238E27FC236}">
                <a16:creationId xmlns:a16="http://schemas.microsoft.com/office/drawing/2014/main" id="{92550132-0AA8-1544-A875-1D63A4151468}"/>
              </a:ext>
            </a:extLst>
          </p:cNvPr>
          <p:cNvSpPr txBox="1">
            <a:spLocks/>
          </p:cNvSpPr>
          <p:nvPr/>
        </p:nvSpPr>
        <p:spPr>
          <a:xfrm>
            <a:off x="4770291" y="1583795"/>
            <a:ext cx="4395856" cy="798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Declining water supply impeding function of water-reliant sanitation systems (e.g., flush toilets, sewerage, treatment) </a:t>
            </a:r>
          </a:p>
        </p:txBody>
      </p:sp>
      <p:sp>
        <p:nvSpPr>
          <p:cNvPr id="22" name="11 Marcador de texto">
            <a:extLst>
              <a:ext uri="{FF2B5EF4-FFF2-40B4-BE49-F238E27FC236}">
                <a16:creationId xmlns:a16="http://schemas.microsoft.com/office/drawing/2014/main" id="{8CF6C940-C82F-AA42-85DB-626B913116F1}"/>
              </a:ext>
            </a:extLst>
          </p:cNvPr>
          <p:cNvSpPr txBox="1">
            <a:spLocks/>
          </p:cNvSpPr>
          <p:nvPr/>
        </p:nvSpPr>
        <p:spPr>
          <a:xfrm>
            <a:off x="2089012" y="5319844"/>
            <a:ext cx="2360265" cy="524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Overflow and/or obstruction of sewerage and septic systems </a:t>
            </a:r>
          </a:p>
          <a:p>
            <a:pPr marL="0" indent="0">
              <a:buNone/>
            </a:pPr>
            <a:endParaRPr lang="en-US" sz="18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4" name="11 Marcador de texto">
            <a:extLst>
              <a:ext uri="{FF2B5EF4-FFF2-40B4-BE49-F238E27FC236}">
                <a16:creationId xmlns:a16="http://schemas.microsoft.com/office/drawing/2014/main" id="{90F52C5A-3D20-CC4F-84E2-662250BAABFF}"/>
              </a:ext>
            </a:extLst>
          </p:cNvPr>
          <p:cNvSpPr txBox="1">
            <a:spLocks/>
          </p:cNvSpPr>
          <p:nvPr/>
        </p:nvSpPr>
        <p:spPr>
          <a:xfrm>
            <a:off x="1893529" y="1853825"/>
            <a:ext cx="2480182" cy="14320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Damage to other infrastructure/systems on which sanitation systems rely</a:t>
            </a:r>
          </a:p>
        </p:txBody>
      </p:sp>
      <p:sp>
        <p:nvSpPr>
          <p:cNvPr id="25" name="11 Marcador de texto">
            <a:extLst>
              <a:ext uri="{FF2B5EF4-FFF2-40B4-BE49-F238E27FC236}">
                <a16:creationId xmlns:a16="http://schemas.microsoft.com/office/drawing/2014/main" id="{6ED7F90F-1BFA-EC49-B669-1EA253A32FB3}"/>
              </a:ext>
            </a:extLst>
          </p:cNvPr>
          <p:cNvSpPr txBox="1">
            <a:spLocks/>
          </p:cNvSpPr>
          <p:nvPr/>
        </p:nvSpPr>
        <p:spPr>
          <a:xfrm>
            <a:off x="2636785" y="4331894"/>
            <a:ext cx="1978269" cy="351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Increased corrosion of piped sewers</a:t>
            </a:r>
          </a:p>
        </p:txBody>
      </p:sp>
      <p:sp>
        <p:nvSpPr>
          <p:cNvPr id="26" name="11 Marcador de texto">
            <a:extLst>
              <a:ext uri="{FF2B5EF4-FFF2-40B4-BE49-F238E27FC236}">
                <a16:creationId xmlns:a16="http://schemas.microsoft.com/office/drawing/2014/main" id="{63617DF6-FFBE-4140-8E67-818F43A985CC}"/>
              </a:ext>
            </a:extLst>
          </p:cNvPr>
          <p:cNvSpPr txBox="1">
            <a:spLocks/>
          </p:cNvSpPr>
          <p:nvPr/>
        </p:nvSpPr>
        <p:spPr>
          <a:xfrm>
            <a:off x="6895458" y="5332173"/>
            <a:ext cx="2475274" cy="842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5">
                    <a:lumMod val="10000"/>
                  </a:schemeClr>
                </a:solidFill>
                <a:latin typeface="Source Sans Pro" panose="020B0503030403020204" pitchFamily="34" charset="0"/>
                <a:ea typeface="Source Sans Pro" panose="020B0503030403020204" pitchFamily="34" charset="0"/>
              </a:rPr>
              <a:t>Proliferation of algal blooms or microbes carried by vectors in water</a:t>
            </a:r>
          </a:p>
        </p:txBody>
      </p:sp>
      <p:sp>
        <p:nvSpPr>
          <p:cNvPr id="27" name="Rectangular Callout 26">
            <a:extLst>
              <a:ext uri="{FF2B5EF4-FFF2-40B4-BE49-F238E27FC236}">
                <a16:creationId xmlns:a16="http://schemas.microsoft.com/office/drawing/2014/main" id="{6B6359EF-C6E8-9247-8490-C2C453C426E5}"/>
              </a:ext>
            </a:extLst>
          </p:cNvPr>
          <p:cNvSpPr/>
          <p:nvPr/>
        </p:nvSpPr>
        <p:spPr>
          <a:xfrm>
            <a:off x="7391650" y="7568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3.4, page 47</a:t>
            </a:r>
          </a:p>
        </p:txBody>
      </p:sp>
      <p:cxnSp>
        <p:nvCxnSpPr>
          <p:cNvPr id="28" name="Straight Connector 17">
            <a:extLst>
              <a:ext uri="{FF2B5EF4-FFF2-40B4-BE49-F238E27FC236}">
                <a16:creationId xmlns:a16="http://schemas.microsoft.com/office/drawing/2014/main" id="{F2392F09-A4FC-8C42-AD23-4914C88F100A}"/>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29" name="Text Placeholder 19">
            <a:extLst>
              <a:ext uri="{FF2B5EF4-FFF2-40B4-BE49-F238E27FC236}">
                <a16:creationId xmlns:a16="http://schemas.microsoft.com/office/drawing/2014/main" id="{257168C1-22BD-1144-B24A-0EF3FCBEC09E}"/>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hazards and hazardous events</a:t>
            </a:r>
          </a:p>
        </p:txBody>
      </p:sp>
      <p:sp>
        <p:nvSpPr>
          <p:cNvPr id="32" name="Text Placeholder 19">
            <a:extLst>
              <a:ext uri="{FF2B5EF4-FFF2-40B4-BE49-F238E27FC236}">
                <a16:creationId xmlns:a16="http://schemas.microsoft.com/office/drawing/2014/main" id="{569198DC-23C1-824B-85F0-B2E2874F539D}"/>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3.1</a:t>
            </a:r>
          </a:p>
        </p:txBody>
      </p:sp>
    </p:spTree>
    <p:extLst>
      <p:ext uri="{BB962C8B-B14F-4D97-AF65-F5344CB8AC3E}">
        <p14:creationId xmlns:p14="http://schemas.microsoft.com/office/powerpoint/2010/main" val="302012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P spid="22"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07C1D03-1095-1B40-BC5C-0D34DF18ADA8}"/>
              </a:ext>
            </a:extLst>
          </p:cNvPr>
          <p:cNvPicPr>
            <a:picLocks noChangeAspect="1"/>
          </p:cNvPicPr>
          <p:nvPr/>
        </p:nvPicPr>
        <p:blipFill>
          <a:blip r:embed="rId2"/>
          <a:stretch>
            <a:fillRect/>
          </a:stretch>
        </p:blipFill>
        <p:spPr>
          <a:xfrm>
            <a:off x="389678" y="1575589"/>
            <a:ext cx="878592" cy="1336661"/>
          </a:xfrm>
          <a:prstGeom prst="rect">
            <a:avLst/>
          </a:prstGeom>
        </p:spPr>
      </p:pic>
      <p:sp>
        <p:nvSpPr>
          <p:cNvPr id="15" name="1 Marcador de texto">
            <a:extLst>
              <a:ext uri="{FF2B5EF4-FFF2-40B4-BE49-F238E27FC236}">
                <a16:creationId xmlns:a16="http://schemas.microsoft.com/office/drawing/2014/main" id="{1C7B288B-1A08-D145-B8DA-AAEE9886C639}"/>
              </a:ext>
            </a:extLst>
          </p:cNvPr>
          <p:cNvSpPr txBox="1">
            <a:spLocks/>
          </p:cNvSpPr>
          <p:nvPr/>
        </p:nvSpPr>
        <p:spPr>
          <a:xfrm>
            <a:off x="312259" y="1168549"/>
            <a:ext cx="1154395"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20000"/>
              </a:spcBef>
              <a:defRPr/>
            </a:pPr>
            <a:r>
              <a:rPr lang="en-AU" sz="2800" b="1" dirty="0">
                <a:solidFill>
                  <a:srgbClr val="60B446"/>
                </a:solidFill>
                <a:latin typeface="Source Sans Pro" panose="020B0503030403020204" pitchFamily="34" charset="0"/>
                <a:ea typeface="Source Sans Pro" panose="020B0503030403020204" pitchFamily="34" charset="0"/>
              </a:rPr>
              <a:t>Toilet</a:t>
            </a:r>
          </a:p>
          <a:p>
            <a:pPr algn="ctr">
              <a:spcBef>
                <a:spcPct val="20000"/>
              </a:spcBef>
              <a:defRPr/>
            </a:pPr>
            <a:endParaRPr lang="en-AU" sz="2800" b="1" dirty="0">
              <a:solidFill>
                <a:srgbClr val="60B446"/>
              </a:solidFill>
              <a:latin typeface="Source Sans Pro" panose="020B0503030403020204" pitchFamily="34" charset="0"/>
              <a:ea typeface="Source Sans Pro" panose="020B0503030403020204" pitchFamily="34" charset="0"/>
            </a:endParaRPr>
          </a:p>
        </p:txBody>
      </p:sp>
      <p:cxnSp>
        <p:nvCxnSpPr>
          <p:cNvPr id="17" name="Straight Connector 17">
            <a:extLst>
              <a:ext uri="{FF2B5EF4-FFF2-40B4-BE49-F238E27FC236}">
                <a16:creationId xmlns:a16="http://schemas.microsoft.com/office/drawing/2014/main" id="{58D926CD-FC83-5E47-B085-44B3D23C1DFD}"/>
              </a:ext>
            </a:extLst>
          </p:cNvPr>
          <p:cNvCxnSpPr>
            <a:cxnSpLocks/>
          </p:cNvCxnSpPr>
          <p:nvPr/>
        </p:nvCxnSpPr>
        <p:spPr>
          <a:xfrm flipV="1">
            <a:off x="4753038" y="1472572"/>
            <a:ext cx="0" cy="4746738"/>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8" name="2 Marcador de texto">
            <a:extLst>
              <a:ext uri="{FF2B5EF4-FFF2-40B4-BE49-F238E27FC236}">
                <a16:creationId xmlns:a16="http://schemas.microsoft.com/office/drawing/2014/main" id="{D840FDE7-22E8-3A49-9354-9A759C20C897}"/>
              </a:ext>
            </a:extLst>
          </p:cNvPr>
          <p:cNvSpPr txBox="1">
            <a:spLocks/>
          </p:cNvSpPr>
          <p:nvPr/>
        </p:nvSpPr>
        <p:spPr>
          <a:xfrm>
            <a:off x="447274" y="2036818"/>
            <a:ext cx="4259741" cy="410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Existing  and potential:</a:t>
            </a:r>
          </a:p>
        </p:txBody>
      </p:sp>
      <p:sp>
        <p:nvSpPr>
          <p:cNvPr id="19" name="8 Marcador de texto">
            <a:extLst>
              <a:ext uri="{FF2B5EF4-FFF2-40B4-BE49-F238E27FC236}">
                <a16:creationId xmlns:a16="http://schemas.microsoft.com/office/drawing/2014/main" id="{F7FD4F0A-656B-0A4C-924B-A6907CEF2C51}"/>
              </a:ext>
            </a:extLst>
          </p:cNvPr>
          <p:cNvSpPr txBox="1">
            <a:spLocks/>
          </p:cNvSpPr>
          <p:nvPr/>
        </p:nvSpPr>
        <p:spPr>
          <a:xfrm>
            <a:off x="4828880" y="1472026"/>
            <a:ext cx="4259741" cy="5021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5">
                    <a:lumMod val="10000"/>
                  </a:schemeClr>
                </a:solidFill>
                <a:latin typeface="Source Sans Pro" panose="020B0503030403020204" pitchFamily="34" charset="0"/>
                <a:ea typeface="Source Sans Pro" panose="020B0503030403020204" pitchFamily="34" charset="0"/>
              </a:rPr>
              <a:t>Vector-borne</a:t>
            </a:r>
            <a:r>
              <a:rPr lang="en-US" sz="2000" dirty="0">
                <a:solidFill>
                  <a:schemeClr val="accent5">
                    <a:lumMod val="10000"/>
                  </a:schemeClr>
                </a:solidFill>
                <a:latin typeface="Source Sans Pro" panose="020B0503030403020204" pitchFamily="34" charset="0"/>
                <a:ea typeface="Source Sans Pro" panose="020B0503030403020204" pitchFamily="34" charset="0"/>
              </a:rPr>
              <a:t> transmission of pathogens to users, due to wrong design and/or construction of the toilets (e.g., lack of water seal or lid).</a:t>
            </a:r>
          </a:p>
          <a:p>
            <a:r>
              <a:rPr lang="en-US" sz="20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2000" dirty="0">
                <a:solidFill>
                  <a:schemeClr val="accent5">
                    <a:lumMod val="10000"/>
                  </a:schemeClr>
                </a:solidFill>
                <a:latin typeface="Source Sans Pro" panose="020B0503030403020204" pitchFamily="34" charset="0"/>
                <a:ea typeface="Source Sans Pro" panose="020B0503030403020204" pitchFamily="34" charset="0"/>
              </a:rPr>
              <a:t> of pathogens after contact with excreta in toilets, due to lack of maintenance and cleaning.</a:t>
            </a:r>
          </a:p>
          <a:p>
            <a:pPr marL="0" indent="0">
              <a:buNone/>
            </a:pPr>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2000" dirty="0">
                <a:solidFill>
                  <a:schemeClr val="accent5">
                    <a:lumMod val="10000"/>
                  </a:schemeClr>
                </a:solidFill>
                <a:latin typeface="Source Sans Pro" panose="020B0503030403020204" pitchFamily="34" charset="0"/>
                <a:ea typeface="Source Sans Pro" panose="020B0503030403020204" pitchFamily="34" charset="0"/>
              </a:rPr>
              <a:t> of contaminated groundwater contamination caused by toilet flooding.</a:t>
            </a:r>
          </a:p>
          <a:p>
            <a:r>
              <a:rPr lang="en-US" sz="2000" b="1" dirty="0">
                <a:solidFill>
                  <a:schemeClr val="accent5">
                    <a:lumMod val="10000"/>
                  </a:schemeClr>
                </a:solidFill>
                <a:latin typeface="Source Sans Pro" panose="020B0503030403020204" pitchFamily="34" charset="0"/>
                <a:ea typeface="Source Sans Pro" panose="020B0503030403020204" pitchFamily="34" charset="0"/>
              </a:rPr>
              <a:t>Ingestion/asphyxiation </a:t>
            </a:r>
            <a:r>
              <a:rPr lang="en-US" sz="2000" dirty="0">
                <a:solidFill>
                  <a:schemeClr val="accent5">
                    <a:lumMod val="10000"/>
                  </a:schemeClr>
                </a:solidFill>
                <a:latin typeface="Source Sans Pro" panose="020B0503030403020204" pitchFamily="34" charset="0"/>
                <a:ea typeface="Source Sans Pro" panose="020B0503030403020204" pitchFamily="34" charset="0"/>
              </a:rPr>
              <a:t>after falling in pits due to toilet collapse during inundation.</a:t>
            </a: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2" name="Title 1">
            <a:extLst>
              <a:ext uri="{FF2B5EF4-FFF2-40B4-BE49-F238E27FC236}">
                <a16:creationId xmlns:a16="http://schemas.microsoft.com/office/drawing/2014/main" id="{18282677-4D69-9446-A138-1B9134A4C8EA}"/>
              </a:ext>
            </a:extLst>
          </p:cNvPr>
          <p:cNvSpPr txBox="1">
            <a:spLocks/>
          </p:cNvSpPr>
          <p:nvPr/>
        </p:nvSpPr>
        <p:spPr bwMode="auto">
          <a:xfrm>
            <a:off x="3288476" y="976865"/>
            <a:ext cx="3107345"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rgbClr val="0E4957"/>
                </a:solidFill>
                <a:latin typeface="Source Sans Pro Semibold" pitchFamily="34" charset="0"/>
                <a:ea typeface="ヒラギノ角ゴ Pro W3" pitchFamily="125" charset="-128"/>
              </a:rPr>
              <a:t>Hazardous events:</a:t>
            </a:r>
            <a:endParaRPr lang="en-AU" sz="2800" dirty="0">
              <a:solidFill>
                <a:srgbClr val="0E4957"/>
              </a:solidFill>
              <a:latin typeface="Source Sans Pro Light" panose="020B0403030403020204" pitchFamily="34" charset="0"/>
              <a:ea typeface="Source Sans Pro Light" panose="020B0403030403020204" pitchFamily="34" charset="0"/>
            </a:endParaRPr>
          </a:p>
        </p:txBody>
      </p:sp>
      <p:grpSp>
        <p:nvGrpSpPr>
          <p:cNvPr id="23" name="8 Grupo">
            <a:extLst>
              <a:ext uri="{FF2B5EF4-FFF2-40B4-BE49-F238E27FC236}">
                <a16:creationId xmlns:a16="http://schemas.microsoft.com/office/drawing/2014/main" id="{0170C5DC-A637-144A-A931-9BADE9651A70}"/>
              </a:ext>
            </a:extLst>
          </p:cNvPr>
          <p:cNvGrpSpPr/>
          <p:nvPr/>
        </p:nvGrpSpPr>
        <p:grpSpPr>
          <a:xfrm rot="1002880">
            <a:off x="408608" y="3632742"/>
            <a:ext cx="1217238" cy="805328"/>
            <a:chOff x="7405490" y="3641679"/>
            <a:chExt cx="1464516" cy="927847"/>
          </a:xfrm>
        </p:grpSpPr>
        <p:sp>
          <p:nvSpPr>
            <p:cNvPr id="24" name="9 Explosión 1">
              <a:extLst>
                <a:ext uri="{FF2B5EF4-FFF2-40B4-BE49-F238E27FC236}">
                  <a16:creationId xmlns:a16="http://schemas.microsoft.com/office/drawing/2014/main" id="{FD9C8BAC-E36F-E943-88E4-0C44C0CA7ED2}"/>
                </a:ext>
              </a:extLst>
            </p:cNvPr>
            <p:cNvSpPr/>
            <p:nvPr/>
          </p:nvSpPr>
          <p:spPr>
            <a:xfrm>
              <a:off x="7405490" y="3641679"/>
              <a:ext cx="1464516" cy="927847"/>
            </a:xfrm>
            <a:prstGeom prst="irregularSeal1">
              <a:avLst/>
            </a:prstGeom>
            <a:noFill/>
            <a:ln>
              <a:solidFill>
                <a:srgbClr val="60B4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2">
                    <a:lumMod val="75000"/>
                  </a:schemeClr>
                </a:solidFill>
              </a:endParaRPr>
            </a:p>
          </p:txBody>
        </p:sp>
        <p:sp>
          <p:nvSpPr>
            <p:cNvPr id="25" name="10 CuadroTexto">
              <a:extLst>
                <a:ext uri="{FF2B5EF4-FFF2-40B4-BE49-F238E27FC236}">
                  <a16:creationId xmlns:a16="http://schemas.microsoft.com/office/drawing/2014/main" id="{94C944EB-D189-1C44-9E37-7E01CFAEEFF8}"/>
                </a:ext>
              </a:extLst>
            </p:cNvPr>
            <p:cNvSpPr txBox="1"/>
            <p:nvPr/>
          </p:nvSpPr>
          <p:spPr>
            <a:xfrm rot="461769">
              <a:off x="7759731" y="3860805"/>
              <a:ext cx="855548" cy="460981"/>
            </a:xfrm>
            <a:prstGeom prst="rect">
              <a:avLst/>
            </a:prstGeom>
            <a:ln>
              <a:noFill/>
            </a:ln>
          </p:spPr>
          <p:txBody>
            <a:bodyPr wrap="none" rtlCol="0" anchor="ctr">
              <a:spAutoFit/>
            </a:bodyPr>
            <a:lstStyle/>
            <a:p>
              <a:r>
                <a:rPr lang="es-ES" sz="2000" b="1" dirty="0">
                  <a:solidFill>
                    <a:srgbClr val="379276"/>
                  </a:solidFill>
                  <a:latin typeface="Source Sans Pro Black" pitchFamily="34" charset="0"/>
                </a:rPr>
                <a:t>TIPS</a:t>
              </a:r>
              <a:endParaRPr lang="es-VE" sz="2000" b="1" dirty="0">
                <a:solidFill>
                  <a:srgbClr val="379276"/>
                </a:solidFill>
                <a:latin typeface="Source Sans Pro Black" pitchFamily="34" charset="0"/>
              </a:endParaRPr>
            </a:p>
          </p:txBody>
        </p:sp>
      </p:grpSp>
      <p:sp>
        <p:nvSpPr>
          <p:cNvPr id="26" name="6 Marcador de texto">
            <a:extLst>
              <a:ext uri="{FF2B5EF4-FFF2-40B4-BE49-F238E27FC236}">
                <a16:creationId xmlns:a16="http://schemas.microsoft.com/office/drawing/2014/main" id="{AB0EBEE7-6021-DF48-80E0-A5F6CA941DAA}"/>
              </a:ext>
            </a:extLst>
          </p:cNvPr>
          <p:cNvSpPr txBox="1">
            <a:spLocks/>
          </p:cNvSpPr>
          <p:nvPr/>
        </p:nvSpPr>
        <p:spPr>
          <a:xfrm>
            <a:off x="0" y="4719279"/>
            <a:ext cx="2306898" cy="13322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dirty="0">
                <a:solidFill>
                  <a:srgbClr val="379276"/>
                </a:solidFill>
                <a:latin typeface="Source Sans Pro" panose="020B0503030403020204" pitchFamily="34" charset="0"/>
                <a:ea typeface="Source Sans Pro" panose="020B0503030403020204" pitchFamily="34" charset="0"/>
              </a:rPr>
              <a:t>WHO Guidelines </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Table 3.6 – climate change potential impact on toilets</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Page 54</a:t>
            </a:r>
          </a:p>
          <a:p>
            <a:pPr marL="0" indent="0" algn="ctr">
              <a:lnSpc>
                <a:spcPct val="100000"/>
              </a:lnSpc>
              <a:buNone/>
            </a:pPr>
            <a:endParaRPr lang="en-GB" sz="1800" dirty="0">
              <a:latin typeface="Source Sans Pro" panose="020B0503030403020204" pitchFamily="34" charset="0"/>
              <a:ea typeface="Source Sans Pro" panose="020B0503030403020204" pitchFamily="34" charset="0"/>
            </a:endParaRPr>
          </a:p>
        </p:txBody>
      </p:sp>
      <p:sp>
        <p:nvSpPr>
          <p:cNvPr id="27" name="2 Marcador de texto">
            <a:extLst>
              <a:ext uri="{FF2B5EF4-FFF2-40B4-BE49-F238E27FC236}">
                <a16:creationId xmlns:a16="http://schemas.microsoft.com/office/drawing/2014/main" id="{BDBD59B2-A1D1-7843-9754-385BC0363DE2}"/>
              </a:ext>
            </a:extLst>
          </p:cNvPr>
          <p:cNvSpPr txBox="1">
            <a:spLocks/>
          </p:cNvSpPr>
          <p:nvPr/>
        </p:nvSpPr>
        <p:spPr>
          <a:xfrm>
            <a:off x="1824932" y="4606498"/>
            <a:ext cx="2927088" cy="442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Climate change related:</a:t>
            </a:r>
          </a:p>
        </p:txBody>
      </p:sp>
      <p:sp>
        <p:nvSpPr>
          <p:cNvPr id="30" name="Rectangular Callout 29">
            <a:extLst>
              <a:ext uri="{FF2B5EF4-FFF2-40B4-BE49-F238E27FC236}">
                <a16:creationId xmlns:a16="http://schemas.microsoft.com/office/drawing/2014/main" id="{17ACA2F1-FF0C-9E4D-A65E-1AF9EE7800E2}"/>
              </a:ext>
            </a:extLst>
          </p:cNvPr>
          <p:cNvSpPr/>
          <p:nvPr/>
        </p:nvSpPr>
        <p:spPr>
          <a:xfrm>
            <a:off x="5742130" y="5130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a:t>
            </a:r>
          </a:p>
        </p:txBody>
      </p:sp>
      <p:sp>
        <p:nvSpPr>
          <p:cNvPr id="31" name="Rectangular Callout 30">
            <a:extLst>
              <a:ext uri="{FF2B5EF4-FFF2-40B4-BE49-F238E27FC236}">
                <a16:creationId xmlns:a16="http://schemas.microsoft.com/office/drawing/2014/main" id="{F9BF2849-68BE-5440-A94D-00852C9C11B2}"/>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31-34</a:t>
            </a:r>
          </a:p>
        </p:txBody>
      </p:sp>
    </p:spTree>
    <p:extLst>
      <p:ext uri="{BB962C8B-B14F-4D97-AF65-F5344CB8AC3E}">
        <p14:creationId xmlns:p14="http://schemas.microsoft.com/office/powerpoint/2010/main" val="33334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BA357BDB-0B92-DC46-AB84-01F5367CAD27}"/>
              </a:ext>
            </a:extLst>
          </p:cNvPr>
          <p:cNvPicPr>
            <a:picLocks noChangeAspect="1"/>
          </p:cNvPicPr>
          <p:nvPr/>
        </p:nvPicPr>
        <p:blipFill>
          <a:blip r:embed="rId2"/>
          <a:stretch>
            <a:fillRect/>
          </a:stretch>
        </p:blipFill>
        <p:spPr>
          <a:xfrm>
            <a:off x="717294" y="2008715"/>
            <a:ext cx="1764337" cy="734594"/>
          </a:xfrm>
          <a:prstGeom prst="rect">
            <a:avLst/>
          </a:prstGeom>
        </p:spPr>
      </p:pic>
      <p:sp>
        <p:nvSpPr>
          <p:cNvPr id="15" name="1 Marcador de texto">
            <a:extLst>
              <a:ext uri="{FF2B5EF4-FFF2-40B4-BE49-F238E27FC236}">
                <a16:creationId xmlns:a16="http://schemas.microsoft.com/office/drawing/2014/main" id="{1C7B288B-1A08-D145-B8DA-AAEE9886C639}"/>
              </a:ext>
            </a:extLst>
          </p:cNvPr>
          <p:cNvSpPr txBox="1">
            <a:spLocks/>
          </p:cNvSpPr>
          <p:nvPr/>
        </p:nvSpPr>
        <p:spPr>
          <a:xfrm>
            <a:off x="104713" y="1078227"/>
            <a:ext cx="3117137"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800" b="1" dirty="0">
                <a:solidFill>
                  <a:srgbClr val="60B446"/>
                </a:solidFill>
                <a:latin typeface="Source Sans Pro" panose="020B0503030403020204" pitchFamily="34" charset="0"/>
                <a:ea typeface="Source Sans Pro" panose="020B0503030403020204" pitchFamily="34" charset="0"/>
              </a:rPr>
              <a:t>Containment-storage/treatment</a:t>
            </a:r>
          </a:p>
        </p:txBody>
      </p:sp>
      <p:cxnSp>
        <p:nvCxnSpPr>
          <p:cNvPr id="17" name="Straight Connector 17">
            <a:extLst>
              <a:ext uri="{FF2B5EF4-FFF2-40B4-BE49-F238E27FC236}">
                <a16:creationId xmlns:a16="http://schemas.microsoft.com/office/drawing/2014/main" id="{58D926CD-FC83-5E47-B085-44B3D23C1DFD}"/>
              </a:ext>
            </a:extLst>
          </p:cNvPr>
          <p:cNvCxnSpPr>
            <a:cxnSpLocks/>
          </p:cNvCxnSpPr>
          <p:nvPr/>
        </p:nvCxnSpPr>
        <p:spPr>
          <a:xfrm flipV="1">
            <a:off x="4617005" y="1583795"/>
            <a:ext cx="0" cy="4635515"/>
          </a:xfrm>
          <a:prstGeom prst="line">
            <a:avLst/>
          </a:prstGeom>
          <a:ln>
            <a:solidFill>
              <a:srgbClr val="379276"/>
            </a:solidFill>
          </a:ln>
        </p:spPr>
        <p:style>
          <a:lnRef idx="1">
            <a:schemeClr val="accent1"/>
          </a:lnRef>
          <a:fillRef idx="0">
            <a:schemeClr val="accent1"/>
          </a:fillRef>
          <a:effectRef idx="0">
            <a:schemeClr val="accent1"/>
          </a:effectRef>
          <a:fontRef idx="minor">
            <a:schemeClr val="tx1"/>
          </a:fontRef>
        </p:style>
      </p:cxnSp>
      <p:sp>
        <p:nvSpPr>
          <p:cNvPr id="18" name="2 Marcador de texto">
            <a:extLst>
              <a:ext uri="{FF2B5EF4-FFF2-40B4-BE49-F238E27FC236}">
                <a16:creationId xmlns:a16="http://schemas.microsoft.com/office/drawing/2014/main" id="{D840FDE7-22E8-3A49-9354-9A759C20C897}"/>
              </a:ext>
            </a:extLst>
          </p:cNvPr>
          <p:cNvSpPr txBox="1">
            <a:spLocks/>
          </p:cNvSpPr>
          <p:nvPr/>
        </p:nvSpPr>
        <p:spPr>
          <a:xfrm>
            <a:off x="381311" y="2601103"/>
            <a:ext cx="4259741" cy="410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Existing  and potential:</a:t>
            </a:r>
          </a:p>
        </p:txBody>
      </p:sp>
      <p:sp>
        <p:nvSpPr>
          <p:cNvPr id="19" name="8 Marcador de texto">
            <a:extLst>
              <a:ext uri="{FF2B5EF4-FFF2-40B4-BE49-F238E27FC236}">
                <a16:creationId xmlns:a16="http://schemas.microsoft.com/office/drawing/2014/main" id="{F7FD4F0A-656B-0A4C-924B-A6907CEF2C51}"/>
              </a:ext>
            </a:extLst>
          </p:cNvPr>
          <p:cNvSpPr txBox="1">
            <a:spLocks/>
          </p:cNvSpPr>
          <p:nvPr/>
        </p:nvSpPr>
        <p:spPr>
          <a:xfrm>
            <a:off x="4641052" y="1583795"/>
            <a:ext cx="4552650" cy="46355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50" b="1" dirty="0">
              <a:solidFill>
                <a:schemeClr val="accent5">
                  <a:lumMod val="10000"/>
                </a:schemeClr>
              </a:solidFill>
              <a:latin typeface="Source Sans Pro" panose="020B0503030403020204" pitchFamily="34" charset="0"/>
              <a:ea typeface="Source Sans Pro" panose="020B0503030403020204" pitchFamily="34" charset="0"/>
            </a:endParaRPr>
          </a:p>
          <a:p>
            <a:r>
              <a:rPr lang="en-US" sz="195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1950" dirty="0">
                <a:solidFill>
                  <a:schemeClr val="accent5">
                    <a:lumMod val="10000"/>
                  </a:schemeClr>
                </a:solidFill>
                <a:latin typeface="Source Sans Pro" panose="020B0503030403020204" pitchFamily="34" charset="0"/>
                <a:ea typeface="Source Sans Pro" panose="020B0503030403020204" pitchFamily="34" charset="0"/>
              </a:rPr>
              <a:t> of groundwater contaminated with leachate percolating from pits or septic tanks.</a:t>
            </a:r>
          </a:p>
          <a:p>
            <a:r>
              <a:rPr lang="en-US" sz="1950" b="1" dirty="0">
                <a:solidFill>
                  <a:schemeClr val="accent5">
                    <a:lumMod val="10000"/>
                  </a:schemeClr>
                </a:solidFill>
                <a:latin typeface="Source Sans Pro" panose="020B0503030403020204" pitchFamily="34" charset="0"/>
                <a:ea typeface="Source Sans Pro" panose="020B0503030403020204" pitchFamily="34" charset="0"/>
              </a:rPr>
              <a:t>Ingestion </a:t>
            </a:r>
            <a:r>
              <a:rPr lang="en-US" sz="1950" dirty="0">
                <a:solidFill>
                  <a:schemeClr val="accent5">
                    <a:lumMod val="10000"/>
                  </a:schemeClr>
                </a:solidFill>
                <a:latin typeface="Source Sans Pro" panose="020B0503030403020204" pitchFamily="34" charset="0"/>
                <a:ea typeface="Source Sans Pro" panose="020B0503030403020204" pitchFamily="34" charset="0"/>
              </a:rPr>
              <a:t>of groundwater contaminated with leakage from cracked/damaged septic tanks.</a:t>
            </a:r>
          </a:p>
          <a:p>
            <a:endParaRPr lang="en-US" sz="1950" dirty="0">
              <a:solidFill>
                <a:schemeClr val="accent5">
                  <a:lumMod val="10000"/>
                </a:schemeClr>
              </a:solidFill>
              <a:latin typeface="Source Sans Pro" panose="020B0503030403020204" pitchFamily="34" charset="0"/>
              <a:ea typeface="Source Sans Pro" panose="020B0503030403020204" pitchFamily="34" charset="0"/>
            </a:endParaRPr>
          </a:p>
          <a:p>
            <a:pPr marL="0" indent="0">
              <a:buNone/>
            </a:pPr>
            <a:endParaRPr lang="en-US" sz="1950" dirty="0">
              <a:solidFill>
                <a:schemeClr val="accent5">
                  <a:lumMod val="10000"/>
                </a:schemeClr>
              </a:solidFill>
              <a:latin typeface="Source Sans Pro" panose="020B0503030403020204" pitchFamily="34" charset="0"/>
              <a:ea typeface="Source Sans Pro" panose="020B0503030403020204" pitchFamily="34" charset="0"/>
            </a:endParaRPr>
          </a:p>
          <a:p>
            <a:pPr marL="0" indent="0">
              <a:buNone/>
            </a:pPr>
            <a:endParaRPr lang="en-US" sz="195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1950" dirty="0">
              <a:solidFill>
                <a:schemeClr val="accent5">
                  <a:lumMod val="10000"/>
                </a:schemeClr>
              </a:solidFill>
              <a:latin typeface="Source Sans Pro" panose="020B0503030403020204" pitchFamily="34" charset="0"/>
              <a:ea typeface="Source Sans Pro" panose="020B0503030403020204" pitchFamily="34" charset="0"/>
            </a:endParaRPr>
          </a:p>
          <a:p>
            <a:r>
              <a:rPr lang="en-US" sz="195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1950" dirty="0">
                <a:solidFill>
                  <a:schemeClr val="accent5">
                    <a:lumMod val="10000"/>
                  </a:schemeClr>
                </a:solidFill>
                <a:latin typeface="Source Sans Pro" panose="020B0503030403020204" pitchFamily="34" charset="0"/>
                <a:ea typeface="Source Sans Pro" panose="020B0503030403020204" pitchFamily="34" charset="0"/>
              </a:rPr>
              <a:t> of pathogens caused by structural damage to tanks during floods. </a:t>
            </a:r>
          </a:p>
        </p:txBody>
      </p:sp>
      <p:sp>
        <p:nvSpPr>
          <p:cNvPr id="22" name="Title 1">
            <a:extLst>
              <a:ext uri="{FF2B5EF4-FFF2-40B4-BE49-F238E27FC236}">
                <a16:creationId xmlns:a16="http://schemas.microsoft.com/office/drawing/2014/main" id="{18282677-4D69-9446-A138-1B9134A4C8EA}"/>
              </a:ext>
            </a:extLst>
          </p:cNvPr>
          <p:cNvSpPr txBox="1">
            <a:spLocks/>
          </p:cNvSpPr>
          <p:nvPr/>
        </p:nvSpPr>
        <p:spPr bwMode="auto">
          <a:xfrm>
            <a:off x="2957076" y="1066446"/>
            <a:ext cx="4090198"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rgbClr val="0E4957"/>
                </a:solidFill>
                <a:latin typeface="Source Sans Pro" panose="020B0503030403020204" pitchFamily="34" charset="0"/>
                <a:ea typeface="Source Sans Pro" panose="020B0503030403020204" pitchFamily="34" charset="0"/>
              </a:rPr>
              <a:t>Hazardous events:</a:t>
            </a:r>
          </a:p>
        </p:txBody>
      </p:sp>
      <p:grpSp>
        <p:nvGrpSpPr>
          <p:cNvPr id="23" name="8 Grupo">
            <a:extLst>
              <a:ext uri="{FF2B5EF4-FFF2-40B4-BE49-F238E27FC236}">
                <a16:creationId xmlns:a16="http://schemas.microsoft.com/office/drawing/2014/main" id="{0170C5DC-A637-144A-A931-9BADE9651A70}"/>
              </a:ext>
            </a:extLst>
          </p:cNvPr>
          <p:cNvGrpSpPr/>
          <p:nvPr/>
        </p:nvGrpSpPr>
        <p:grpSpPr>
          <a:xfrm rot="1002880">
            <a:off x="541223" y="3691927"/>
            <a:ext cx="1217238" cy="805328"/>
            <a:chOff x="7405490" y="3641679"/>
            <a:chExt cx="1464516" cy="927847"/>
          </a:xfrm>
        </p:grpSpPr>
        <p:sp>
          <p:nvSpPr>
            <p:cNvPr id="24" name="9 Explosión 1">
              <a:extLst>
                <a:ext uri="{FF2B5EF4-FFF2-40B4-BE49-F238E27FC236}">
                  <a16:creationId xmlns:a16="http://schemas.microsoft.com/office/drawing/2014/main" id="{FD9C8BAC-E36F-E943-88E4-0C44C0CA7ED2}"/>
                </a:ext>
              </a:extLst>
            </p:cNvPr>
            <p:cNvSpPr/>
            <p:nvPr/>
          </p:nvSpPr>
          <p:spPr>
            <a:xfrm>
              <a:off x="7405490" y="3641679"/>
              <a:ext cx="1464516" cy="927847"/>
            </a:xfrm>
            <a:prstGeom prst="irregularSeal1">
              <a:avLst/>
            </a:prstGeom>
            <a:noFill/>
            <a:ln>
              <a:solidFill>
                <a:srgbClr val="379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2">
                    <a:lumMod val="75000"/>
                  </a:schemeClr>
                </a:solidFill>
              </a:endParaRPr>
            </a:p>
          </p:txBody>
        </p:sp>
        <p:sp>
          <p:nvSpPr>
            <p:cNvPr id="25" name="10 CuadroTexto">
              <a:extLst>
                <a:ext uri="{FF2B5EF4-FFF2-40B4-BE49-F238E27FC236}">
                  <a16:creationId xmlns:a16="http://schemas.microsoft.com/office/drawing/2014/main" id="{94C944EB-D189-1C44-9E37-7E01CFAEEFF8}"/>
                </a:ext>
              </a:extLst>
            </p:cNvPr>
            <p:cNvSpPr txBox="1"/>
            <p:nvPr/>
          </p:nvSpPr>
          <p:spPr>
            <a:xfrm rot="461769">
              <a:off x="7759731" y="3860805"/>
              <a:ext cx="855548" cy="460981"/>
            </a:xfrm>
            <a:prstGeom prst="rect">
              <a:avLst/>
            </a:prstGeom>
            <a:ln>
              <a:noFill/>
            </a:ln>
          </p:spPr>
          <p:txBody>
            <a:bodyPr wrap="none" rtlCol="0" anchor="ctr">
              <a:spAutoFit/>
            </a:bodyPr>
            <a:lstStyle/>
            <a:p>
              <a:r>
                <a:rPr lang="es-ES" sz="2000" b="1" dirty="0">
                  <a:solidFill>
                    <a:srgbClr val="379276"/>
                  </a:solidFill>
                  <a:latin typeface="Source Sans Pro Black" pitchFamily="34" charset="0"/>
                </a:rPr>
                <a:t>TIPS</a:t>
              </a:r>
              <a:endParaRPr lang="es-VE" sz="2000" b="1" dirty="0">
                <a:solidFill>
                  <a:srgbClr val="379276"/>
                </a:solidFill>
                <a:latin typeface="Source Sans Pro Black" pitchFamily="34" charset="0"/>
              </a:endParaRPr>
            </a:p>
          </p:txBody>
        </p:sp>
      </p:grpSp>
      <p:sp>
        <p:nvSpPr>
          <p:cNvPr id="26" name="6 Marcador de texto">
            <a:extLst>
              <a:ext uri="{FF2B5EF4-FFF2-40B4-BE49-F238E27FC236}">
                <a16:creationId xmlns:a16="http://schemas.microsoft.com/office/drawing/2014/main" id="{AB0EBEE7-6021-DF48-80E0-A5F6CA941DAA}"/>
              </a:ext>
            </a:extLst>
          </p:cNvPr>
          <p:cNvSpPr txBox="1">
            <a:spLocks/>
          </p:cNvSpPr>
          <p:nvPr/>
        </p:nvSpPr>
        <p:spPr>
          <a:xfrm>
            <a:off x="-72414" y="4570746"/>
            <a:ext cx="2696983" cy="13322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dirty="0">
                <a:solidFill>
                  <a:srgbClr val="379276"/>
                </a:solidFill>
                <a:latin typeface="Source Sans Pro" panose="020B0503030403020204" pitchFamily="34" charset="0"/>
                <a:ea typeface="Source Sans Pro" panose="020B0503030403020204" pitchFamily="34" charset="0"/>
              </a:rPr>
              <a:t>WHO Guidelines </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Table 3.6 – climate change potential impact on septic tanks</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Page 55</a:t>
            </a:r>
          </a:p>
          <a:p>
            <a:pPr marL="0" indent="0" algn="ctr">
              <a:lnSpc>
                <a:spcPct val="100000"/>
              </a:lnSpc>
              <a:buNone/>
            </a:pPr>
            <a:endParaRPr lang="en-GB" sz="1800" dirty="0">
              <a:latin typeface="Source Sans Pro" panose="020B0503030403020204" pitchFamily="34" charset="0"/>
              <a:ea typeface="Source Sans Pro" panose="020B0503030403020204" pitchFamily="34" charset="0"/>
            </a:endParaRPr>
          </a:p>
        </p:txBody>
      </p:sp>
      <p:sp>
        <p:nvSpPr>
          <p:cNvPr id="27" name="2 Marcador de texto">
            <a:extLst>
              <a:ext uri="{FF2B5EF4-FFF2-40B4-BE49-F238E27FC236}">
                <a16:creationId xmlns:a16="http://schemas.microsoft.com/office/drawing/2014/main" id="{BDBD59B2-A1D1-7843-9754-385BC0363DE2}"/>
              </a:ext>
            </a:extLst>
          </p:cNvPr>
          <p:cNvSpPr txBox="1">
            <a:spLocks/>
          </p:cNvSpPr>
          <p:nvPr/>
        </p:nvSpPr>
        <p:spPr>
          <a:xfrm>
            <a:off x="2720853" y="5348872"/>
            <a:ext cx="1872106" cy="442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Climate change related:</a:t>
            </a:r>
          </a:p>
          <a:p>
            <a:pPr marL="0" indent="0" algn="r">
              <a:buFont typeface="Arial" panose="020B0604020202020204" pitchFamily="34" charset="0"/>
              <a:buNone/>
            </a:pP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31" name="Rectangular Callout 30">
            <a:extLst>
              <a:ext uri="{FF2B5EF4-FFF2-40B4-BE49-F238E27FC236}">
                <a16:creationId xmlns:a16="http://schemas.microsoft.com/office/drawing/2014/main" id="{139968DF-7C01-F84C-98A8-3B91773F627A}"/>
              </a:ext>
            </a:extLst>
          </p:cNvPr>
          <p:cNvSpPr/>
          <p:nvPr/>
        </p:nvSpPr>
        <p:spPr>
          <a:xfrm>
            <a:off x="5742130" y="5130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a:t>
            </a:r>
          </a:p>
        </p:txBody>
      </p:sp>
      <p:sp>
        <p:nvSpPr>
          <p:cNvPr id="32" name="Rectangular Callout 31">
            <a:extLst>
              <a:ext uri="{FF2B5EF4-FFF2-40B4-BE49-F238E27FC236}">
                <a16:creationId xmlns:a16="http://schemas.microsoft.com/office/drawing/2014/main" id="{510C9365-5BD0-5040-B453-CB43EFF41444}"/>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34-38</a:t>
            </a:r>
          </a:p>
        </p:txBody>
      </p:sp>
    </p:spTree>
    <p:extLst>
      <p:ext uri="{BB962C8B-B14F-4D97-AF65-F5344CB8AC3E}">
        <p14:creationId xmlns:p14="http://schemas.microsoft.com/office/powerpoint/2010/main" val="248740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Marcador de texto">
            <a:extLst>
              <a:ext uri="{FF2B5EF4-FFF2-40B4-BE49-F238E27FC236}">
                <a16:creationId xmlns:a16="http://schemas.microsoft.com/office/drawing/2014/main" id="{1C7B288B-1A08-D145-B8DA-AAEE9886C639}"/>
              </a:ext>
            </a:extLst>
          </p:cNvPr>
          <p:cNvSpPr txBox="1">
            <a:spLocks/>
          </p:cNvSpPr>
          <p:nvPr/>
        </p:nvSpPr>
        <p:spPr>
          <a:xfrm>
            <a:off x="131514" y="1118580"/>
            <a:ext cx="2696983" cy="630806"/>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defRPr/>
            </a:pPr>
            <a:r>
              <a:rPr lang="en-AU" sz="2800" b="1" dirty="0">
                <a:solidFill>
                  <a:srgbClr val="60B446"/>
                </a:solidFill>
                <a:latin typeface="Source Sans Pro" panose="020B0503030403020204" pitchFamily="34" charset="0"/>
                <a:ea typeface="Source Sans Pro" panose="020B0503030403020204" pitchFamily="34" charset="0"/>
              </a:rPr>
              <a:t>Transport and conveyance</a:t>
            </a:r>
          </a:p>
          <a:p>
            <a:pPr algn="ctr">
              <a:lnSpc>
                <a:spcPct val="100000"/>
              </a:lnSpc>
              <a:spcBef>
                <a:spcPts val="0"/>
              </a:spcBef>
              <a:defRPr/>
            </a:pPr>
            <a:endParaRPr lang="en-AU" sz="2800" b="1" dirty="0">
              <a:solidFill>
                <a:srgbClr val="60B446"/>
              </a:solidFill>
              <a:latin typeface="Source Sans Pro" panose="020B0503030403020204" pitchFamily="34" charset="0"/>
              <a:ea typeface="Source Sans Pro" panose="020B0503030403020204" pitchFamily="34" charset="0"/>
            </a:endParaRPr>
          </a:p>
          <a:p>
            <a:pPr algn="ctr">
              <a:lnSpc>
                <a:spcPct val="100000"/>
              </a:lnSpc>
              <a:spcBef>
                <a:spcPts val="0"/>
              </a:spcBef>
              <a:defRPr/>
            </a:pPr>
            <a:endParaRPr lang="en-AU" sz="2800" b="1" dirty="0">
              <a:solidFill>
                <a:srgbClr val="60B446"/>
              </a:solidFill>
              <a:latin typeface="Source Sans Pro" panose="020B0503030403020204" pitchFamily="34" charset="0"/>
              <a:ea typeface="Source Sans Pro" panose="020B0503030403020204" pitchFamily="34" charset="0"/>
            </a:endParaRPr>
          </a:p>
          <a:p>
            <a:pPr algn="ctr">
              <a:lnSpc>
                <a:spcPct val="100000"/>
              </a:lnSpc>
              <a:spcBef>
                <a:spcPts val="0"/>
              </a:spcBef>
              <a:defRPr/>
            </a:pPr>
            <a:endParaRPr lang="en-AU" sz="2800" b="1" dirty="0">
              <a:solidFill>
                <a:srgbClr val="60B446"/>
              </a:solidFill>
              <a:latin typeface="Source Sans Pro" panose="020B0503030403020204" pitchFamily="34" charset="0"/>
              <a:ea typeface="Source Sans Pro" panose="020B0503030403020204" pitchFamily="34" charset="0"/>
            </a:endParaRPr>
          </a:p>
        </p:txBody>
      </p:sp>
      <p:sp>
        <p:nvSpPr>
          <p:cNvPr id="19" name="8 Marcador de texto">
            <a:extLst>
              <a:ext uri="{FF2B5EF4-FFF2-40B4-BE49-F238E27FC236}">
                <a16:creationId xmlns:a16="http://schemas.microsoft.com/office/drawing/2014/main" id="{F7FD4F0A-656B-0A4C-924B-A6907CEF2C51}"/>
              </a:ext>
            </a:extLst>
          </p:cNvPr>
          <p:cNvSpPr txBox="1">
            <a:spLocks/>
          </p:cNvSpPr>
          <p:nvPr/>
        </p:nvSpPr>
        <p:spPr>
          <a:xfrm>
            <a:off x="3364773" y="1538790"/>
            <a:ext cx="5797737" cy="4771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b="1"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1900" b="1" dirty="0">
              <a:solidFill>
                <a:schemeClr val="accent5">
                  <a:lumMod val="10000"/>
                </a:schemeClr>
              </a:solidFill>
              <a:latin typeface="Source Sans Pro" panose="020B0503030403020204" pitchFamily="34" charset="0"/>
              <a:ea typeface="Source Sans Pro" panose="020B0503030403020204" pitchFamily="34" charset="0"/>
            </a:endParaRPr>
          </a:p>
          <a:p>
            <a:r>
              <a:rPr lang="en-US" sz="19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1900" dirty="0">
                <a:solidFill>
                  <a:schemeClr val="accent5">
                    <a:lumMod val="10000"/>
                  </a:schemeClr>
                </a:solidFill>
                <a:latin typeface="Source Sans Pro" panose="020B0503030403020204" pitchFamily="34" charset="0"/>
                <a:ea typeface="Source Sans Pro" panose="020B0503030403020204" pitchFamily="34" charset="0"/>
              </a:rPr>
              <a:t> of pathogens after contact with excreta during manual emptying of pits using buckets.</a:t>
            </a:r>
          </a:p>
          <a:p>
            <a:r>
              <a:rPr lang="en-US" sz="19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1900" dirty="0">
                <a:solidFill>
                  <a:schemeClr val="accent5">
                    <a:lumMod val="10000"/>
                  </a:schemeClr>
                </a:solidFill>
                <a:latin typeface="Source Sans Pro" panose="020B0503030403020204" pitchFamily="34" charset="0"/>
                <a:ea typeface="Source Sans Pro" panose="020B0503030403020204" pitchFamily="34" charset="0"/>
              </a:rPr>
              <a:t> of pathogens after contact with contaminated soil, caused by discharge of </a:t>
            </a:r>
            <a:r>
              <a:rPr lang="en-US" sz="1900" dirty="0" err="1">
                <a:solidFill>
                  <a:schemeClr val="accent5">
                    <a:lumMod val="10000"/>
                  </a:schemeClr>
                </a:solidFill>
                <a:latin typeface="Source Sans Pro" panose="020B0503030403020204" pitchFamily="34" charset="0"/>
                <a:ea typeface="Source Sans Pro" panose="020B0503030403020204" pitchFamily="34" charset="0"/>
              </a:rPr>
              <a:t>faecal</a:t>
            </a:r>
            <a:r>
              <a:rPr lang="en-US" sz="1900" dirty="0">
                <a:solidFill>
                  <a:schemeClr val="accent5">
                    <a:lumMod val="10000"/>
                  </a:schemeClr>
                </a:solidFill>
                <a:latin typeface="Source Sans Pro" panose="020B0503030403020204" pitchFamily="34" charset="0"/>
                <a:ea typeface="Source Sans Pro" panose="020B0503030403020204" pitchFamily="34" charset="0"/>
              </a:rPr>
              <a:t> sludge without treatment to open grounds.</a:t>
            </a:r>
          </a:p>
          <a:p>
            <a:pPr marL="0" indent="0">
              <a:buNone/>
            </a:pPr>
            <a:endParaRPr lang="en-US" sz="1900" dirty="0">
              <a:solidFill>
                <a:schemeClr val="accent5">
                  <a:lumMod val="10000"/>
                </a:schemeClr>
              </a:solidFill>
              <a:latin typeface="Source Sans Pro" panose="020B0503030403020204" pitchFamily="34" charset="0"/>
              <a:ea typeface="Source Sans Pro" panose="020B0503030403020204" pitchFamily="34" charset="0"/>
            </a:endParaRPr>
          </a:p>
          <a:p>
            <a:pPr marL="0" indent="0">
              <a:buNone/>
            </a:pPr>
            <a:endParaRPr lang="en-US" sz="1900" dirty="0">
              <a:solidFill>
                <a:schemeClr val="accent5">
                  <a:lumMod val="10000"/>
                </a:schemeClr>
              </a:solidFill>
              <a:latin typeface="Source Sans Pro" panose="020B0503030403020204" pitchFamily="34" charset="0"/>
              <a:ea typeface="Source Sans Pro" panose="020B0503030403020204" pitchFamily="34" charset="0"/>
            </a:endParaRPr>
          </a:p>
          <a:p>
            <a:r>
              <a:rPr lang="en-US" sz="19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1900" dirty="0">
                <a:solidFill>
                  <a:schemeClr val="accent5">
                    <a:lumMod val="10000"/>
                  </a:schemeClr>
                </a:solidFill>
                <a:latin typeface="Source Sans Pro" panose="020B0503030403020204" pitchFamily="34" charset="0"/>
                <a:ea typeface="Source Sans Pro" panose="020B0503030403020204" pitchFamily="34" charset="0"/>
              </a:rPr>
              <a:t> to pathogens in households during events of back- flooding of raw sewage into buildings caused by extreme rainfall.</a:t>
            </a:r>
          </a:p>
          <a:p>
            <a:r>
              <a:rPr lang="en-US" sz="19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1900" dirty="0">
                <a:solidFill>
                  <a:schemeClr val="accent5">
                    <a:lumMod val="10000"/>
                  </a:schemeClr>
                </a:solidFill>
                <a:latin typeface="Source Sans Pro" panose="020B0503030403020204" pitchFamily="34" charset="0"/>
                <a:ea typeface="Source Sans Pro" panose="020B0503030403020204" pitchFamily="34" charset="0"/>
              </a:rPr>
              <a:t> of pathogens during cleaning of increasing solid deposits caused by reduced water flows in drought periods. </a:t>
            </a:r>
            <a:endParaRPr lang="es-VE" sz="19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2" name="Title 1">
            <a:extLst>
              <a:ext uri="{FF2B5EF4-FFF2-40B4-BE49-F238E27FC236}">
                <a16:creationId xmlns:a16="http://schemas.microsoft.com/office/drawing/2014/main" id="{18282677-4D69-9446-A138-1B9134A4C8EA}"/>
              </a:ext>
            </a:extLst>
          </p:cNvPr>
          <p:cNvSpPr txBox="1">
            <a:spLocks/>
          </p:cNvSpPr>
          <p:nvPr/>
        </p:nvSpPr>
        <p:spPr bwMode="auto">
          <a:xfrm>
            <a:off x="3007256" y="1075272"/>
            <a:ext cx="3240628"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AU" sz="2800" b="1" dirty="0">
                <a:solidFill>
                  <a:srgbClr val="0E4957"/>
                </a:solidFill>
                <a:latin typeface="Source Sans Pro" panose="020B0503030403020204" pitchFamily="34" charset="0"/>
                <a:ea typeface="Source Sans Pro" panose="020B0503030403020204" pitchFamily="34" charset="0"/>
              </a:rPr>
              <a:t>Hazardous events:</a:t>
            </a:r>
          </a:p>
        </p:txBody>
      </p:sp>
      <p:sp>
        <p:nvSpPr>
          <p:cNvPr id="26" name="6 Marcador de texto">
            <a:extLst>
              <a:ext uri="{FF2B5EF4-FFF2-40B4-BE49-F238E27FC236}">
                <a16:creationId xmlns:a16="http://schemas.microsoft.com/office/drawing/2014/main" id="{AB0EBEE7-6021-DF48-80E0-A5F6CA941DAA}"/>
              </a:ext>
            </a:extLst>
          </p:cNvPr>
          <p:cNvSpPr txBox="1">
            <a:spLocks/>
          </p:cNvSpPr>
          <p:nvPr/>
        </p:nvSpPr>
        <p:spPr>
          <a:xfrm>
            <a:off x="-139697" y="4714931"/>
            <a:ext cx="2275616" cy="13322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dirty="0">
                <a:solidFill>
                  <a:srgbClr val="379276"/>
                </a:solidFill>
                <a:latin typeface="Source Sans Pro" panose="020B0503030403020204" pitchFamily="34" charset="0"/>
                <a:ea typeface="Source Sans Pro" panose="020B0503030403020204" pitchFamily="34" charset="0"/>
              </a:rPr>
              <a:t>WHO Guidelines </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Table 3.6 – climate change potential impact on sewers</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Page 55</a:t>
            </a:r>
          </a:p>
          <a:p>
            <a:pPr marL="0" indent="0" algn="ctr">
              <a:lnSpc>
                <a:spcPct val="100000"/>
              </a:lnSpc>
              <a:buNone/>
            </a:pPr>
            <a:endParaRPr lang="en-GB" sz="1800" dirty="0">
              <a:latin typeface="Source Sans Pro" panose="020B0503030403020204" pitchFamily="34" charset="0"/>
              <a:ea typeface="Source Sans Pro" panose="020B0503030403020204" pitchFamily="34" charset="0"/>
            </a:endParaRPr>
          </a:p>
        </p:txBody>
      </p:sp>
      <p:sp>
        <p:nvSpPr>
          <p:cNvPr id="27" name="2 Marcador de texto">
            <a:extLst>
              <a:ext uri="{FF2B5EF4-FFF2-40B4-BE49-F238E27FC236}">
                <a16:creationId xmlns:a16="http://schemas.microsoft.com/office/drawing/2014/main" id="{BDBD59B2-A1D1-7843-9754-385BC0363DE2}"/>
              </a:ext>
            </a:extLst>
          </p:cNvPr>
          <p:cNvSpPr txBox="1">
            <a:spLocks/>
          </p:cNvSpPr>
          <p:nvPr/>
        </p:nvSpPr>
        <p:spPr>
          <a:xfrm>
            <a:off x="1685741" y="4714931"/>
            <a:ext cx="1688325" cy="442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Climate change related:</a:t>
            </a:r>
          </a:p>
          <a:p>
            <a:pPr marL="0" indent="0" algn="r">
              <a:buFont typeface="Arial" panose="020B0604020202020204" pitchFamily="34" charset="0"/>
              <a:buNone/>
            </a:pP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pic>
        <p:nvPicPr>
          <p:cNvPr id="29" name="Grafik 28">
            <a:extLst>
              <a:ext uri="{FF2B5EF4-FFF2-40B4-BE49-F238E27FC236}">
                <a16:creationId xmlns:a16="http://schemas.microsoft.com/office/drawing/2014/main" id="{517A87A2-57E9-904A-B6A8-EC9504B68964}"/>
              </a:ext>
            </a:extLst>
          </p:cNvPr>
          <p:cNvPicPr>
            <a:picLocks noChangeAspect="1"/>
          </p:cNvPicPr>
          <p:nvPr/>
        </p:nvPicPr>
        <p:blipFill>
          <a:blip r:embed="rId2"/>
          <a:stretch>
            <a:fillRect/>
          </a:stretch>
        </p:blipFill>
        <p:spPr>
          <a:xfrm>
            <a:off x="580031" y="2067616"/>
            <a:ext cx="1888790" cy="866892"/>
          </a:xfrm>
          <a:prstGeom prst="rect">
            <a:avLst/>
          </a:prstGeom>
        </p:spPr>
      </p:pic>
      <p:sp>
        <p:nvSpPr>
          <p:cNvPr id="31" name="Rectangular Callout 30">
            <a:extLst>
              <a:ext uri="{FF2B5EF4-FFF2-40B4-BE49-F238E27FC236}">
                <a16:creationId xmlns:a16="http://schemas.microsoft.com/office/drawing/2014/main" id="{40FD2808-B529-3643-BF5B-9C2B0BEACA25}"/>
              </a:ext>
            </a:extLst>
          </p:cNvPr>
          <p:cNvSpPr/>
          <p:nvPr/>
        </p:nvSpPr>
        <p:spPr>
          <a:xfrm>
            <a:off x="5742130" y="5130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a:t>
            </a:r>
          </a:p>
        </p:txBody>
      </p:sp>
      <p:sp>
        <p:nvSpPr>
          <p:cNvPr id="32" name="Rectangular Callout 31">
            <a:extLst>
              <a:ext uri="{FF2B5EF4-FFF2-40B4-BE49-F238E27FC236}">
                <a16:creationId xmlns:a16="http://schemas.microsoft.com/office/drawing/2014/main" id="{46501B8C-3E84-BE46-BC00-BB532D3EC350}"/>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39-44</a:t>
            </a:r>
          </a:p>
        </p:txBody>
      </p:sp>
      <p:grpSp>
        <p:nvGrpSpPr>
          <p:cNvPr id="33" name="8 Grupo">
            <a:extLst>
              <a:ext uri="{FF2B5EF4-FFF2-40B4-BE49-F238E27FC236}">
                <a16:creationId xmlns:a16="http://schemas.microsoft.com/office/drawing/2014/main" id="{FC58D538-4405-0B45-ADB2-677E37A52C16}"/>
              </a:ext>
            </a:extLst>
          </p:cNvPr>
          <p:cNvGrpSpPr/>
          <p:nvPr/>
        </p:nvGrpSpPr>
        <p:grpSpPr>
          <a:xfrm rot="1002880">
            <a:off x="541223" y="3691927"/>
            <a:ext cx="1217238" cy="805328"/>
            <a:chOff x="7405490" y="3641679"/>
            <a:chExt cx="1464516" cy="927847"/>
          </a:xfrm>
        </p:grpSpPr>
        <p:sp>
          <p:nvSpPr>
            <p:cNvPr id="34" name="9 Explosión 1">
              <a:extLst>
                <a:ext uri="{FF2B5EF4-FFF2-40B4-BE49-F238E27FC236}">
                  <a16:creationId xmlns:a16="http://schemas.microsoft.com/office/drawing/2014/main" id="{26D96317-A0BF-A84E-B85B-C6A1653C3E62}"/>
                </a:ext>
              </a:extLst>
            </p:cNvPr>
            <p:cNvSpPr/>
            <p:nvPr/>
          </p:nvSpPr>
          <p:spPr>
            <a:xfrm>
              <a:off x="7405490" y="3641679"/>
              <a:ext cx="1464516" cy="927847"/>
            </a:xfrm>
            <a:prstGeom prst="irregularSeal1">
              <a:avLst/>
            </a:prstGeom>
            <a:noFill/>
            <a:ln>
              <a:solidFill>
                <a:srgbClr val="379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2">
                    <a:lumMod val="75000"/>
                  </a:schemeClr>
                </a:solidFill>
              </a:endParaRPr>
            </a:p>
          </p:txBody>
        </p:sp>
        <p:sp>
          <p:nvSpPr>
            <p:cNvPr id="35" name="10 CuadroTexto">
              <a:extLst>
                <a:ext uri="{FF2B5EF4-FFF2-40B4-BE49-F238E27FC236}">
                  <a16:creationId xmlns:a16="http://schemas.microsoft.com/office/drawing/2014/main" id="{4FD7355C-1905-A843-B9C4-0DEF0606C89D}"/>
                </a:ext>
              </a:extLst>
            </p:cNvPr>
            <p:cNvSpPr txBox="1"/>
            <p:nvPr/>
          </p:nvSpPr>
          <p:spPr>
            <a:xfrm rot="461769">
              <a:off x="7759731" y="3860805"/>
              <a:ext cx="855548" cy="460981"/>
            </a:xfrm>
            <a:prstGeom prst="rect">
              <a:avLst/>
            </a:prstGeom>
            <a:ln>
              <a:noFill/>
            </a:ln>
          </p:spPr>
          <p:txBody>
            <a:bodyPr wrap="none" rtlCol="0" anchor="ctr">
              <a:spAutoFit/>
            </a:bodyPr>
            <a:lstStyle/>
            <a:p>
              <a:r>
                <a:rPr lang="es-ES" sz="2000" b="1" dirty="0">
                  <a:solidFill>
                    <a:srgbClr val="379276"/>
                  </a:solidFill>
                  <a:latin typeface="Source Sans Pro Black" pitchFamily="34" charset="0"/>
                </a:rPr>
                <a:t>TIPS</a:t>
              </a:r>
              <a:endParaRPr lang="es-VE" sz="2000" b="1" dirty="0">
                <a:solidFill>
                  <a:srgbClr val="379276"/>
                </a:solidFill>
                <a:latin typeface="Source Sans Pro Black" pitchFamily="34" charset="0"/>
              </a:endParaRPr>
            </a:p>
          </p:txBody>
        </p:sp>
      </p:grpSp>
      <p:cxnSp>
        <p:nvCxnSpPr>
          <p:cNvPr id="36" name="Straight Connector 17">
            <a:extLst>
              <a:ext uri="{FF2B5EF4-FFF2-40B4-BE49-F238E27FC236}">
                <a16:creationId xmlns:a16="http://schemas.microsoft.com/office/drawing/2014/main" id="{ED3A6035-244A-B344-93E9-F41E3A7E66DE}"/>
              </a:ext>
            </a:extLst>
          </p:cNvPr>
          <p:cNvCxnSpPr>
            <a:cxnSpLocks/>
          </p:cNvCxnSpPr>
          <p:nvPr/>
        </p:nvCxnSpPr>
        <p:spPr>
          <a:xfrm flipV="1">
            <a:off x="3401870" y="1736195"/>
            <a:ext cx="0" cy="4635515"/>
          </a:xfrm>
          <a:prstGeom prst="line">
            <a:avLst/>
          </a:prstGeom>
          <a:ln>
            <a:solidFill>
              <a:srgbClr val="379276"/>
            </a:solidFill>
          </a:ln>
        </p:spPr>
        <p:style>
          <a:lnRef idx="1">
            <a:schemeClr val="accent1"/>
          </a:lnRef>
          <a:fillRef idx="0">
            <a:schemeClr val="accent1"/>
          </a:fillRef>
          <a:effectRef idx="0">
            <a:schemeClr val="accent1"/>
          </a:effectRef>
          <a:fontRef idx="minor">
            <a:schemeClr val="tx1"/>
          </a:fontRef>
        </p:style>
      </p:cxnSp>
      <p:sp>
        <p:nvSpPr>
          <p:cNvPr id="18" name="2 Marcador de texto">
            <a:extLst>
              <a:ext uri="{FF2B5EF4-FFF2-40B4-BE49-F238E27FC236}">
                <a16:creationId xmlns:a16="http://schemas.microsoft.com/office/drawing/2014/main" id="{D840FDE7-22E8-3A49-9354-9A759C20C897}"/>
              </a:ext>
            </a:extLst>
          </p:cNvPr>
          <p:cNvSpPr txBox="1">
            <a:spLocks/>
          </p:cNvSpPr>
          <p:nvPr/>
        </p:nvSpPr>
        <p:spPr>
          <a:xfrm>
            <a:off x="1713545" y="2956951"/>
            <a:ext cx="1688325" cy="410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Existing  and potential:</a:t>
            </a:r>
          </a:p>
        </p:txBody>
      </p:sp>
    </p:spTree>
    <p:extLst>
      <p:ext uri="{BB962C8B-B14F-4D97-AF65-F5344CB8AC3E}">
        <p14:creationId xmlns:p14="http://schemas.microsoft.com/office/powerpoint/2010/main" val="414139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Marcador de texto">
            <a:extLst>
              <a:ext uri="{FF2B5EF4-FFF2-40B4-BE49-F238E27FC236}">
                <a16:creationId xmlns:a16="http://schemas.microsoft.com/office/drawing/2014/main" id="{1C7B288B-1A08-D145-B8DA-AAEE9886C639}"/>
              </a:ext>
            </a:extLst>
          </p:cNvPr>
          <p:cNvSpPr txBox="1">
            <a:spLocks/>
          </p:cNvSpPr>
          <p:nvPr/>
        </p:nvSpPr>
        <p:spPr>
          <a:xfrm>
            <a:off x="-242116" y="1630157"/>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800" b="1" dirty="0">
                <a:solidFill>
                  <a:srgbClr val="60B446"/>
                </a:solidFill>
                <a:latin typeface="Source Sans Pro" panose="020B0503030403020204" pitchFamily="34" charset="0"/>
                <a:ea typeface="Source Sans Pro" panose="020B0503030403020204" pitchFamily="34" charset="0"/>
              </a:rPr>
              <a:t>Treatment</a:t>
            </a:r>
          </a:p>
          <a:p>
            <a:pPr algn="ctr">
              <a:lnSpc>
                <a:spcPct val="100000"/>
              </a:lnSpc>
              <a:spcBef>
                <a:spcPct val="20000"/>
              </a:spcBef>
              <a:defRPr/>
            </a:pPr>
            <a:endParaRPr lang="en-AU" sz="2800" b="1" dirty="0">
              <a:solidFill>
                <a:srgbClr val="60B446"/>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800" b="1" dirty="0">
              <a:solidFill>
                <a:srgbClr val="60B446"/>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800" b="1" dirty="0">
              <a:solidFill>
                <a:srgbClr val="60B446"/>
              </a:solidFill>
              <a:latin typeface="Source Sans Pro" panose="020B0503030403020204" pitchFamily="34" charset="0"/>
              <a:ea typeface="Source Sans Pro" panose="020B0503030403020204" pitchFamily="34" charset="0"/>
            </a:endParaRPr>
          </a:p>
        </p:txBody>
      </p:sp>
      <p:cxnSp>
        <p:nvCxnSpPr>
          <p:cNvPr id="17" name="Straight Connector 17">
            <a:extLst>
              <a:ext uri="{FF2B5EF4-FFF2-40B4-BE49-F238E27FC236}">
                <a16:creationId xmlns:a16="http://schemas.microsoft.com/office/drawing/2014/main" id="{58D926CD-FC83-5E47-B085-44B3D23C1DFD}"/>
              </a:ext>
            </a:extLst>
          </p:cNvPr>
          <p:cNvCxnSpPr>
            <a:cxnSpLocks/>
          </p:cNvCxnSpPr>
          <p:nvPr/>
        </p:nvCxnSpPr>
        <p:spPr>
          <a:xfrm flipV="1">
            <a:off x="4031941" y="1630157"/>
            <a:ext cx="0" cy="4502134"/>
          </a:xfrm>
          <a:prstGeom prst="line">
            <a:avLst/>
          </a:prstGeom>
          <a:ln>
            <a:solidFill>
              <a:srgbClr val="379276"/>
            </a:solidFill>
          </a:ln>
        </p:spPr>
        <p:style>
          <a:lnRef idx="1">
            <a:schemeClr val="accent1"/>
          </a:lnRef>
          <a:fillRef idx="0">
            <a:schemeClr val="accent1"/>
          </a:fillRef>
          <a:effectRef idx="0">
            <a:schemeClr val="accent1"/>
          </a:effectRef>
          <a:fontRef idx="minor">
            <a:schemeClr val="tx1"/>
          </a:fontRef>
        </p:style>
      </p:cxnSp>
      <p:sp>
        <p:nvSpPr>
          <p:cNvPr id="18" name="2 Marcador de texto">
            <a:extLst>
              <a:ext uri="{FF2B5EF4-FFF2-40B4-BE49-F238E27FC236}">
                <a16:creationId xmlns:a16="http://schemas.microsoft.com/office/drawing/2014/main" id="{D840FDE7-22E8-3A49-9354-9A759C20C897}"/>
              </a:ext>
            </a:extLst>
          </p:cNvPr>
          <p:cNvSpPr txBox="1">
            <a:spLocks/>
          </p:cNvSpPr>
          <p:nvPr/>
        </p:nvSpPr>
        <p:spPr>
          <a:xfrm>
            <a:off x="2209938" y="2038535"/>
            <a:ext cx="1833260" cy="410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Existing  and potential:</a:t>
            </a:r>
          </a:p>
        </p:txBody>
      </p:sp>
      <p:sp>
        <p:nvSpPr>
          <p:cNvPr id="19" name="8 Marcador de texto">
            <a:extLst>
              <a:ext uri="{FF2B5EF4-FFF2-40B4-BE49-F238E27FC236}">
                <a16:creationId xmlns:a16="http://schemas.microsoft.com/office/drawing/2014/main" id="{F7FD4F0A-656B-0A4C-924B-A6907CEF2C51}"/>
              </a:ext>
            </a:extLst>
          </p:cNvPr>
          <p:cNvSpPr txBox="1">
            <a:spLocks/>
          </p:cNvSpPr>
          <p:nvPr/>
        </p:nvSpPr>
        <p:spPr>
          <a:xfrm>
            <a:off x="4031940" y="1551481"/>
            <a:ext cx="5089295" cy="5086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1"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b="1" dirty="0">
                <a:solidFill>
                  <a:schemeClr val="accent5">
                    <a:lumMod val="10000"/>
                  </a:schemeClr>
                </a:solidFill>
                <a:latin typeface="Source Sans Pro" panose="020B0503030403020204" pitchFamily="34" charset="0"/>
                <a:ea typeface="Source Sans Pro" panose="020B0503030403020204" pitchFamily="34" charset="0"/>
              </a:rPr>
              <a:t>Inhalation</a:t>
            </a:r>
            <a:r>
              <a:rPr lang="en-US" sz="2000" dirty="0">
                <a:solidFill>
                  <a:schemeClr val="accent5">
                    <a:lumMod val="10000"/>
                  </a:schemeClr>
                </a:solidFill>
                <a:latin typeface="Source Sans Pro" panose="020B0503030403020204" pitchFamily="34" charset="0"/>
                <a:ea typeface="Source Sans Pro" panose="020B0503030403020204" pitchFamily="34" charset="0"/>
              </a:rPr>
              <a:t> of aerosols while manual handling of the dried </a:t>
            </a:r>
            <a:r>
              <a:rPr lang="en-US" sz="2000" dirty="0" err="1">
                <a:solidFill>
                  <a:schemeClr val="accent5">
                    <a:lumMod val="10000"/>
                  </a:schemeClr>
                </a:solidFill>
                <a:latin typeface="Source Sans Pro" panose="020B0503030403020204" pitchFamily="34" charset="0"/>
                <a:ea typeface="Source Sans Pro" panose="020B0503030403020204" pitchFamily="34" charset="0"/>
              </a:rPr>
              <a:t>faecal</a:t>
            </a:r>
            <a:r>
              <a:rPr lang="en-US" sz="2000" dirty="0">
                <a:solidFill>
                  <a:schemeClr val="accent5">
                    <a:lumMod val="10000"/>
                  </a:schemeClr>
                </a:solidFill>
                <a:latin typeface="Source Sans Pro" panose="020B0503030403020204" pitchFamily="34" charset="0"/>
                <a:ea typeface="Source Sans Pro" panose="020B0503030403020204" pitchFamily="34" charset="0"/>
              </a:rPr>
              <a:t> sludge.</a:t>
            </a:r>
          </a:p>
          <a:p>
            <a:r>
              <a:rPr lang="en-US" sz="20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2000" dirty="0">
                <a:solidFill>
                  <a:schemeClr val="accent5">
                    <a:lumMod val="10000"/>
                  </a:schemeClr>
                </a:solidFill>
                <a:latin typeface="Source Sans Pro" panose="020B0503030403020204" pitchFamily="34" charset="0"/>
                <a:ea typeface="Source Sans Pro" panose="020B0503030403020204" pitchFamily="34" charset="0"/>
              </a:rPr>
              <a:t> of pathogens in incompletely treated effluent, resulting from discharge of fresh </a:t>
            </a:r>
            <a:r>
              <a:rPr lang="en-US" sz="2000" dirty="0" err="1">
                <a:solidFill>
                  <a:schemeClr val="accent5">
                    <a:lumMod val="10000"/>
                  </a:schemeClr>
                </a:solidFill>
                <a:latin typeface="Source Sans Pro" panose="020B0503030403020204" pitchFamily="34" charset="0"/>
                <a:ea typeface="Source Sans Pro" panose="020B0503030403020204" pitchFamily="34" charset="0"/>
              </a:rPr>
              <a:t>faecal</a:t>
            </a:r>
            <a:r>
              <a:rPr lang="en-US" sz="2000" dirty="0">
                <a:solidFill>
                  <a:schemeClr val="accent5">
                    <a:lumMod val="10000"/>
                  </a:schemeClr>
                </a:solidFill>
                <a:latin typeface="Source Sans Pro" panose="020B0503030403020204" pitchFamily="34" charset="0"/>
                <a:ea typeface="Source Sans Pro" panose="020B0503030403020204" pitchFamily="34" charset="0"/>
              </a:rPr>
              <a:t> sludge in wastewater treatment ponds, causing overload and failure.</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b="1" dirty="0">
                <a:solidFill>
                  <a:schemeClr val="accent5">
                    <a:lumMod val="10000"/>
                  </a:schemeClr>
                </a:solidFill>
                <a:latin typeface="Source Sans Pro" panose="020B0503030403020204" pitchFamily="34" charset="0"/>
                <a:ea typeface="Source Sans Pro" panose="020B0503030403020204" pitchFamily="34" charset="0"/>
              </a:rPr>
              <a:t>Ingestion</a:t>
            </a:r>
            <a:r>
              <a:rPr lang="en-US" sz="2000" dirty="0">
                <a:solidFill>
                  <a:schemeClr val="accent5">
                    <a:lumMod val="10000"/>
                  </a:schemeClr>
                </a:solidFill>
                <a:latin typeface="Source Sans Pro" panose="020B0503030403020204" pitchFamily="34" charset="0"/>
                <a:ea typeface="Source Sans Pro" panose="020B0503030403020204" pitchFamily="34" charset="0"/>
              </a:rPr>
              <a:t> of pathogens contained in untreated sewage during extreme weather events or floods damaging wastewater treatment systems.</a:t>
            </a: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2" name="Title 1">
            <a:extLst>
              <a:ext uri="{FF2B5EF4-FFF2-40B4-BE49-F238E27FC236}">
                <a16:creationId xmlns:a16="http://schemas.microsoft.com/office/drawing/2014/main" id="{18282677-4D69-9446-A138-1B9134A4C8EA}"/>
              </a:ext>
            </a:extLst>
          </p:cNvPr>
          <p:cNvSpPr txBox="1">
            <a:spLocks/>
          </p:cNvSpPr>
          <p:nvPr/>
        </p:nvSpPr>
        <p:spPr bwMode="auto">
          <a:xfrm>
            <a:off x="2922928" y="1040498"/>
            <a:ext cx="3298143"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rgbClr val="0E4957"/>
                </a:solidFill>
                <a:latin typeface="Source Sans Pro" panose="020B0503030403020204" pitchFamily="34" charset="0"/>
                <a:ea typeface="Source Sans Pro" panose="020B0503030403020204" pitchFamily="34" charset="0"/>
              </a:rPr>
              <a:t>Hazardous events:</a:t>
            </a:r>
          </a:p>
        </p:txBody>
      </p:sp>
      <p:sp>
        <p:nvSpPr>
          <p:cNvPr id="26" name="6 Marcador de texto">
            <a:extLst>
              <a:ext uri="{FF2B5EF4-FFF2-40B4-BE49-F238E27FC236}">
                <a16:creationId xmlns:a16="http://schemas.microsoft.com/office/drawing/2014/main" id="{AB0EBEE7-6021-DF48-80E0-A5F6CA941DAA}"/>
              </a:ext>
            </a:extLst>
          </p:cNvPr>
          <p:cNvSpPr txBox="1">
            <a:spLocks/>
          </p:cNvSpPr>
          <p:nvPr/>
        </p:nvSpPr>
        <p:spPr>
          <a:xfrm>
            <a:off x="22762" y="4556628"/>
            <a:ext cx="2696983" cy="13322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000" dirty="0">
                <a:solidFill>
                  <a:srgbClr val="379276"/>
                </a:solidFill>
                <a:latin typeface="Source Sans Pro" panose="020B0503030403020204" pitchFamily="34" charset="0"/>
                <a:ea typeface="Source Sans Pro" panose="020B0503030403020204" pitchFamily="34" charset="0"/>
              </a:rPr>
              <a:t>WHO Guidelines </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Table 3.6 – climate change potential impact on treatment</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Page 55</a:t>
            </a:r>
          </a:p>
          <a:p>
            <a:pPr marL="0" indent="0" algn="ctr">
              <a:lnSpc>
                <a:spcPct val="100000"/>
              </a:lnSpc>
              <a:buNone/>
            </a:pPr>
            <a:endParaRPr lang="en-GB" sz="1500" dirty="0">
              <a:latin typeface="Source Sans Pro" panose="020B0503030403020204" pitchFamily="34" charset="0"/>
              <a:ea typeface="Source Sans Pro" panose="020B0503030403020204" pitchFamily="34" charset="0"/>
            </a:endParaRPr>
          </a:p>
        </p:txBody>
      </p:sp>
      <p:sp>
        <p:nvSpPr>
          <p:cNvPr id="27" name="2 Marcador de texto">
            <a:extLst>
              <a:ext uri="{FF2B5EF4-FFF2-40B4-BE49-F238E27FC236}">
                <a16:creationId xmlns:a16="http://schemas.microsoft.com/office/drawing/2014/main" id="{BDBD59B2-A1D1-7843-9754-385BC0363DE2}"/>
              </a:ext>
            </a:extLst>
          </p:cNvPr>
          <p:cNvSpPr txBox="1">
            <a:spLocks/>
          </p:cNvSpPr>
          <p:nvPr/>
        </p:nvSpPr>
        <p:spPr>
          <a:xfrm>
            <a:off x="2638042" y="5094185"/>
            <a:ext cx="1393898" cy="442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Climate change related:</a:t>
            </a:r>
          </a:p>
          <a:p>
            <a:pPr marL="0" indent="0" algn="r">
              <a:buFont typeface="Arial" panose="020B0604020202020204" pitchFamily="34" charset="0"/>
              <a:buNone/>
            </a:pP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pic>
        <p:nvPicPr>
          <p:cNvPr id="28" name="Grafik 27">
            <a:extLst>
              <a:ext uri="{FF2B5EF4-FFF2-40B4-BE49-F238E27FC236}">
                <a16:creationId xmlns:a16="http://schemas.microsoft.com/office/drawing/2014/main" id="{CC16F129-FF95-1549-9FDE-B7FC7DEB032D}"/>
              </a:ext>
            </a:extLst>
          </p:cNvPr>
          <p:cNvPicPr>
            <a:picLocks noChangeAspect="1"/>
          </p:cNvPicPr>
          <p:nvPr/>
        </p:nvPicPr>
        <p:blipFill>
          <a:blip r:embed="rId2"/>
          <a:stretch>
            <a:fillRect/>
          </a:stretch>
        </p:blipFill>
        <p:spPr>
          <a:xfrm>
            <a:off x="326631" y="2121076"/>
            <a:ext cx="1643232" cy="1220905"/>
          </a:xfrm>
          <a:prstGeom prst="rect">
            <a:avLst/>
          </a:prstGeom>
        </p:spPr>
      </p:pic>
      <p:sp>
        <p:nvSpPr>
          <p:cNvPr id="31" name="Rectangular Callout 30">
            <a:extLst>
              <a:ext uri="{FF2B5EF4-FFF2-40B4-BE49-F238E27FC236}">
                <a16:creationId xmlns:a16="http://schemas.microsoft.com/office/drawing/2014/main" id="{5AE5F572-4814-DC42-8C43-60DEED0664D4}"/>
              </a:ext>
            </a:extLst>
          </p:cNvPr>
          <p:cNvSpPr/>
          <p:nvPr/>
        </p:nvSpPr>
        <p:spPr>
          <a:xfrm>
            <a:off x="5742130" y="5130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a:t>
            </a:r>
          </a:p>
        </p:txBody>
      </p:sp>
      <p:sp>
        <p:nvSpPr>
          <p:cNvPr id="32" name="Rectangular Callout 31">
            <a:extLst>
              <a:ext uri="{FF2B5EF4-FFF2-40B4-BE49-F238E27FC236}">
                <a16:creationId xmlns:a16="http://schemas.microsoft.com/office/drawing/2014/main" id="{B8D01523-16B0-C44D-B59D-BF1E84DEA2A4}"/>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44-49</a:t>
            </a:r>
          </a:p>
        </p:txBody>
      </p:sp>
      <p:grpSp>
        <p:nvGrpSpPr>
          <p:cNvPr id="33" name="8 Grupo">
            <a:extLst>
              <a:ext uri="{FF2B5EF4-FFF2-40B4-BE49-F238E27FC236}">
                <a16:creationId xmlns:a16="http://schemas.microsoft.com/office/drawing/2014/main" id="{D1F05447-00AE-2F43-AD4B-53121E5CB480}"/>
              </a:ext>
            </a:extLst>
          </p:cNvPr>
          <p:cNvGrpSpPr/>
          <p:nvPr/>
        </p:nvGrpSpPr>
        <p:grpSpPr>
          <a:xfrm rot="1002880">
            <a:off x="762634" y="3691927"/>
            <a:ext cx="1217238" cy="805328"/>
            <a:chOff x="7405490" y="3641679"/>
            <a:chExt cx="1464516" cy="927847"/>
          </a:xfrm>
        </p:grpSpPr>
        <p:sp>
          <p:nvSpPr>
            <p:cNvPr id="34" name="9 Explosión 1">
              <a:extLst>
                <a:ext uri="{FF2B5EF4-FFF2-40B4-BE49-F238E27FC236}">
                  <a16:creationId xmlns:a16="http://schemas.microsoft.com/office/drawing/2014/main" id="{658D0A7F-CABD-244D-BBEE-C50BB505F4CC}"/>
                </a:ext>
              </a:extLst>
            </p:cNvPr>
            <p:cNvSpPr/>
            <p:nvPr/>
          </p:nvSpPr>
          <p:spPr>
            <a:xfrm>
              <a:off x="7405490" y="3641679"/>
              <a:ext cx="1464516" cy="927847"/>
            </a:xfrm>
            <a:prstGeom prst="irregularSeal1">
              <a:avLst/>
            </a:prstGeom>
            <a:noFill/>
            <a:ln>
              <a:solidFill>
                <a:srgbClr val="379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2">
                    <a:lumMod val="75000"/>
                  </a:schemeClr>
                </a:solidFill>
              </a:endParaRPr>
            </a:p>
          </p:txBody>
        </p:sp>
        <p:sp>
          <p:nvSpPr>
            <p:cNvPr id="35" name="10 CuadroTexto">
              <a:extLst>
                <a:ext uri="{FF2B5EF4-FFF2-40B4-BE49-F238E27FC236}">
                  <a16:creationId xmlns:a16="http://schemas.microsoft.com/office/drawing/2014/main" id="{32F59EBC-3EF8-FD4A-9002-B31B844C9F96}"/>
                </a:ext>
              </a:extLst>
            </p:cNvPr>
            <p:cNvSpPr txBox="1"/>
            <p:nvPr/>
          </p:nvSpPr>
          <p:spPr>
            <a:xfrm rot="461769">
              <a:off x="7759731" y="3860805"/>
              <a:ext cx="855548" cy="460981"/>
            </a:xfrm>
            <a:prstGeom prst="rect">
              <a:avLst/>
            </a:prstGeom>
            <a:ln>
              <a:noFill/>
            </a:ln>
          </p:spPr>
          <p:txBody>
            <a:bodyPr wrap="none" rtlCol="0" anchor="ctr">
              <a:spAutoFit/>
            </a:bodyPr>
            <a:lstStyle/>
            <a:p>
              <a:r>
                <a:rPr lang="es-ES" sz="2000" b="1" dirty="0">
                  <a:solidFill>
                    <a:srgbClr val="379276"/>
                  </a:solidFill>
                  <a:latin typeface="Source Sans Pro Black" pitchFamily="34" charset="0"/>
                </a:rPr>
                <a:t>TIPS</a:t>
              </a:r>
              <a:endParaRPr lang="es-VE" sz="2000" b="1" dirty="0">
                <a:solidFill>
                  <a:srgbClr val="379276"/>
                </a:solidFill>
                <a:latin typeface="Source Sans Pro Black" pitchFamily="34" charset="0"/>
              </a:endParaRPr>
            </a:p>
          </p:txBody>
        </p:sp>
      </p:grpSp>
    </p:spTree>
    <p:extLst>
      <p:ext uri="{BB962C8B-B14F-4D97-AF65-F5344CB8AC3E}">
        <p14:creationId xmlns:p14="http://schemas.microsoft.com/office/powerpoint/2010/main" val="108092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Marcador de texto">
            <a:extLst>
              <a:ext uri="{FF2B5EF4-FFF2-40B4-BE49-F238E27FC236}">
                <a16:creationId xmlns:a16="http://schemas.microsoft.com/office/drawing/2014/main" id="{1C7B288B-1A08-D145-B8DA-AAEE9886C639}"/>
              </a:ext>
            </a:extLst>
          </p:cNvPr>
          <p:cNvSpPr txBox="1">
            <a:spLocks/>
          </p:cNvSpPr>
          <p:nvPr/>
        </p:nvSpPr>
        <p:spPr>
          <a:xfrm>
            <a:off x="83865" y="1654301"/>
            <a:ext cx="3371628" cy="380082"/>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800" b="1" dirty="0">
                <a:solidFill>
                  <a:srgbClr val="60B446"/>
                </a:solidFill>
                <a:latin typeface="Source Sans Pro" panose="020B0503030403020204" pitchFamily="34" charset="0"/>
                <a:ea typeface="Source Sans Pro" panose="020B0503030403020204" pitchFamily="34" charset="0"/>
              </a:rPr>
              <a:t>End use/ disposal</a:t>
            </a:r>
          </a:p>
          <a:p>
            <a:pPr algn="ctr">
              <a:lnSpc>
                <a:spcPct val="100000"/>
              </a:lnSpc>
              <a:spcBef>
                <a:spcPct val="20000"/>
              </a:spcBef>
              <a:defRPr/>
            </a:pPr>
            <a:endParaRPr lang="en-AU" sz="2800" b="1" dirty="0">
              <a:solidFill>
                <a:srgbClr val="60B446"/>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800" b="1" dirty="0">
              <a:solidFill>
                <a:srgbClr val="60B446"/>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800" b="1" dirty="0">
              <a:solidFill>
                <a:srgbClr val="60B446"/>
              </a:solidFill>
              <a:latin typeface="Source Sans Pro" panose="020B0503030403020204" pitchFamily="34" charset="0"/>
              <a:ea typeface="Source Sans Pro" panose="020B0503030403020204" pitchFamily="34" charset="0"/>
            </a:endParaRPr>
          </a:p>
        </p:txBody>
      </p:sp>
      <p:cxnSp>
        <p:nvCxnSpPr>
          <p:cNvPr id="17" name="Straight Connector 17">
            <a:extLst>
              <a:ext uri="{FF2B5EF4-FFF2-40B4-BE49-F238E27FC236}">
                <a16:creationId xmlns:a16="http://schemas.microsoft.com/office/drawing/2014/main" id="{58D926CD-FC83-5E47-B085-44B3D23C1DFD}"/>
              </a:ext>
            </a:extLst>
          </p:cNvPr>
          <p:cNvCxnSpPr>
            <a:cxnSpLocks/>
          </p:cNvCxnSpPr>
          <p:nvPr/>
        </p:nvCxnSpPr>
        <p:spPr>
          <a:xfrm flipH="1" flipV="1">
            <a:off x="4504779" y="1639600"/>
            <a:ext cx="22216" cy="4579710"/>
          </a:xfrm>
          <a:prstGeom prst="line">
            <a:avLst/>
          </a:prstGeom>
          <a:ln>
            <a:solidFill>
              <a:srgbClr val="379276"/>
            </a:solidFill>
          </a:ln>
        </p:spPr>
        <p:style>
          <a:lnRef idx="1">
            <a:schemeClr val="accent1"/>
          </a:lnRef>
          <a:fillRef idx="0">
            <a:schemeClr val="accent1"/>
          </a:fillRef>
          <a:effectRef idx="0">
            <a:schemeClr val="accent1"/>
          </a:effectRef>
          <a:fontRef idx="minor">
            <a:schemeClr val="tx1"/>
          </a:fontRef>
        </p:style>
      </p:cxnSp>
      <p:sp>
        <p:nvSpPr>
          <p:cNvPr id="18" name="2 Marcador de texto">
            <a:extLst>
              <a:ext uri="{FF2B5EF4-FFF2-40B4-BE49-F238E27FC236}">
                <a16:creationId xmlns:a16="http://schemas.microsoft.com/office/drawing/2014/main" id="{D840FDE7-22E8-3A49-9354-9A759C20C897}"/>
              </a:ext>
            </a:extLst>
          </p:cNvPr>
          <p:cNvSpPr txBox="1">
            <a:spLocks/>
          </p:cNvSpPr>
          <p:nvPr/>
        </p:nvSpPr>
        <p:spPr>
          <a:xfrm>
            <a:off x="2338987" y="2251265"/>
            <a:ext cx="2165792" cy="410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Existing  and potential:</a:t>
            </a:r>
          </a:p>
        </p:txBody>
      </p:sp>
      <p:sp>
        <p:nvSpPr>
          <p:cNvPr id="19" name="8 Marcador de texto">
            <a:extLst>
              <a:ext uri="{FF2B5EF4-FFF2-40B4-BE49-F238E27FC236}">
                <a16:creationId xmlns:a16="http://schemas.microsoft.com/office/drawing/2014/main" id="{F7FD4F0A-656B-0A4C-924B-A6907CEF2C51}"/>
              </a:ext>
            </a:extLst>
          </p:cNvPr>
          <p:cNvSpPr txBox="1">
            <a:spLocks/>
          </p:cNvSpPr>
          <p:nvPr/>
        </p:nvSpPr>
        <p:spPr>
          <a:xfrm>
            <a:off x="4481990" y="1577842"/>
            <a:ext cx="4635843" cy="5086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950" b="1" dirty="0">
              <a:solidFill>
                <a:schemeClr val="accent5">
                  <a:lumMod val="10000"/>
                </a:schemeClr>
              </a:solidFill>
              <a:latin typeface="Source Sans Pro" panose="020B0503030403020204" pitchFamily="34" charset="0"/>
              <a:ea typeface="Source Sans Pro" panose="020B0503030403020204" pitchFamily="34" charset="0"/>
            </a:endParaRPr>
          </a:p>
          <a:p>
            <a:endParaRPr lang="en-GB" sz="1950" b="1" dirty="0">
              <a:solidFill>
                <a:schemeClr val="accent5">
                  <a:lumMod val="10000"/>
                </a:schemeClr>
              </a:solidFill>
              <a:latin typeface="Source Sans Pro" panose="020B0503030403020204" pitchFamily="34" charset="0"/>
              <a:ea typeface="Source Sans Pro" panose="020B0503030403020204" pitchFamily="34" charset="0"/>
            </a:endParaRPr>
          </a:p>
          <a:p>
            <a:r>
              <a:rPr lang="en-GB" sz="1950" b="1" dirty="0">
                <a:solidFill>
                  <a:schemeClr val="accent5">
                    <a:lumMod val="10000"/>
                  </a:schemeClr>
                </a:solidFill>
                <a:latin typeface="Source Sans Pro" panose="020B0503030403020204" pitchFamily="34" charset="0"/>
                <a:ea typeface="Source Sans Pro" panose="020B0503030403020204" pitchFamily="34" charset="0"/>
              </a:rPr>
              <a:t>Ingestion</a:t>
            </a:r>
            <a:r>
              <a:rPr lang="en-GB" sz="1950" dirty="0">
                <a:solidFill>
                  <a:schemeClr val="accent5">
                    <a:lumMod val="10000"/>
                  </a:schemeClr>
                </a:solidFill>
                <a:latin typeface="Source Sans Pro" panose="020B0503030403020204" pitchFamily="34" charset="0"/>
                <a:ea typeface="Source Sans Pro" panose="020B0503030403020204" pitchFamily="34" charset="0"/>
              </a:rPr>
              <a:t> of pathogens in surface waters due to discharge of partially treated or untreated effluent.</a:t>
            </a:r>
          </a:p>
          <a:p>
            <a:r>
              <a:rPr lang="en-GB" sz="1950" b="1" dirty="0">
                <a:solidFill>
                  <a:schemeClr val="accent5">
                    <a:lumMod val="10000"/>
                  </a:schemeClr>
                </a:solidFill>
                <a:latin typeface="Source Sans Pro" panose="020B0503030403020204" pitchFamily="34" charset="0"/>
                <a:ea typeface="Source Sans Pro" panose="020B0503030403020204" pitchFamily="34" charset="0"/>
              </a:rPr>
              <a:t>Inhalation</a:t>
            </a:r>
            <a:r>
              <a:rPr lang="en-GB" sz="1950" dirty="0">
                <a:solidFill>
                  <a:schemeClr val="accent5">
                    <a:lumMod val="10000"/>
                  </a:schemeClr>
                </a:solidFill>
                <a:latin typeface="Source Sans Pro" panose="020B0503030403020204" pitchFamily="34" charset="0"/>
                <a:ea typeface="Source Sans Pro" panose="020B0503030403020204" pitchFamily="34" charset="0"/>
              </a:rPr>
              <a:t> of particles and aerosols containing pathogens during spray irrigation with partially treated or untreated wastewater on nearby farms</a:t>
            </a:r>
          </a:p>
          <a:p>
            <a:pPr marL="0" indent="0">
              <a:buNone/>
            </a:pPr>
            <a:endParaRPr lang="en-GB" sz="1950" dirty="0">
              <a:solidFill>
                <a:schemeClr val="accent5">
                  <a:lumMod val="10000"/>
                </a:schemeClr>
              </a:solidFill>
              <a:latin typeface="Source Sans Pro" panose="020B0503030403020204" pitchFamily="34" charset="0"/>
              <a:ea typeface="Source Sans Pro" panose="020B0503030403020204" pitchFamily="34" charset="0"/>
            </a:endParaRPr>
          </a:p>
          <a:p>
            <a:pPr marL="0" indent="0">
              <a:buNone/>
            </a:pPr>
            <a:endParaRPr lang="en-GB" sz="1950" dirty="0">
              <a:solidFill>
                <a:schemeClr val="accent5">
                  <a:lumMod val="10000"/>
                </a:schemeClr>
              </a:solidFill>
              <a:latin typeface="Source Sans Pro" panose="020B0503030403020204" pitchFamily="34" charset="0"/>
              <a:ea typeface="Source Sans Pro" panose="020B0503030403020204" pitchFamily="34" charset="0"/>
            </a:endParaRPr>
          </a:p>
          <a:p>
            <a:r>
              <a:rPr lang="en-GB" sz="1950" b="1" dirty="0">
                <a:solidFill>
                  <a:schemeClr val="accent5">
                    <a:lumMod val="10000"/>
                  </a:schemeClr>
                </a:solidFill>
                <a:latin typeface="Source Sans Pro" panose="020B0503030403020204" pitchFamily="34" charset="0"/>
                <a:ea typeface="Source Sans Pro" panose="020B0503030403020204" pitchFamily="34" charset="0"/>
              </a:rPr>
              <a:t>Ingestion</a:t>
            </a:r>
            <a:r>
              <a:rPr lang="en-GB" sz="1950" dirty="0">
                <a:solidFill>
                  <a:schemeClr val="accent5">
                    <a:lumMod val="10000"/>
                  </a:schemeClr>
                </a:solidFill>
                <a:latin typeface="Source Sans Pro" panose="020B0503030403020204" pitchFamily="34" charset="0"/>
                <a:ea typeface="Source Sans Pro" panose="020B0503030403020204" pitchFamily="34" charset="0"/>
              </a:rPr>
              <a:t> after contact with raw sewage during farming activities, caused by increased fresh water scarcity.</a:t>
            </a:r>
          </a:p>
        </p:txBody>
      </p:sp>
      <p:sp>
        <p:nvSpPr>
          <p:cNvPr id="22" name="Title 1">
            <a:extLst>
              <a:ext uri="{FF2B5EF4-FFF2-40B4-BE49-F238E27FC236}">
                <a16:creationId xmlns:a16="http://schemas.microsoft.com/office/drawing/2014/main" id="{18282677-4D69-9446-A138-1B9134A4C8EA}"/>
              </a:ext>
            </a:extLst>
          </p:cNvPr>
          <p:cNvSpPr txBox="1">
            <a:spLocks/>
          </p:cNvSpPr>
          <p:nvPr/>
        </p:nvSpPr>
        <p:spPr bwMode="auto">
          <a:xfrm>
            <a:off x="3212989" y="1082161"/>
            <a:ext cx="3478165"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rgbClr val="0E4957"/>
                </a:solidFill>
                <a:latin typeface="Source Sans Pro" panose="020B0503030403020204" pitchFamily="34" charset="0"/>
                <a:ea typeface="Source Sans Pro" panose="020B0503030403020204" pitchFamily="34" charset="0"/>
              </a:rPr>
              <a:t>Hazardous events:</a:t>
            </a:r>
          </a:p>
        </p:txBody>
      </p:sp>
      <p:sp>
        <p:nvSpPr>
          <p:cNvPr id="26" name="6 Marcador de texto">
            <a:extLst>
              <a:ext uri="{FF2B5EF4-FFF2-40B4-BE49-F238E27FC236}">
                <a16:creationId xmlns:a16="http://schemas.microsoft.com/office/drawing/2014/main" id="{AB0EBEE7-6021-DF48-80E0-A5F6CA941DAA}"/>
              </a:ext>
            </a:extLst>
          </p:cNvPr>
          <p:cNvSpPr txBox="1">
            <a:spLocks/>
          </p:cNvSpPr>
          <p:nvPr/>
        </p:nvSpPr>
        <p:spPr>
          <a:xfrm>
            <a:off x="-58346" y="4755331"/>
            <a:ext cx="2696983" cy="13322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dirty="0">
                <a:solidFill>
                  <a:srgbClr val="379276"/>
                </a:solidFill>
                <a:latin typeface="Source Sans Pro" panose="020B0503030403020204" pitchFamily="34" charset="0"/>
                <a:ea typeface="Source Sans Pro" panose="020B0503030403020204" pitchFamily="34" charset="0"/>
              </a:rPr>
              <a:t>WHO Guidelines </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Table 3.6 – climate change potential impact on reuse</a:t>
            </a:r>
          </a:p>
          <a:p>
            <a:pPr marL="0" indent="0" algn="ctr">
              <a:lnSpc>
                <a:spcPct val="100000"/>
              </a:lnSpc>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Page 56</a:t>
            </a:r>
          </a:p>
          <a:p>
            <a:pPr marL="0" indent="0" algn="ctr">
              <a:lnSpc>
                <a:spcPct val="100000"/>
              </a:lnSpc>
              <a:buNone/>
            </a:pPr>
            <a:endParaRPr lang="en-GB" sz="1800" dirty="0">
              <a:latin typeface="Source Sans Pro" panose="020B0503030403020204" pitchFamily="34" charset="0"/>
              <a:ea typeface="Source Sans Pro" panose="020B0503030403020204" pitchFamily="34" charset="0"/>
            </a:endParaRPr>
          </a:p>
        </p:txBody>
      </p:sp>
      <p:sp>
        <p:nvSpPr>
          <p:cNvPr id="27" name="2 Marcador de texto">
            <a:extLst>
              <a:ext uri="{FF2B5EF4-FFF2-40B4-BE49-F238E27FC236}">
                <a16:creationId xmlns:a16="http://schemas.microsoft.com/office/drawing/2014/main" id="{BDBD59B2-A1D1-7843-9754-385BC0363DE2}"/>
              </a:ext>
            </a:extLst>
          </p:cNvPr>
          <p:cNvSpPr txBox="1">
            <a:spLocks/>
          </p:cNvSpPr>
          <p:nvPr/>
        </p:nvSpPr>
        <p:spPr>
          <a:xfrm>
            <a:off x="2338987" y="5184195"/>
            <a:ext cx="2233013" cy="442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Font typeface="Arial" panose="020B0604020202020204" pitchFamily="34" charset="0"/>
              <a:buNone/>
            </a:pPr>
            <a:r>
              <a:rPr lang="en-US" sz="2000" dirty="0">
                <a:solidFill>
                  <a:schemeClr val="accent5">
                    <a:lumMod val="10000"/>
                  </a:schemeClr>
                </a:solidFill>
                <a:latin typeface="Source Sans Pro" panose="020B0503030403020204" pitchFamily="34" charset="0"/>
                <a:ea typeface="Source Sans Pro" panose="020B0503030403020204" pitchFamily="34" charset="0"/>
              </a:rPr>
              <a:t>Climate change related:</a:t>
            </a:r>
          </a:p>
          <a:p>
            <a:pPr marL="0" indent="0" algn="r">
              <a:buFont typeface="Arial" panose="020B0604020202020204" pitchFamily="34" charset="0"/>
              <a:buNone/>
            </a:pP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pic>
        <p:nvPicPr>
          <p:cNvPr id="20" name="Grafik 19">
            <a:extLst>
              <a:ext uri="{FF2B5EF4-FFF2-40B4-BE49-F238E27FC236}">
                <a16:creationId xmlns:a16="http://schemas.microsoft.com/office/drawing/2014/main" id="{4B98EE23-3400-8244-8E1C-666264C06563}"/>
              </a:ext>
            </a:extLst>
          </p:cNvPr>
          <p:cNvPicPr>
            <a:picLocks noChangeAspect="1"/>
          </p:cNvPicPr>
          <p:nvPr/>
        </p:nvPicPr>
        <p:blipFill>
          <a:blip r:embed="rId2"/>
          <a:stretch>
            <a:fillRect/>
          </a:stretch>
        </p:blipFill>
        <p:spPr>
          <a:xfrm>
            <a:off x="851377" y="2134429"/>
            <a:ext cx="1608914" cy="1142381"/>
          </a:xfrm>
          <a:prstGeom prst="rect">
            <a:avLst/>
          </a:prstGeom>
        </p:spPr>
      </p:pic>
      <p:sp>
        <p:nvSpPr>
          <p:cNvPr id="31" name="Rectangular Callout 30">
            <a:extLst>
              <a:ext uri="{FF2B5EF4-FFF2-40B4-BE49-F238E27FC236}">
                <a16:creationId xmlns:a16="http://schemas.microsoft.com/office/drawing/2014/main" id="{08BF31DC-2ECA-B048-B112-4A1FBE64F31C}"/>
              </a:ext>
            </a:extLst>
          </p:cNvPr>
          <p:cNvSpPr/>
          <p:nvPr/>
        </p:nvSpPr>
        <p:spPr>
          <a:xfrm>
            <a:off x="5742130" y="5130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a:t>
            </a:r>
          </a:p>
        </p:txBody>
      </p:sp>
      <p:sp>
        <p:nvSpPr>
          <p:cNvPr id="32" name="Rectangular Callout 31">
            <a:extLst>
              <a:ext uri="{FF2B5EF4-FFF2-40B4-BE49-F238E27FC236}">
                <a16:creationId xmlns:a16="http://schemas.microsoft.com/office/drawing/2014/main" id="{ED5BB3A4-36A0-DF4C-8D1F-8E5A1CD346DE}"/>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49-52</a:t>
            </a:r>
          </a:p>
        </p:txBody>
      </p:sp>
      <p:grpSp>
        <p:nvGrpSpPr>
          <p:cNvPr id="35" name="8 Grupo">
            <a:extLst>
              <a:ext uri="{FF2B5EF4-FFF2-40B4-BE49-F238E27FC236}">
                <a16:creationId xmlns:a16="http://schemas.microsoft.com/office/drawing/2014/main" id="{EAFD91FF-D9C8-6446-8900-946219DAA417}"/>
              </a:ext>
            </a:extLst>
          </p:cNvPr>
          <p:cNvGrpSpPr/>
          <p:nvPr/>
        </p:nvGrpSpPr>
        <p:grpSpPr>
          <a:xfrm rot="1002880">
            <a:off x="635752" y="3935341"/>
            <a:ext cx="1217238" cy="805328"/>
            <a:chOff x="7405490" y="3641679"/>
            <a:chExt cx="1464516" cy="927847"/>
          </a:xfrm>
        </p:grpSpPr>
        <p:sp>
          <p:nvSpPr>
            <p:cNvPr id="36" name="9 Explosión 1">
              <a:extLst>
                <a:ext uri="{FF2B5EF4-FFF2-40B4-BE49-F238E27FC236}">
                  <a16:creationId xmlns:a16="http://schemas.microsoft.com/office/drawing/2014/main" id="{58585A1A-4097-164F-8D48-4D0870AD0276}"/>
                </a:ext>
              </a:extLst>
            </p:cNvPr>
            <p:cNvSpPr/>
            <p:nvPr/>
          </p:nvSpPr>
          <p:spPr>
            <a:xfrm>
              <a:off x="7405490" y="3641679"/>
              <a:ext cx="1464516" cy="927847"/>
            </a:xfrm>
            <a:prstGeom prst="irregularSeal1">
              <a:avLst/>
            </a:prstGeom>
            <a:noFill/>
            <a:ln>
              <a:solidFill>
                <a:srgbClr val="379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2">
                    <a:lumMod val="75000"/>
                  </a:schemeClr>
                </a:solidFill>
              </a:endParaRPr>
            </a:p>
          </p:txBody>
        </p:sp>
        <p:sp>
          <p:nvSpPr>
            <p:cNvPr id="37" name="10 CuadroTexto">
              <a:extLst>
                <a:ext uri="{FF2B5EF4-FFF2-40B4-BE49-F238E27FC236}">
                  <a16:creationId xmlns:a16="http://schemas.microsoft.com/office/drawing/2014/main" id="{6A50D60C-A254-244E-B8C4-72576C6EAACA}"/>
                </a:ext>
              </a:extLst>
            </p:cNvPr>
            <p:cNvSpPr txBox="1"/>
            <p:nvPr/>
          </p:nvSpPr>
          <p:spPr>
            <a:xfrm rot="461769">
              <a:off x="7759731" y="3860805"/>
              <a:ext cx="855548" cy="460981"/>
            </a:xfrm>
            <a:prstGeom prst="rect">
              <a:avLst/>
            </a:prstGeom>
            <a:ln>
              <a:noFill/>
            </a:ln>
          </p:spPr>
          <p:txBody>
            <a:bodyPr wrap="none" rtlCol="0" anchor="ctr">
              <a:spAutoFit/>
            </a:bodyPr>
            <a:lstStyle/>
            <a:p>
              <a:r>
                <a:rPr lang="es-ES" sz="2000" b="1" dirty="0">
                  <a:solidFill>
                    <a:srgbClr val="379276"/>
                  </a:solidFill>
                  <a:latin typeface="Source Sans Pro Black" pitchFamily="34" charset="0"/>
                </a:rPr>
                <a:t>TIPS</a:t>
              </a:r>
              <a:endParaRPr lang="es-VE" sz="2000" b="1" dirty="0">
                <a:solidFill>
                  <a:srgbClr val="379276"/>
                </a:solidFill>
                <a:latin typeface="Source Sans Pro Black" pitchFamily="34" charset="0"/>
              </a:endParaRPr>
            </a:p>
          </p:txBody>
        </p:sp>
      </p:grpSp>
    </p:spTree>
    <p:extLst>
      <p:ext uri="{BB962C8B-B14F-4D97-AF65-F5344CB8AC3E}">
        <p14:creationId xmlns:p14="http://schemas.microsoft.com/office/powerpoint/2010/main" val="28898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B434B56-358B-3142-99A6-C7DC8F64F9EA}"/>
              </a:ext>
            </a:extLst>
          </p:cNvPr>
          <p:cNvSpPr>
            <a:spLocks noGrp="1"/>
          </p:cNvSpPr>
          <p:nvPr>
            <p:ph type="body" sz="quarter" idx="18"/>
          </p:nvPr>
        </p:nvSpPr>
        <p:spPr>
          <a:xfrm>
            <a:off x="296525" y="1459500"/>
            <a:ext cx="9029029" cy="355600"/>
          </a:xfrm>
        </p:spPr>
        <p:txBody>
          <a:bodyPr/>
          <a:lstStyle/>
          <a:p>
            <a:r>
              <a:rPr lang="en-GB" sz="2000" dirty="0">
                <a:latin typeface="Source Sans Pro" panose="020B0503030403020204" pitchFamily="34" charset="0"/>
                <a:ea typeface="Source Sans Pro" panose="020B0503030403020204" pitchFamily="34" charset="0"/>
              </a:rPr>
              <a:t>While identifying hazards and hazardous events</a:t>
            </a:r>
          </a:p>
        </p:txBody>
      </p:sp>
      <p:grpSp>
        <p:nvGrpSpPr>
          <p:cNvPr id="5" name="7 Grupo">
            <a:extLst>
              <a:ext uri="{FF2B5EF4-FFF2-40B4-BE49-F238E27FC236}">
                <a16:creationId xmlns:a16="http://schemas.microsoft.com/office/drawing/2014/main" id="{E6B580E0-5316-D840-8CBE-89A657104172}"/>
              </a:ext>
            </a:extLst>
          </p:cNvPr>
          <p:cNvGrpSpPr/>
          <p:nvPr/>
        </p:nvGrpSpPr>
        <p:grpSpPr>
          <a:xfrm rot="1002880">
            <a:off x="7700635" y="246910"/>
            <a:ext cx="1217238" cy="805328"/>
            <a:chOff x="7100047" y="1425388"/>
            <a:chExt cx="1464516" cy="927847"/>
          </a:xfrm>
        </p:grpSpPr>
        <p:sp>
          <p:nvSpPr>
            <p:cNvPr id="6" name="8 Explosión 1">
              <a:extLst>
                <a:ext uri="{FF2B5EF4-FFF2-40B4-BE49-F238E27FC236}">
                  <a16:creationId xmlns:a16="http://schemas.microsoft.com/office/drawing/2014/main" id="{6ABA7D57-957D-FF4F-90F9-5F8032D2DDE6}"/>
                </a:ext>
              </a:extLst>
            </p:cNvPr>
            <p:cNvSpPr/>
            <p:nvPr/>
          </p:nvSpPr>
          <p:spPr>
            <a:xfrm>
              <a:off x="7100047" y="1425388"/>
              <a:ext cx="1464516" cy="927847"/>
            </a:xfrm>
            <a:prstGeom prst="irregularSeal1">
              <a:avLst/>
            </a:prstGeom>
            <a:noFill/>
            <a:ln>
              <a:solidFill>
                <a:srgbClr val="71B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rgbClr val="60B446"/>
                </a:solidFill>
              </a:endParaRPr>
            </a:p>
          </p:txBody>
        </p:sp>
        <p:sp>
          <p:nvSpPr>
            <p:cNvPr id="7" name="9 CuadroTexto">
              <a:extLst>
                <a:ext uri="{FF2B5EF4-FFF2-40B4-BE49-F238E27FC236}">
                  <a16:creationId xmlns:a16="http://schemas.microsoft.com/office/drawing/2014/main" id="{E83885A3-0786-0246-93EC-110DF52A6E83}"/>
                </a:ext>
              </a:extLst>
            </p:cNvPr>
            <p:cNvSpPr txBox="1"/>
            <p:nvPr/>
          </p:nvSpPr>
          <p:spPr>
            <a:xfrm rot="461769">
              <a:off x="7404532" y="1658821"/>
              <a:ext cx="855548" cy="460981"/>
            </a:xfrm>
            <a:prstGeom prst="rect">
              <a:avLst/>
            </a:prstGeom>
            <a:ln>
              <a:noFill/>
            </a:ln>
          </p:spPr>
          <p:txBody>
            <a:bodyPr wrap="none" rtlCol="0" anchor="ctr">
              <a:spAutoFit/>
            </a:bodyPr>
            <a:lstStyle/>
            <a:p>
              <a:r>
                <a:rPr lang="es-ES" sz="2000" b="1" dirty="0">
                  <a:solidFill>
                    <a:srgbClr val="60B446"/>
                  </a:solidFill>
                  <a:latin typeface="Source Sans Pro Black" pitchFamily="34" charset="0"/>
                </a:rPr>
                <a:t>TIPS</a:t>
              </a:r>
              <a:endParaRPr lang="es-VE" sz="2000" b="1" dirty="0">
                <a:solidFill>
                  <a:srgbClr val="60B446"/>
                </a:solidFill>
                <a:latin typeface="Source Sans Pro Black" pitchFamily="34" charset="0"/>
              </a:endParaRPr>
            </a:p>
          </p:txBody>
        </p:sp>
      </p:grpSp>
      <p:sp>
        <p:nvSpPr>
          <p:cNvPr id="8" name="11 Marcador de texto">
            <a:extLst>
              <a:ext uri="{FF2B5EF4-FFF2-40B4-BE49-F238E27FC236}">
                <a16:creationId xmlns:a16="http://schemas.microsoft.com/office/drawing/2014/main" id="{1258B0C0-4469-6648-A964-AD882B76A87D}"/>
              </a:ext>
            </a:extLst>
          </p:cNvPr>
          <p:cNvSpPr txBox="1">
            <a:spLocks/>
          </p:cNvSpPr>
          <p:nvPr/>
        </p:nvSpPr>
        <p:spPr>
          <a:xfrm>
            <a:off x="881590" y="2031894"/>
            <a:ext cx="7661444" cy="4172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2"/>
                </a:solidFill>
                <a:latin typeface="Source Sans Pro" panose="020B0503030403020204" pitchFamily="34" charset="0"/>
                <a:ea typeface="Source Sans Pro" panose="020B0503030403020204" pitchFamily="34" charset="0"/>
              </a:rPr>
              <a:t>It should be a combination of desk exercises and </a:t>
            </a:r>
            <a:r>
              <a:rPr lang="en-US" sz="2200" b="1" dirty="0">
                <a:solidFill>
                  <a:schemeClr val="tx2"/>
                </a:solidFill>
                <a:latin typeface="Source Sans Pro" panose="020B0503030403020204" pitchFamily="34" charset="0"/>
                <a:ea typeface="Source Sans Pro" panose="020B0503030403020204" pitchFamily="34" charset="0"/>
              </a:rPr>
              <a:t>field investigations</a:t>
            </a:r>
            <a:r>
              <a:rPr lang="en-US" sz="2200" dirty="0">
                <a:solidFill>
                  <a:schemeClr val="tx2"/>
                </a:solidFill>
                <a:latin typeface="Source Sans Pro" panose="020B0503030403020204" pitchFamily="34" charset="0"/>
                <a:ea typeface="Source Sans Pro" panose="020B0503030403020204" pitchFamily="34" charset="0"/>
              </a:rPr>
              <a:t>. </a:t>
            </a:r>
          </a:p>
          <a:p>
            <a:r>
              <a:rPr lang="en-US" sz="2200" dirty="0">
                <a:solidFill>
                  <a:schemeClr val="tx2"/>
                </a:solidFill>
                <a:latin typeface="Source Sans Pro" panose="020B0503030403020204" pitchFamily="34" charset="0"/>
                <a:ea typeface="Source Sans Pro" panose="020B0503030403020204" pitchFamily="34" charset="0"/>
              </a:rPr>
              <a:t>Define a </a:t>
            </a:r>
            <a:r>
              <a:rPr lang="en-US" sz="2200" b="1" dirty="0">
                <a:solidFill>
                  <a:schemeClr val="tx2"/>
                </a:solidFill>
                <a:latin typeface="Source Sans Pro" panose="020B0503030403020204" pitchFamily="34" charset="0"/>
                <a:ea typeface="Source Sans Pro" panose="020B0503030403020204" pitchFamily="34" charset="0"/>
              </a:rPr>
              <a:t>separate hazardous event </a:t>
            </a:r>
            <a:r>
              <a:rPr lang="en-US" sz="2200" dirty="0">
                <a:solidFill>
                  <a:schemeClr val="tx2"/>
                </a:solidFill>
                <a:latin typeface="Source Sans Pro" panose="020B0503030403020204" pitchFamily="34" charset="0"/>
                <a:ea typeface="Source Sans Pro" panose="020B0503030403020204" pitchFamily="34" charset="0"/>
              </a:rPr>
              <a:t>for similar events that occur under different circumstances.</a:t>
            </a:r>
          </a:p>
          <a:p>
            <a:r>
              <a:rPr lang="en-US" sz="2200" dirty="0">
                <a:solidFill>
                  <a:schemeClr val="tx2"/>
                </a:solidFill>
                <a:latin typeface="Source Sans Pro" panose="020B0503030403020204" pitchFamily="34" charset="0"/>
                <a:ea typeface="Source Sans Pro" panose="020B0503030403020204" pitchFamily="34" charset="0"/>
              </a:rPr>
              <a:t>Draw on </a:t>
            </a:r>
            <a:r>
              <a:rPr lang="en-US" sz="2200" b="1" dirty="0">
                <a:solidFill>
                  <a:schemeClr val="tx2"/>
                </a:solidFill>
                <a:latin typeface="Source Sans Pro" panose="020B0503030403020204" pitchFamily="34" charset="0"/>
                <a:ea typeface="Source Sans Pro" panose="020B0503030403020204" pitchFamily="34" charset="0"/>
              </a:rPr>
              <a:t>climate projections </a:t>
            </a:r>
            <a:r>
              <a:rPr lang="en-US" sz="2200" dirty="0">
                <a:solidFill>
                  <a:schemeClr val="tx2"/>
                </a:solidFill>
                <a:latin typeface="Source Sans Pro" panose="020B0503030403020204" pitchFamily="34" charset="0"/>
                <a:ea typeface="Source Sans Pro" panose="020B0503030403020204" pitchFamily="34" charset="0"/>
              </a:rPr>
              <a:t>and existing vulnerability, resilience, and adaptation assessments to include hazardous events that could arise due to climate change.</a:t>
            </a:r>
          </a:p>
          <a:p>
            <a:r>
              <a:rPr lang="en-US" sz="2200" dirty="0">
                <a:solidFill>
                  <a:schemeClr val="tx2"/>
                </a:solidFill>
                <a:latin typeface="Source Sans Pro" panose="020B0503030403020204" pitchFamily="34" charset="0"/>
                <a:ea typeface="Source Sans Pro" panose="020B0503030403020204" pitchFamily="34" charset="0"/>
              </a:rPr>
              <a:t>SP teams may define a specific hazardous event caused by climate change, or </a:t>
            </a:r>
            <a:r>
              <a:rPr lang="en-US" sz="2200" b="1" dirty="0">
                <a:solidFill>
                  <a:schemeClr val="tx2"/>
                </a:solidFill>
                <a:latin typeface="Source Sans Pro" panose="020B0503030403020204" pitchFamily="34" charset="0"/>
                <a:ea typeface="Source Sans Pro" panose="020B0503030403020204" pitchFamily="34" charset="0"/>
              </a:rPr>
              <a:t>estimate how the risks under current conditions increase, decrease or remain the same </a:t>
            </a:r>
            <a:r>
              <a:rPr lang="en-US" sz="2200" dirty="0">
                <a:solidFill>
                  <a:schemeClr val="tx2"/>
                </a:solidFill>
                <a:latin typeface="Source Sans Pro" panose="020B0503030403020204" pitchFamily="34" charset="0"/>
                <a:ea typeface="Source Sans Pro" panose="020B0503030403020204" pitchFamily="34" charset="0"/>
              </a:rPr>
              <a:t>under different climate change scenarios.</a:t>
            </a:r>
          </a:p>
        </p:txBody>
      </p:sp>
    </p:spTree>
    <p:extLst>
      <p:ext uri="{BB962C8B-B14F-4D97-AF65-F5344CB8AC3E}">
        <p14:creationId xmlns:p14="http://schemas.microsoft.com/office/powerpoint/2010/main" val="156051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6">
            <a:extLst>
              <a:ext uri="{FF2B5EF4-FFF2-40B4-BE49-F238E27FC236}">
                <a16:creationId xmlns:a16="http://schemas.microsoft.com/office/drawing/2014/main" id="{C7C4E17E-72AB-E043-AF29-132CE0D6F5C9}"/>
              </a:ext>
            </a:extLst>
          </p:cNvPr>
          <p:cNvSpPr txBox="1"/>
          <p:nvPr/>
        </p:nvSpPr>
        <p:spPr>
          <a:xfrm>
            <a:off x="-18510"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3" name="Text Placeholder 33">
            <a:extLst>
              <a:ext uri="{FF2B5EF4-FFF2-40B4-BE49-F238E27FC236}">
                <a16:creationId xmlns:a16="http://schemas.microsoft.com/office/drawing/2014/main" id="{94BDB679-0B71-2A40-9B44-639B09C6B2C7}"/>
              </a:ext>
            </a:extLst>
          </p:cNvPr>
          <p:cNvSpPr txBox="1">
            <a:spLocks/>
          </p:cNvSpPr>
          <p:nvPr/>
        </p:nvSpPr>
        <p:spPr>
          <a:xfrm>
            <a:off x="836585" y="6477905"/>
            <a:ext cx="7335815" cy="38009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HAZARDOUS EVENTS AND ASSESS EXISTING CONTROL MEASURES AND EXPOSURE RISKS</a:t>
            </a:r>
          </a:p>
        </p:txBody>
      </p:sp>
      <p:sp>
        <p:nvSpPr>
          <p:cNvPr id="7" name="Text Placeholder 19">
            <a:extLst>
              <a:ext uri="{FF2B5EF4-FFF2-40B4-BE49-F238E27FC236}">
                <a16:creationId xmlns:a16="http://schemas.microsoft.com/office/drawing/2014/main" id="{FC604506-5D41-D045-9023-6B2CCD64B3F1}"/>
              </a:ext>
            </a:extLst>
          </p:cNvPr>
          <p:cNvSpPr txBox="1">
            <a:spLocks/>
          </p:cNvSpPr>
          <p:nvPr/>
        </p:nvSpPr>
        <p:spPr>
          <a:xfrm>
            <a:off x="296524" y="697895"/>
            <a:ext cx="8847475" cy="4227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pc="0" dirty="0">
                <a:solidFill>
                  <a:srgbClr val="60B446"/>
                </a:solidFill>
                <a:latin typeface="Source Sans Pro" panose="020B0503030403020204" pitchFamily="34" charset="0"/>
                <a:ea typeface="Source Sans Pro" panose="020B0503030403020204" pitchFamily="34" charset="0"/>
              </a:rPr>
              <a:t>Identify hazardous events, and assess existing control measures and exposure risks </a:t>
            </a:r>
            <a:endParaRPr lang="x-none" sz="1800" spc="0" dirty="0">
              <a:solidFill>
                <a:srgbClr val="60B446"/>
              </a:solidFill>
              <a:ea typeface="Source Sans Pro" panose="020B0503030403020204" pitchFamily="34" charset="0"/>
            </a:endParaRPr>
          </a:p>
        </p:txBody>
      </p:sp>
      <p:sp>
        <p:nvSpPr>
          <p:cNvPr id="8" name="Text Placeholder 19">
            <a:extLst>
              <a:ext uri="{FF2B5EF4-FFF2-40B4-BE49-F238E27FC236}">
                <a16:creationId xmlns:a16="http://schemas.microsoft.com/office/drawing/2014/main" id="{48E9B475-B02E-E048-A586-6A1334AD57DB}"/>
              </a:ext>
            </a:extLst>
          </p:cNvPr>
          <p:cNvSpPr txBox="1">
            <a:spLocks/>
          </p:cNvSpPr>
          <p:nvPr/>
        </p:nvSpPr>
        <p:spPr>
          <a:xfrm>
            <a:off x="283073" y="186876"/>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MODULE 3</a:t>
            </a:r>
          </a:p>
        </p:txBody>
      </p:sp>
      <p:sp>
        <p:nvSpPr>
          <p:cNvPr id="15" name="1 Marcador de texto">
            <a:extLst>
              <a:ext uri="{FF2B5EF4-FFF2-40B4-BE49-F238E27FC236}">
                <a16:creationId xmlns:a16="http://schemas.microsoft.com/office/drawing/2014/main" id="{71DD0731-D5D3-5D46-A9D5-986FB7F952A0}"/>
              </a:ext>
            </a:extLst>
          </p:cNvPr>
          <p:cNvSpPr txBox="1">
            <a:spLocks/>
          </p:cNvSpPr>
          <p:nvPr/>
        </p:nvSpPr>
        <p:spPr>
          <a:xfrm>
            <a:off x="296525" y="1358770"/>
            <a:ext cx="8229600" cy="355600"/>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1800" b="1" kern="1200" baseline="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0" dirty="0">
                <a:solidFill>
                  <a:schemeClr val="accent5">
                    <a:lumMod val="10000"/>
                  </a:schemeClr>
                </a:solidFill>
                <a:latin typeface="Source Sans Pro" panose="020B0503030403020204" pitchFamily="34" charset="0"/>
                <a:ea typeface="Source Sans Pro" panose="020B0503030403020204" pitchFamily="34" charset="0"/>
              </a:rPr>
              <a:t>Module 3 answers the question:</a:t>
            </a:r>
          </a:p>
          <a:p>
            <a:pPr algn="ctr"/>
            <a:r>
              <a:rPr lang="en-US" sz="4000" b="0" dirty="0">
                <a:solidFill>
                  <a:schemeClr val="accent5">
                    <a:lumMod val="10000"/>
                  </a:schemeClr>
                </a:solidFill>
                <a:latin typeface="Source Sans Pro" panose="020B0503030403020204" pitchFamily="34" charset="0"/>
                <a:ea typeface="Source Sans Pro" panose="020B0503030403020204" pitchFamily="34" charset="0"/>
              </a:rPr>
              <a:t>“How significant are the risks?”</a:t>
            </a:r>
          </a:p>
        </p:txBody>
      </p:sp>
      <p:sp>
        <p:nvSpPr>
          <p:cNvPr id="16" name="2 Marcador de texto">
            <a:extLst>
              <a:ext uri="{FF2B5EF4-FFF2-40B4-BE49-F238E27FC236}">
                <a16:creationId xmlns:a16="http://schemas.microsoft.com/office/drawing/2014/main" id="{A6DF9FE4-5A96-F946-AA13-577138D6D3C3}"/>
              </a:ext>
            </a:extLst>
          </p:cNvPr>
          <p:cNvSpPr>
            <a:spLocks noGrp="1"/>
          </p:cNvSpPr>
          <p:nvPr>
            <p:ph type="body" sz="quarter" idx="12"/>
          </p:nvPr>
        </p:nvSpPr>
        <p:spPr>
          <a:xfrm>
            <a:off x="3365319" y="2696713"/>
            <a:ext cx="4807081" cy="2532487"/>
          </a:xfrm>
        </p:spPr>
        <p:txBody>
          <a:bodyPr/>
          <a:lstStyle/>
          <a:p>
            <a:r>
              <a:rPr lang="en-US" sz="2400" dirty="0">
                <a:solidFill>
                  <a:schemeClr val="accent5">
                    <a:lumMod val="10000"/>
                  </a:schemeClr>
                </a:solidFill>
                <a:latin typeface="Source Sans Pro" panose="020B0503030403020204" pitchFamily="34" charset="0"/>
                <a:ea typeface="Source Sans Pro" panose="020B0503030403020204" pitchFamily="34" charset="0"/>
              </a:rPr>
              <a:t>Ensures that subsequent efforts and investments in system improvements and monitoring respond to highest health risks </a:t>
            </a:r>
            <a:r>
              <a:rPr lang="en-US" sz="2400" u="sng" dirty="0">
                <a:solidFill>
                  <a:schemeClr val="accent5">
                    <a:lumMod val="10000"/>
                  </a:schemeClr>
                </a:solidFill>
                <a:latin typeface="Source Sans Pro" panose="020B0503030403020204" pitchFamily="34" charset="0"/>
                <a:ea typeface="Source Sans Pro" panose="020B0503030403020204" pitchFamily="34" charset="0"/>
              </a:rPr>
              <a:t>first</a:t>
            </a:r>
            <a:r>
              <a:rPr lang="en-US" sz="2400" dirty="0">
                <a:solidFill>
                  <a:schemeClr val="accent5">
                    <a:lumMod val="10000"/>
                  </a:schemeClr>
                </a:solidFill>
                <a:latin typeface="Source Sans Pro" panose="020B0503030403020204" pitchFamily="34" charset="0"/>
                <a:ea typeface="Source Sans Pro" panose="020B0503030403020204" pitchFamily="34" charset="0"/>
              </a:rPr>
              <a:t>.</a:t>
            </a:r>
          </a:p>
          <a:p>
            <a:endParaRPr lang="en-US" sz="2400" dirty="0">
              <a:solidFill>
                <a:schemeClr val="accent5">
                  <a:lumMod val="10000"/>
                </a:schemeClr>
              </a:solidFill>
              <a:latin typeface="Source Sans Pro" panose="020B0503030403020204" pitchFamily="34" charset="0"/>
              <a:ea typeface="Source Sans Pro" panose="020B0503030403020204" pitchFamily="34" charset="0"/>
            </a:endParaRPr>
          </a:p>
          <a:p>
            <a:r>
              <a:rPr lang="en-US" sz="2400" dirty="0">
                <a:solidFill>
                  <a:schemeClr val="accent5">
                    <a:lumMod val="10000"/>
                  </a:schemeClr>
                </a:solidFill>
                <a:latin typeface="Source Sans Pro" panose="020B0503030403020204" pitchFamily="34" charset="0"/>
                <a:ea typeface="Source Sans Pro" panose="020B0503030403020204" pitchFamily="34" charset="0"/>
              </a:rPr>
              <a:t>Module 3 helps us understand how well the hazardous events are already controlled in the system.</a:t>
            </a:r>
          </a:p>
          <a:p>
            <a:endParaRPr lang="es-VE" sz="24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7" name="Text Placeholder 7">
            <a:extLst>
              <a:ext uri="{FF2B5EF4-FFF2-40B4-BE49-F238E27FC236}">
                <a16:creationId xmlns:a16="http://schemas.microsoft.com/office/drawing/2014/main" id="{1D3767DF-EA2A-3E4C-8CC3-DC5076D1E5AA}"/>
              </a:ext>
            </a:extLst>
          </p:cNvPr>
          <p:cNvSpPr txBox="1">
            <a:spLocks/>
          </p:cNvSpPr>
          <p:nvPr/>
        </p:nvSpPr>
        <p:spPr>
          <a:xfrm rot="20750886">
            <a:off x="119668" y="3389217"/>
            <a:ext cx="3203200" cy="10438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6000" dirty="0">
                <a:solidFill>
                  <a:srgbClr val="60B446"/>
                </a:solidFill>
                <a:latin typeface="Source Sans Pro" panose="020B0503030403020204" pitchFamily="34" charset="0"/>
                <a:ea typeface="Source Sans Pro" panose="020B0503030403020204" pitchFamily="34" charset="0"/>
              </a:rPr>
              <a:t>Module 3</a:t>
            </a:r>
          </a:p>
        </p:txBody>
      </p:sp>
    </p:spTree>
    <p:extLst>
      <p:ext uri="{BB962C8B-B14F-4D97-AF65-F5344CB8AC3E}">
        <p14:creationId xmlns:p14="http://schemas.microsoft.com/office/powerpoint/2010/main" val="115495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EAD1F5-4F6D-CF43-85F9-1126FD787C0F}"/>
              </a:ext>
            </a:extLst>
          </p:cNvPr>
          <p:cNvSpPr>
            <a:spLocks noGrp="1"/>
          </p:cNvSpPr>
          <p:nvPr>
            <p:ph type="body" sz="quarter" idx="18"/>
          </p:nvPr>
        </p:nvSpPr>
        <p:spPr/>
        <p:txBody>
          <a:bodyPr/>
          <a:lstStyle/>
          <a:p>
            <a:r>
              <a:rPr lang="en-US" dirty="0">
                <a:solidFill>
                  <a:schemeClr val="tx2"/>
                </a:solidFill>
              </a:rPr>
              <a:t>Template for risk assessment</a:t>
            </a:r>
          </a:p>
        </p:txBody>
      </p:sp>
      <p:pic>
        <p:nvPicPr>
          <p:cNvPr id="4" name="Picture 3">
            <a:extLst>
              <a:ext uri="{FF2B5EF4-FFF2-40B4-BE49-F238E27FC236}">
                <a16:creationId xmlns:a16="http://schemas.microsoft.com/office/drawing/2014/main" id="{515FD45C-015C-5044-8AF5-AA38D5757531}"/>
              </a:ext>
            </a:extLst>
          </p:cNvPr>
          <p:cNvPicPr>
            <a:picLocks noChangeAspect="1"/>
          </p:cNvPicPr>
          <p:nvPr/>
        </p:nvPicPr>
        <p:blipFill>
          <a:blip r:embed="rId2"/>
          <a:stretch>
            <a:fillRect/>
          </a:stretch>
        </p:blipFill>
        <p:spPr>
          <a:xfrm>
            <a:off x="0" y="1991939"/>
            <a:ext cx="9144000" cy="2874121"/>
          </a:xfrm>
          <a:prstGeom prst="rect">
            <a:avLst/>
          </a:prstGeom>
        </p:spPr>
      </p:pic>
    </p:spTree>
    <p:extLst>
      <p:ext uri="{BB962C8B-B14F-4D97-AF65-F5344CB8AC3E}">
        <p14:creationId xmlns:p14="http://schemas.microsoft.com/office/powerpoint/2010/main" val="2082014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2" name="Picture 1">
            <a:extLst>
              <a:ext uri="{FF2B5EF4-FFF2-40B4-BE49-F238E27FC236}">
                <a16:creationId xmlns:a16="http://schemas.microsoft.com/office/drawing/2014/main" id="{6430DD39-543E-EA4D-91A9-90EEC8DEC4A8}"/>
              </a:ext>
            </a:extLst>
          </p:cNvPr>
          <p:cNvPicPr>
            <a:picLocks noChangeAspect="1"/>
          </p:cNvPicPr>
          <p:nvPr/>
        </p:nvPicPr>
        <p:blipFill>
          <a:blip r:embed="rId4"/>
          <a:stretch>
            <a:fillRect/>
          </a:stretch>
        </p:blipFill>
        <p:spPr>
          <a:xfrm>
            <a:off x="0" y="1268760"/>
            <a:ext cx="9144000" cy="5166701"/>
          </a:xfrm>
          <a:prstGeom prst="rect">
            <a:avLst/>
          </a:prstGeom>
        </p:spPr>
      </p:pic>
      <p:sp>
        <p:nvSpPr>
          <p:cNvPr id="3" name="Rectangle 2">
            <a:extLst>
              <a:ext uri="{FF2B5EF4-FFF2-40B4-BE49-F238E27FC236}">
                <a16:creationId xmlns:a16="http://schemas.microsoft.com/office/drawing/2014/main" id="{17F90190-11AF-F247-A5F0-94D791C61B85}"/>
              </a:ext>
            </a:extLst>
          </p:cNvPr>
          <p:cNvSpPr/>
          <p:nvPr/>
        </p:nvSpPr>
        <p:spPr>
          <a:xfrm>
            <a:off x="0" y="1277633"/>
            <a:ext cx="3401870" cy="5166702"/>
          </a:xfrm>
          <a:prstGeom prst="rect">
            <a:avLst/>
          </a:prstGeom>
          <a:solidFill>
            <a:schemeClr val="accent2">
              <a:alpha val="362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6814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89" y="1178750"/>
            <a:ext cx="4972891" cy="2670359"/>
          </a:xfrm>
        </p:spPr>
        <p:txBody>
          <a:bodyPr/>
          <a:lstStyle/>
          <a:p>
            <a:pPr marL="0" indent="0">
              <a:lnSpc>
                <a:spcPct val="100000"/>
              </a:lnSpc>
              <a:buNone/>
            </a:pPr>
            <a:r>
              <a:rPr lang="en-AU" sz="3000" dirty="0">
                <a:solidFill>
                  <a:schemeClr val="accent5">
                    <a:lumMod val="10000"/>
                  </a:schemeClr>
                </a:solidFill>
                <a:latin typeface="Source Sans Pro" panose="020B0503030403020204" pitchFamily="34" charset="0"/>
                <a:ea typeface="Source Sans Pro" panose="020B0503030403020204" pitchFamily="34" charset="0"/>
              </a:rPr>
              <a:t>Applying Step 3.1 to your SSP</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Use </a:t>
            </a:r>
            <a:r>
              <a:rPr lang="en-AU" sz="2200" b="1" dirty="0">
                <a:solidFill>
                  <a:schemeClr val="accent5">
                    <a:lumMod val="10000"/>
                  </a:schemeClr>
                </a:solidFill>
                <a:latin typeface="Source Sans Pro" panose="020B0503030403020204" pitchFamily="34" charset="0"/>
                <a:ea typeface="Source Sans Pro" panose="020B0503030403020204" pitchFamily="34" charset="0"/>
              </a:rPr>
              <a:t>table group worksheet </a:t>
            </a:r>
            <a:r>
              <a:rPr lang="en-AU" sz="2200" dirty="0">
                <a:solidFill>
                  <a:schemeClr val="accent5">
                    <a:lumMod val="10000"/>
                  </a:schemeClr>
                </a:solidFill>
                <a:latin typeface="Source Sans Pro" panose="020B0503030403020204" pitchFamily="34" charset="0"/>
                <a:ea typeface="Source Sans Pro" panose="020B0503030403020204" pitchFamily="34" charset="0"/>
              </a:rPr>
              <a:t>Module 3, Step 3.1 for instructions.</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Within your groups:</a:t>
            </a:r>
          </a:p>
          <a:p>
            <a:pPr>
              <a:lnSpc>
                <a:spcPct val="100000"/>
              </a:lnSpc>
            </a:pPr>
            <a:r>
              <a:rPr lang="en-AU" sz="2200" dirty="0">
                <a:solidFill>
                  <a:schemeClr val="accent5">
                    <a:lumMod val="10000"/>
                  </a:schemeClr>
                </a:solidFill>
                <a:latin typeface="Source Sans Pro" panose="020B0503030403020204" pitchFamily="34" charset="0"/>
                <a:ea typeface="Source Sans Pro" panose="020B0503030403020204" pitchFamily="34" charset="0"/>
              </a:rPr>
              <a:t>Identify hazards, hazardous events, exposure groups and number of persons in risk.</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52774" y="330426"/>
            <a:ext cx="6026089" cy="758314"/>
          </a:xfrm>
          <a:prstGeom prst="rect">
            <a:avLst/>
          </a:prstGeom>
          <a:solidFill>
            <a:schemeClr val="bg1"/>
          </a:solidFill>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GROUP WORK</a:t>
            </a:r>
          </a:p>
        </p:txBody>
      </p:sp>
      <p:pic>
        <p:nvPicPr>
          <p:cNvPr id="2" name="Picture 1">
            <a:extLst>
              <a:ext uri="{FF2B5EF4-FFF2-40B4-BE49-F238E27FC236}">
                <a16:creationId xmlns:a16="http://schemas.microsoft.com/office/drawing/2014/main" id="{02C692A0-1AEE-5449-90C7-EE3BDFB5C13C}"/>
              </a:ext>
            </a:extLst>
          </p:cNvPr>
          <p:cNvPicPr>
            <a:picLocks noChangeAspect="1"/>
          </p:cNvPicPr>
          <p:nvPr/>
        </p:nvPicPr>
        <p:blipFill rotWithShape="1">
          <a:blip r:embed="rId2"/>
          <a:srcRect b="47810"/>
          <a:stretch/>
        </p:blipFill>
        <p:spPr>
          <a:xfrm>
            <a:off x="30030" y="4194085"/>
            <a:ext cx="9144000" cy="1890210"/>
          </a:xfrm>
          <a:prstGeom prst="rect">
            <a:avLst/>
          </a:prstGeom>
        </p:spPr>
      </p:pic>
      <p:sp>
        <p:nvSpPr>
          <p:cNvPr id="3" name="Rectangle 2">
            <a:extLst>
              <a:ext uri="{FF2B5EF4-FFF2-40B4-BE49-F238E27FC236}">
                <a16:creationId xmlns:a16="http://schemas.microsoft.com/office/drawing/2014/main" id="{91F7610E-74B1-054C-A775-4E69C7BE61C7}"/>
              </a:ext>
            </a:extLst>
          </p:cNvPr>
          <p:cNvSpPr/>
          <p:nvPr/>
        </p:nvSpPr>
        <p:spPr>
          <a:xfrm>
            <a:off x="26495" y="4194085"/>
            <a:ext cx="4301970" cy="1834950"/>
          </a:xfrm>
          <a:prstGeom prst="rect">
            <a:avLst/>
          </a:prstGeom>
          <a:solidFill>
            <a:srgbClr val="71BC5C">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1A75A6-E167-CC4D-A3F1-D0B8FB27D26F}"/>
              </a:ext>
            </a:extLst>
          </p:cNvPr>
          <p:cNvPicPr>
            <a:picLocks noChangeAspect="1"/>
          </p:cNvPicPr>
          <p:nvPr/>
        </p:nvPicPr>
        <p:blipFill>
          <a:blip r:embed="rId3"/>
          <a:stretch>
            <a:fillRect/>
          </a:stretch>
        </p:blipFill>
        <p:spPr>
          <a:xfrm>
            <a:off x="5297760" y="1360925"/>
            <a:ext cx="3611920" cy="2506059"/>
          </a:xfrm>
          <a:prstGeom prst="rect">
            <a:avLst/>
          </a:prstGeom>
          <a:ln>
            <a:solidFill>
              <a:schemeClr val="tx2"/>
            </a:solidFill>
          </a:ln>
        </p:spPr>
      </p:pic>
    </p:spTree>
    <p:extLst>
      <p:ext uri="{BB962C8B-B14F-4D97-AF65-F5344CB8AC3E}">
        <p14:creationId xmlns:p14="http://schemas.microsoft.com/office/powerpoint/2010/main" val="304576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2296633" y="2108801"/>
            <a:ext cx="5515727" cy="1239174"/>
          </a:xfrm>
        </p:spPr>
        <p:txBody>
          <a:bodyPr/>
          <a:lstStyle/>
          <a:p>
            <a:r>
              <a:rPr lang="en-US" sz="2200" dirty="0">
                <a:latin typeface="Source Sans Pro" panose="020B0503030403020204" pitchFamily="34" charset="0"/>
                <a:ea typeface="Source Sans Pro" panose="020B0503030403020204" pitchFamily="34" charset="0"/>
              </a:rPr>
              <a:t>To determine how well the existing system protects those at risk</a:t>
            </a:r>
            <a:r>
              <a:rPr lang="es-VE" sz="2200" dirty="0">
                <a:latin typeface="Source Sans Pro" panose="020B0503030403020204" pitchFamily="34" charset="0"/>
                <a:ea typeface="Source Sans Pro" panose="020B0503030403020204" pitchFamily="34" charset="0"/>
              </a:rPr>
              <a:t>.</a:t>
            </a:r>
            <a:endParaRPr lang="en-US" sz="2200" dirty="0">
              <a:latin typeface="Source Sans Pro" panose="020B0503030403020204" pitchFamily="34" charset="0"/>
              <a:ea typeface="Source Sans Pro" panose="020B0503030403020204" pitchFamily="34" charset="0"/>
            </a:endParaRPr>
          </a:p>
        </p:txBody>
      </p:sp>
      <p:sp>
        <p:nvSpPr>
          <p:cNvPr id="11" name="TextBox 4">
            <a:extLst>
              <a:ext uri="{FF2B5EF4-FFF2-40B4-BE49-F238E27FC236}">
                <a16:creationId xmlns:a16="http://schemas.microsoft.com/office/drawing/2014/main" id="{75C5C4A1-00E5-3948-8E0B-DB9EF3B789D7}"/>
              </a:ext>
            </a:extLst>
          </p:cNvPr>
          <p:cNvSpPr txBox="1"/>
          <p:nvPr/>
        </p:nvSpPr>
        <p:spPr>
          <a:xfrm>
            <a:off x="2997417" y="3661399"/>
            <a:ext cx="2269418" cy="454420"/>
          </a:xfrm>
          <a:prstGeom prst="rect">
            <a:avLst/>
          </a:prstGeom>
          <a:noFill/>
        </p:spPr>
        <p:txBody>
          <a:bodyPr wrap="square" rtlCol="0">
            <a:spAutoFit/>
          </a:bodyPr>
          <a:lstStyle/>
          <a:p>
            <a:pPr algn="ctr">
              <a:lnSpc>
                <a:spcPts val="3000"/>
              </a:lnSpc>
            </a:pPr>
            <a:r>
              <a:rPr lang="en-GB" sz="2200" dirty="0">
                <a:solidFill>
                  <a:schemeClr val="accent5">
                    <a:lumMod val="10000"/>
                  </a:schemeClr>
                </a:solidFill>
                <a:latin typeface="Source Sans Pro" panose="020B0503030403020204" pitchFamily="34" charset="0"/>
                <a:ea typeface="Source Sans Pro" panose="020B0503030403020204" pitchFamily="34" charset="0"/>
              </a:rPr>
              <a:t>Hazardous event</a:t>
            </a:r>
          </a:p>
        </p:txBody>
      </p:sp>
      <p:sp>
        <p:nvSpPr>
          <p:cNvPr id="12" name="TextBox 7">
            <a:extLst>
              <a:ext uri="{FF2B5EF4-FFF2-40B4-BE49-F238E27FC236}">
                <a16:creationId xmlns:a16="http://schemas.microsoft.com/office/drawing/2014/main" id="{D916ACE4-8446-7345-9E82-0D57E8999C36}"/>
              </a:ext>
            </a:extLst>
          </p:cNvPr>
          <p:cNvSpPr txBox="1"/>
          <p:nvPr/>
        </p:nvSpPr>
        <p:spPr>
          <a:xfrm>
            <a:off x="1251670" y="3690942"/>
            <a:ext cx="1788215" cy="430887"/>
          </a:xfrm>
          <a:prstGeom prst="rect">
            <a:avLst/>
          </a:prstGeom>
          <a:noFill/>
        </p:spPr>
        <p:txBody>
          <a:bodyPr wrap="square" rtlCol="0">
            <a:spAutoFit/>
          </a:bodyPr>
          <a:lstStyle/>
          <a:p>
            <a:pPr algn="ctr"/>
            <a:r>
              <a:rPr lang="en-GB" sz="2200" dirty="0">
                <a:solidFill>
                  <a:schemeClr val="accent5">
                    <a:lumMod val="10000"/>
                  </a:schemeClr>
                </a:solidFill>
                <a:latin typeface="Source Sans Pro" panose="020B0503030403020204" pitchFamily="34" charset="0"/>
                <a:ea typeface="Source Sans Pro" panose="020B0503030403020204" pitchFamily="34" charset="0"/>
              </a:rPr>
              <a:t>Hazard(s)</a:t>
            </a:r>
          </a:p>
        </p:txBody>
      </p:sp>
      <p:sp>
        <p:nvSpPr>
          <p:cNvPr id="13" name="TextBox 8">
            <a:extLst>
              <a:ext uri="{FF2B5EF4-FFF2-40B4-BE49-F238E27FC236}">
                <a16:creationId xmlns:a16="http://schemas.microsoft.com/office/drawing/2014/main" id="{9857BB49-6C2D-204A-9C61-03E5A2289387}"/>
              </a:ext>
            </a:extLst>
          </p:cNvPr>
          <p:cNvSpPr txBox="1"/>
          <p:nvPr/>
        </p:nvSpPr>
        <p:spPr>
          <a:xfrm>
            <a:off x="6019681" y="3734866"/>
            <a:ext cx="2091753" cy="430887"/>
          </a:xfrm>
          <a:prstGeom prst="rect">
            <a:avLst/>
          </a:prstGeom>
          <a:noFill/>
        </p:spPr>
        <p:txBody>
          <a:bodyPr wrap="square" rIns="0" rtlCol="0">
            <a:spAutoFit/>
          </a:bodyPr>
          <a:lstStyle/>
          <a:p>
            <a:r>
              <a:rPr lang="en-GB" sz="2200" dirty="0">
                <a:solidFill>
                  <a:schemeClr val="accent5">
                    <a:lumMod val="10000"/>
                  </a:schemeClr>
                </a:solidFill>
                <a:latin typeface="Source Sans Pro" panose="020B0503030403020204" pitchFamily="34" charset="0"/>
                <a:ea typeface="Source Sans Pro" panose="020B0503030403020204" pitchFamily="34" charset="0"/>
              </a:rPr>
              <a:t>Health effects</a:t>
            </a:r>
          </a:p>
        </p:txBody>
      </p:sp>
      <p:sp>
        <p:nvSpPr>
          <p:cNvPr id="14" name="Right Arrow 26">
            <a:extLst>
              <a:ext uri="{FF2B5EF4-FFF2-40B4-BE49-F238E27FC236}">
                <a16:creationId xmlns:a16="http://schemas.microsoft.com/office/drawing/2014/main" id="{3AD44C4B-B8C7-1841-A3C8-50C4DDFDB6DA}"/>
              </a:ext>
            </a:extLst>
          </p:cNvPr>
          <p:cNvSpPr/>
          <p:nvPr/>
        </p:nvSpPr>
        <p:spPr>
          <a:xfrm>
            <a:off x="5483765" y="3846278"/>
            <a:ext cx="213360" cy="209550"/>
          </a:xfrm>
          <a:prstGeom prst="rightArrow">
            <a:avLst/>
          </a:prstGeom>
          <a:solidFill>
            <a:srgbClr val="71BC5C"/>
          </a:solidFill>
          <a:ln>
            <a:solidFill>
              <a:srgbClr val="71BC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sp>
        <p:nvSpPr>
          <p:cNvPr id="15" name="Plus 55">
            <a:extLst>
              <a:ext uri="{FF2B5EF4-FFF2-40B4-BE49-F238E27FC236}">
                <a16:creationId xmlns:a16="http://schemas.microsoft.com/office/drawing/2014/main" id="{C93ED8D7-66BE-F047-93A4-1362910B8D17}"/>
              </a:ext>
            </a:extLst>
          </p:cNvPr>
          <p:cNvSpPr/>
          <p:nvPr/>
        </p:nvSpPr>
        <p:spPr>
          <a:xfrm>
            <a:off x="2771800" y="3770522"/>
            <a:ext cx="279400" cy="316653"/>
          </a:xfrm>
          <a:prstGeom prst="mathPlus">
            <a:avLst/>
          </a:prstGeom>
          <a:solidFill>
            <a:srgbClr val="71BC5C"/>
          </a:solidFill>
          <a:ln>
            <a:solidFill>
              <a:srgbClr val="71BC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sp>
        <p:nvSpPr>
          <p:cNvPr id="16" name="TextBox 18">
            <a:extLst>
              <a:ext uri="{FF2B5EF4-FFF2-40B4-BE49-F238E27FC236}">
                <a16:creationId xmlns:a16="http://schemas.microsoft.com/office/drawing/2014/main" id="{BB7A1581-CA93-7247-86AB-400DACA6C5C8}"/>
              </a:ext>
            </a:extLst>
          </p:cNvPr>
          <p:cNvSpPr txBox="1"/>
          <p:nvPr/>
        </p:nvSpPr>
        <p:spPr>
          <a:xfrm>
            <a:off x="4337042" y="5080023"/>
            <a:ext cx="929793" cy="430887"/>
          </a:xfrm>
          <a:prstGeom prst="rect">
            <a:avLst/>
          </a:prstGeom>
          <a:noFill/>
        </p:spPr>
        <p:txBody>
          <a:bodyPr wrap="square" rtlCol="0">
            <a:spAutoFit/>
          </a:bodyPr>
          <a:lstStyle/>
          <a:p>
            <a:pPr algn="ctr"/>
            <a:r>
              <a:rPr lang="en-GB" sz="2200" dirty="0">
                <a:solidFill>
                  <a:schemeClr val="accent5">
                    <a:lumMod val="10000"/>
                  </a:schemeClr>
                </a:solidFill>
                <a:latin typeface="Source Sans Pro" panose="020B0503030403020204" pitchFamily="34" charset="0"/>
                <a:ea typeface="Source Sans Pro" panose="020B0503030403020204" pitchFamily="34" charset="0"/>
              </a:rPr>
              <a:t>Risk</a:t>
            </a:r>
          </a:p>
        </p:txBody>
      </p:sp>
      <p:sp>
        <p:nvSpPr>
          <p:cNvPr id="17" name="TextBox 22">
            <a:extLst>
              <a:ext uri="{FF2B5EF4-FFF2-40B4-BE49-F238E27FC236}">
                <a16:creationId xmlns:a16="http://schemas.microsoft.com/office/drawing/2014/main" id="{43C3BA63-8857-F74B-9455-5934C7A63829}"/>
              </a:ext>
            </a:extLst>
          </p:cNvPr>
          <p:cNvSpPr txBox="1"/>
          <p:nvPr/>
        </p:nvSpPr>
        <p:spPr>
          <a:xfrm>
            <a:off x="2269250" y="4487916"/>
            <a:ext cx="1499110" cy="338554"/>
          </a:xfrm>
          <a:prstGeom prst="rect">
            <a:avLst/>
          </a:prstGeom>
          <a:noFill/>
        </p:spPr>
        <p:txBody>
          <a:bodyPr wrap="square" lIns="0" tIns="0" rIns="0" bIns="0" rtlCol="0">
            <a:spAutoFit/>
          </a:bodyPr>
          <a:lstStyle/>
          <a:p>
            <a:pPr algn="ctr"/>
            <a:r>
              <a:rPr lang="en-GB" sz="2200" dirty="0">
                <a:solidFill>
                  <a:schemeClr val="accent5">
                    <a:lumMod val="10000"/>
                  </a:schemeClr>
                </a:solidFill>
                <a:latin typeface="Source Sans Pro" panose="020B0503030403020204" pitchFamily="34" charset="0"/>
                <a:ea typeface="Source Sans Pro" panose="020B0503030403020204" pitchFamily="34" charset="0"/>
              </a:rPr>
              <a:t>Likelihood</a:t>
            </a:r>
          </a:p>
        </p:txBody>
      </p:sp>
      <p:sp>
        <p:nvSpPr>
          <p:cNvPr id="18" name="TextBox 24">
            <a:extLst>
              <a:ext uri="{FF2B5EF4-FFF2-40B4-BE49-F238E27FC236}">
                <a16:creationId xmlns:a16="http://schemas.microsoft.com/office/drawing/2014/main" id="{9FDFE7F8-3090-5246-9D73-9DAF3193431E}"/>
              </a:ext>
            </a:extLst>
          </p:cNvPr>
          <p:cNvSpPr txBox="1"/>
          <p:nvPr/>
        </p:nvSpPr>
        <p:spPr>
          <a:xfrm>
            <a:off x="6359030" y="4479383"/>
            <a:ext cx="1138823" cy="338554"/>
          </a:xfrm>
          <a:prstGeom prst="rect">
            <a:avLst/>
          </a:prstGeom>
          <a:noFill/>
        </p:spPr>
        <p:txBody>
          <a:bodyPr wrap="square" lIns="0" tIns="0" rIns="0" bIns="0" rtlCol="0">
            <a:spAutoFit/>
          </a:bodyPr>
          <a:lstStyle/>
          <a:p>
            <a:pPr algn="ctr"/>
            <a:r>
              <a:rPr lang="en-GB" sz="2200" dirty="0">
                <a:solidFill>
                  <a:schemeClr val="accent5">
                    <a:lumMod val="10000"/>
                  </a:schemeClr>
                </a:solidFill>
                <a:latin typeface="Source Sans Pro" panose="020B0503030403020204" pitchFamily="34" charset="0"/>
                <a:ea typeface="Source Sans Pro" panose="020B0503030403020204" pitchFamily="34" charset="0"/>
              </a:rPr>
              <a:t>Severity</a:t>
            </a:r>
          </a:p>
        </p:txBody>
      </p:sp>
      <p:sp>
        <p:nvSpPr>
          <p:cNvPr id="19" name="TextBox 21">
            <a:extLst>
              <a:ext uri="{FF2B5EF4-FFF2-40B4-BE49-F238E27FC236}">
                <a16:creationId xmlns:a16="http://schemas.microsoft.com/office/drawing/2014/main" id="{521BAE0B-A0D2-FF48-AD48-A36542B1A82E}"/>
              </a:ext>
            </a:extLst>
          </p:cNvPr>
          <p:cNvSpPr txBox="1"/>
          <p:nvPr/>
        </p:nvSpPr>
        <p:spPr>
          <a:xfrm>
            <a:off x="3768360" y="5679250"/>
            <a:ext cx="1777786" cy="677108"/>
          </a:xfrm>
          <a:prstGeom prst="rect">
            <a:avLst/>
          </a:prstGeom>
          <a:noFill/>
        </p:spPr>
        <p:txBody>
          <a:bodyPr wrap="square" lIns="72000" tIns="0" rIns="72000" bIns="0" rtlCol="0">
            <a:spAutoFit/>
          </a:bodyPr>
          <a:lstStyle/>
          <a:p>
            <a:pPr algn="ctr"/>
            <a:r>
              <a:rPr lang="en-GB" sz="2200" dirty="0">
                <a:solidFill>
                  <a:schemeClr val="accent5">
                    <a:lumMod val="10000"/>
                  </a:schemeClr>
                </a:solidFill>
                <a:latin typeface="Source Sans Pro" panose="020B0503030403020204" pitchFamily="34" charset="0"/>
                <a:ea typeface="Source Sans Pro" panose="020B0503030403020204" pitchFamily="34" charset="0"/>
              </a:rPr>
              <a:t>Risk control</a:t>
            </a:r>
          </a:p>
          <a:p>
            <a:pPr algn="ctr"/>
            <a:r>
              <a:rPr lang="en-GB" sz="2200" dirty="0">
                <a:solidFill>
                  <a:schemeClr val="accent5">
                    <a:lumMod val="10000"/>
                  </a:schemeClr>
                </a:solidFill>
                <a:latin typeface="Source Sans Pro" panose="020B0503030403020204" pitchFamily="34" charset="0"/>
                <a:ea typeface="Source Sans Pro" panose="020B0503030403020204" pitchFamily="34" charset="0"/>
                <a:sym typeface="Wingdings" pitchFamily="2" charset="2"/>
              </a:rPr>
              <a:t>measures</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0" name="Right Brace 36">
            <a:extLst>
              <a:ext uri="{FF2B5EF4-FFF2-40B4-BE49-F238E27FC236}">
                <a16:creationId xmlns:a16="http://schemas.microsoft.com/office/drawing/2014/main" id="{83D92A44-F346-384F-93EA-F59653A14C71}"/>
              </a:ext>
            </a:extLst>
          </p:cNvPr>
          <p:cNvSpPr/>
          <p:nvPr/>
        </p:nvSpPr>
        <p:spPr>
          <a:xfrm rot="5400000">
            <a:off x="3198995" y="2438443"/>
            <a:ext cx="337283" cy="3645405"/>
          </a:xfrm>
          <a:prstGeom prst="rightBrace">
            <a:avLst>
              <a:gd name="adj1" fmla="val 73599"/>
              <a:gd name="adj2" fmla="val 55888"/>
            </a:avLst>
          </a:prstGeom>
          <a:noFill/>
          <a:ln w="28575">
            <a:solidFill>
              <a:srgbClr val="71BC5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cxnSp>
        <p:nvCxnSpPr>
          <p:cNvPr id="21" name="16 Conector angular">
            <a:extLst>
              <a:ext uri="{FF2B5EF4-FFF2-40B4-BE49-F238E27FC236}">
                <a16:creationId xmlns:a16="http://schemas.microsoft.com/office/drawing/2014/main" id="{53E0F56E-44F2-FA4F-A918-0B86D747C1AD}"/>
              </a:ext>
            </a:extLst>
          </p:cNvPr>
          <p:cNvCxnSpPr>
            <a:cxnSpLocks/>
            <a:endCxn id="16" idx="3"/>
          </p:cNvCxnSpPr>
          <p:nvPr/>
        </p:nvCxnSpPr>
        <p:spPr>
          <a:xfrm rot="10800000" flipV="1">
            <a:off x="5266835" y="4845895"/>
            <a:ext cx="1307940" cy="449571"/>
          </a:xfrm>
          <a:prstGeom prst="bentConnector3">
            <a:avLst>
              <a:gd name="adj1" fmla="val 50000"/>
            </a:avLst>
          </a:prstGeom>
          <a:ln w="28575">
            <a:solidFill>
              <a:srgbClr val="71BC5C"/>
            </a:solidFill>
            <a:tailEnd type="arrow"/>
          </a:ln>
        </p:spPr>
        <p:style>
          <a:lnRef idx="1">
            <a:schemeClr val="accent1"/>
          </a:lnRef>
          <a:fillRef idx="0">
            <a:schemeClr val="accent1"/>
          </a:fillRef>
          <a:effectRef idx="0">
            <a:schemeClr val="accent1"/>
          </a:effectRef>
          <a:fontRef idx="minor">
            <a:schemeClr val="tx1"/>
          </a:fontRef>
        </p:style>
      </p:cxnSp>
      <p:cxnSp>
        <p:nvCxnSpPr>
          <p:cNvPr id="24" name="19 Conector angular">
            <a:extLst>
              <a:ext uri="{FF2B5EF4-FFF2-40B4-BE49-F238E27FC236}">
                <a16:creationId xmlns:a16="http://schemas.microsoft.com/office/drawing/2014/main" id="{2FBB1DCB-2BDC-4C44-869E-EEDF07DE17D5}"/>
              </a:ext>
            </a:extLst>
          </p:cNvPr>
          <p:cNvCxnSpPr>
            <a:cxnSpLocks/>
            <a:stCxn id="19" idx="3"/>
            <a:endCxn id="18" idx="2"/>
          </p:cNvCxnSpPr>
          <p:nvPr/>
        </p:nvCxnSpPr>
        <p:spPr>
          <a:xfrm flipV="1">
            <a:off x="5546146" y="4817937"/>
            <a:ext cx="1382296" cy="1199867"/>
          </a:xfrm>
          <a:prstGeom prst="bentConnector2">
            <a:avLst/>
          </a:prstGeom>
          <a:ln w="28575">
            <a:solidFill>
              <a:srgbClr val="71BC5C"/>
            </a:solidFill>
            <a:tailEnd type="arrow"/>
          </a:ln>
        </p:spPr>
        <p:style>
          <a:lnRef idx="1">
            <a:schemeClr val="accent1"/>
          </a:lnRef>
          <a:fillRef idx="0">
            <a:schemeClr val="accent1"/>
          </a:fillRef>
          <a:effectRef idx="0">
            <a:schemeClr val="accent1"/>
          </a:effectRef>
          <a:fontRef idx="minor">
            <a:schemeClr val="tx1"/>
          </a:fontRef>
        </p:style>
      </p:cxnSp>
      <p:sp>
        <p:nvSpPr>
          <p:cNvPr id="25" name="Right Brace 36">
            <a:extLst>
              <a:ext uri="{FF2B5EF4-FFF2-40B4-BE49-F238E27FC236}">
                <a16:creationId xmlns:a16="http://schemas.microsoft.com/office/drawing/2014/main" id="{5BFA0CB5-B8C7-8948-AAA3-9842CCA0C01E}"/>
              </a:ext>
            </a:extLst>
          </p:cNvPr>
          <p:cNvSpPr/>
          <p:nvPr/>
        </p:nvSpPr>
        <p:spPr>
          <a:xfrm rot="5400000">
            <a:off x="6668220" y="3499741"/>
            <a:ext cx="337283" cy="1435230"/>
          </a:xfrm>
          <a:prstGeom prst="rightBrace">
            <a:avLst>
              <a:gd name="adj1" fmla="val 73599"/>
              <a:gd name="adj2" fmla="val 48631"/>
            </a:avLst>
          </a:prstGeom>
          <a:noFill/>
          <a:ln w="28575">
            <a:solidFill>
              <a:srgbClr val="71BC5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cxnSp>
        <p:nvCxnSpPr>
          <p:cNvPr id="26" name="16 Conector angular">
            <a:extLst>
              <a:ext uri="{FF2B5EF4-FFF2-40B4-BE49-F238E27FC236}">
                <a16:creationId xmlns:a16="http://schemas.microsoft.com/office/drawing/2014/main" id="{A33F4FDD-89B6-D345-B75E-B24820064171}"/>
              </a:ext>
            </a:extLst>
          </p:cNvPr>
          <p:cNvCxnSpPr>
            <a:cxnSpLocks/>
          </p:cNvCxnSpPr>
          <p:nvPr/>
        </p:nvCxnSpPr>
        <p:spPr>
          <a:xfrm>
            <a:off x="2838661" y="4901234"/>
            <a:ext cx="1371898" cy="454434"/>
          </a:xfrm>
          <a:prstGeom prst="bentConnector3">
            <a:avLst>
              <a:gd name="adj1" fmla="val 50000"/>
            </a:avLst>
          </a:prstGeom>
          <a:ln w="28575">
            <a:solidFill>
              <a:srgbClr val="71BC5C"/>
            </a:solidFill>
            <a:tailEnd type="arrow"/>
          </a:ln>
        </p:spPr>
        <p:style>
          <a:lnRef idx="1">
            <a:schemeClr val="accent1"/>
          </a:lnRef>
          <a:fillRef idx="0">
            <a:schemeClr val="accent1"/>
          </a:fillRef>
          <a:effectRef idx="0">
            <a:schemeClr val="accent1"/>
          </a:effectRef>
          <a:fontRef idx="minor">
            <a:schemeClr val="tx1"/>
          </a:fontRef>
        </p:style>
      </p:cxnSp>
      <p:cxnSp>
        <p:nvCxnSpPr>
          <p:cNvPr id="34" name="Shape 23">
            <a:extLst>
              <a:ext uri="{FF2B5EF4-FFF2-40B4-BE49-F238E27FC236}">
                <a16:creationId xmlns:a16="http://schemas.microsoft.com/office/drawing/2014/main" id="{B6A078EE-D222-884B-815A-0FA7467ED6EE}"/>
              </a:ext>
            </a:extLst>
          </p:cNvPr>
          <p:cNvCxnSpPr/>
          <p:nvPr/>
        </p:nvCxnSpPr>
        <p:spPr>
          <a:xfrm rot="16200000" flipH="1">
            <a:off x="2727065" y="5094176"/>
            <a:ext cx="1260000" cy="1080000"/>
          </a:xfrm>
          <a:prstGeom prst="bentConnector3">
            <a:avLst>
              <a:gd name="adj1" fmla="val 101084"/>
            </a:avLst>
          </a:prstGeom>
          <a:ln w="28575">
            <a:solidFill>
              <a:srgbClr val="71BC5C"/>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8" name="Rectangular Callout 27">
            <a:extLst>
              <a:ext uri="{FF2B5EF4-FFF2-40B4-BE49-F238E27FC236}">
                <a16:creationId xmlns:a16="http://schemas.microsoft.com/office/drawing/2014/main" id="{D276FF86-85CA-1644-A75A-33B312E8C54A}"/>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49</a:t>
            </a:r>
          </a:p>
        </p:txBody>
      </p:sp>
    </p:spTree>
    <p:extLst>
      <p:ext uri="{BB962C8B-B14F-4D97-AF65-F5344CB8AC3E}">
        <p14:creationId xmlns:p14="http://schemas.microsoft.com/office/powerpoint/2010/main" val="337969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p:bldP spid="17" grpId="0"/>
      <p:bldP spid="18" grpId="0"/>
      <p:bldP spid="19" grpId="0"/>
      <p:bldP spid="20"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texto">
            <a:extLst>
              <a:ext uri="{FF2B5EF4-FFF2-40B4-BE49-F238E27FC236}">
                <a16:creationId xmlns:a16="http://schemas.microsoft.com/office/drawing/2014/main" id="{0A5CC0BE-8F72-4947-A977-5DDA5A214C14}"/>
              </a:ext>
            </a:extLst>
          </p:cNvPr>
          <p:cNvSpPr txBox="1">
            <a:spLocks/>
          </p:cNvSpPr>
          <p:nvPr/>
        </p:nvSpPr>
        <p:spPr>
          <a:xfrm>
            <a:off x="1411163" y="2456867"/>
            <a:ext cx="6975775" cy="155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400" dirty="0">
              <a:solidFill>
                <a:schemeClr val="accent5">
                  <a:lumMod val="10000"/>
                </a:schemeClr>
              </a:solidFill>
              <a:latin typeface="Source Sans Pro" panose="020B0503030403020204" pitchFamily="34" charset="0"/>
              <a:ea typeface="Source Sans Pro" panose="020B0503030403020204" pitchFamily="34" charset="0"/>
            </a:endParaRPr>
          </a:p>
          <a:p>
            <a:pPr marL="0" indent="0" algn="ctr">
              <a:buFont typeface="Arial" panose="020B0604020202020204" pitchFamily="34" charset="0"/>
              <a:buNone/>
            </a:pPr>
            <a:r>
              <a:rPr lang="en-US" sz="2400" dirty="0">
                <a:solidFill>
                  <a:schemeClr val="accent5">
                    <a:lumMod val="10000"/>
                  </a:schemeClr>
                </a:solidFill>
                <a:latin typeface="Source Sans Pro" panose="020B0503030403020204" pitchFamily="34" charset="0"/>
                <a:ea typeface="Source Sans Pro" panose="020B0503030403020204" pitchFamily="34" charset="0"/>
              </a:rPr>
              <a:t>A control measure is any action or activity (or barrier) that can prevent or eliminate a sanitation-related hazard or reduce it to an acceptable level.</a:t>
            </a:r>
          </a:p>
          <a:p>
            <a:pPr algn="ctr"/>
            <a:endParaRPr lang="es-VE" sz="24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6 Marcador de texto">
            <a:extLst>
              <a:ext uri="{FF2B5EF4-FFF2-40B4-BE49-F238E27FC236}">
                <a16:creationId xmlns:a16="http://schemas.microsoft.com/office/drawing/2014/main" id="{BA832FBC-BAC1-3F42-B728-7C249FC8F845}"/>
              </a:ext>
            </a:extLst>
          </p:cNvPr>
          <p:cNvSpPr txBox="1">
            <a:spLocks/>
          </p:cNvSpPr>
          <p:nvPr/>
        </p:nvSpPr>
        <p:spPr>
          <a:xfrm>
            <a:off x="1411163" y="1873661"/>
            <a:ext cx="6688837" cy="583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dirty="0">
                <a:solidFill>
                  <a:srgbClr val="71BC5C"/>
                </a:solidFill>
                <a:latin typeface="Source Sans Pro" panose="020B0503030403020204" pitchFamily="34" charset="0"/>
                <a:ea typeface="Source Sans Pro" panose="020B0503030403020204" pitchFamily="34" charset="0"/>
              </a:rPr>
              <a:t>What is a control measure?</a:t>
            </a:r>
          </a:p>
        </p:txBody>
      </p:sp>
      <p:pic>
        <p:nvPicPr>
          <p:cNvPr id="7" name="Grafik 12">
            <a:extLst>
              <a:ext uri="{FF2B5EF4-FFF2-40B4-BE49-F238E27FC236}">
                <a16:creationId xmlns:a16="http://schemas.microsoft.com/office/drawing/2014/main" id="{A67402D8-D642-6447-A8B5-02BA50E5FE8C}"/>
              </a:ext>
            </a:extLst>
          </p:cNvPr>
          <p:cNvPicPr>
            <a:picLocks noChangeAspect="1"/>
          </p:cNvPicPr>
          <p:nvPr/>
        </p:nvPicPr>
        <p:blipFill>
          <a:blip r:embed="rId3"/>
          <a:stretch>
            <a:fillRect/>
          </a:stretch>
        </p:blipFill>
        <p:spPr>
          <a:xfrm>
            <a:off x="1828757" y="4635643"/>
            <a:ext cx="350952" cy="350952"/>
          </a:xfrm>
          <a:prstGeom prst="rect">
            <a:avLst/>
          </a:prstGeom>
        </p:spPr>
      </p:pic>
      <p:pic>
        <p:nvPicPr>
          <p:cNvPr id="8" name="Grafik 13">
            <a:extLst>
              <a:ext uri="{FF2B5EF4-FFF2-40B4-BE49-F238E27FC236}">
                <a16:creationId xmlns:a16="http://schemas.microsoft.com/office/drawing/2014/main" id="{D44F4D2F-B18C-A04F-AC39-D161118D4350}"/>
              </a:ext>
            </a:extLst>
          </p:cNvPr>
          <p:cNvPicPr>
            <a:picLocks noChangeAspect="1"/>
          </p:cNvPicPr>
          <p:nvPr/>
        </p:nvPicPr>
        <p:blipFill>
          <a:blip r:embed="rId4"/>
          <a:stretch>
            <a:fillRect/>
          </a:stretch>
        </p:blipFill>
        <p:spPr>
          <a:xfrm>
            <a:off x="2088033" y="4960289"/>
            <a:ext cx="350952" cy="350952"/>
          </a:xfrm>
          <a:prstGeom prst="rect">
            <a:avLst/>
          </a:prstGeom>
        </p:spPr>
      </p:pic>
      <p:pic>
        <p:nvPicPr>
          <p:cNvPr id="9" name="Grafik 14">
            <a:extLst>
              <a:ext uri="{FF2B5EF4-FFF2-40B4-BE49-F238E27FC236}">
                <a16:creationId xmlns:a16="http://schemas.microsoft.com/office/drawing/2014/main" id="{75616FC0-F8C9-3849-A9A1-6BE34619AC7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54154" y="4802711"/>
            <a:ext cx="417634" cy="445710"/>
          </a:xfrm>
          <a:prstGeom prst="rect">
            <a:avLst/>
          </a:prstGeom>
        </p:spPr>
      </p:pic>
      <p:pic>
        <p:nvPicPr>
          <p:cNvPr id="13" name="Grafik 15">
            <a:extLst>
              <a:ext uri="{FF2B5EF4-FFF2-40B4-BE49-F238E27FC236}">
                <a16:creationId xmlns:a16="http://schemas.microsoft.com/office/drawing/2014/main" id="{DD43E447-6C06-7744-BC8F-A635D8EA947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4007" y="5169120"/>
            <a:ext cx="575562" cy="466767"/>
          </a:xfrm>
          <a:prstGeom prst="rect">
            <a:avLst/>
          </a:prstGeom>
        </p:spPr>
      </p:pic>
      <p:pic>
        <p:nvPicPr>
          <p:cNvPr id="14" name="Grafik 12">
            <a:extLst>
              <a:ext uri="{FF2B5EF4-FFF2-40B4-BE49-F238E27FC236}">
                <a16:creationId xmlns:a16="http://schemas.microsoft.com/office/drawing/2014/main" id="{A91A52CD-6D82-2B42-B7B9-B2027539ECF6}"/>
              </a:ext>
            </a:extLst>
          </p:cNvPr>
          <p:cNvPicPr>
            <a:picLocks noChangeAspect="1"/>
          </p:cNvPicPr>
          <p:nvPr/>
        </p:nvPicPr>
        <p:blipFill>
          <a:blip r:embed="rId3"/>
          <a:stretch>
            <a:fillRect/>
          </a:stretch>
        </p:blipFill>
        <p:spPr>
          <a:xfrm>
            <a:off x="2324459" y="4161148"/>
            <a:ext cx="350952" cy="350952"/>
          </a:xfrm>
          <a:prstGeom prst="rect">
            <a:avLst/>
          </a:prstGeom>
        </p:spPr>
      </p:pic>
      <p:pic>
        <p:nvPicPr>
          <p:cNvPr id="15" name="Grafik 13">
            <a:extLst>
              <a:ext uri="{FF2B5EF4-FFF2-40B4-BE49-F238E27FC236}">
                <a16:creationId xmlns:a16="http://schemas.microsoft.com/office/drawing/2014/main" id="{72BA4403-938E-8D4B-910E-38B1FCEE8058}"/>
              </a:ext>
            </a:extLst>
          </p:cNvPr>
          <p:cNvPicPr>
            <a:picLocks noChangeAspect="1"/>
          </p:cNvPicPr>
          <p:nvPr/>
        </p:nvPicPr>
        <p:blipFill>
          <a:blip r:embed="rId4"/>
          <a:stretch>
            <a:fillRect/>
          </a:stretch>
        </p:blipFill>
        <p:spPr>
          <a:xfrm>
            <a:off x="2583735" y="4485794"/>
            <a:ext cx="350952" cy="350952"/>
          </a:xfrm>
          <a:prstGeom prst="rect">
            <a:avLst/>
          </a:prstGeom>
        </p:spPr>
      </p:pic>
      <p:pic>
        <p:nvPicPr>
          <p:cNvPr id="16" name="Grafik 14">
            <a:extLst>
              <a:ext uri="{FF2B5EF4-FFF2-40B4-BE49-F238E27FC236}">
                <a16:creationId xmlns:a16="http://schemas.microsoft.com/office/drawing/2014/main" id="{EFDA1D6B-757D-AF4D-82CB-2329BA3383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49856" y="4328216"/>
            <a:ext cx="417634" cy="445710"/>
          </a:xfrm>
          <a:prstGeom prst="rect">
            <a:avLst/>
          </a:prstGeom>
        </p:spPr>
      </p:pic>
      <p:pic>
        <p:nvPicPr>
          <p:cNvPr id="17" name="Grafik 15">
            <a:extLst>
              <a:ext uri="{FF2B5EF4-FFF2-40B4-BE49-F238E27FC236}">
                <a16:creationId xmlns:a16="http://schemas.microsoft.com/office/drawing/2014/main" id="{5697C1C9-93BD-7543-B997-4AF0A511B5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79709" y="4694625"/>
            <a:ext cx="575562" cy="466767"/>
          </a:xfrm>
          <a:prstGeom prst="rect">
            <a:avLst/>
          </a:prstGeom>
        </p:spPr>
      </p:pic>
      <p:pic>
        <p:nvPicPr>
          <p:cNvPr id="18" name="Grafik 12">
            <a:extLst>
              <a:ext uri="{FF2B5EF4-FFF2-40B4-BE49-F238E27FC236}">
                <a16:creationId xmlns:a16="http://schemas.microsoft.com/office/drawing/2014/main" id="{8B201108-C9E3-A541-88A7-10BF27740704}"/>
              </a:ext>
            </a:extLst>
          </p:cNvPr>
          <p:cNvPicPr>
            <a:picLocks noChangeAspect="1"/>
          </p:cNvPicPr>
          <p:nvPr/>
        </p:nvPicPr>
        <p:blipFill>
          <a:blip r:embed="rId3"/>
          <a:stretch>
            <a:fillRect/>
          </a:stretch>
        </p:blipFill>
        <p:spPr>
          <a:xfrm>
            <a:off x="2246391" y="5253484"/>
            <a:ext cx="350952" cy="350952"/>
          </a:xfrm>
          <a:prstGeom prst="rect">
            <a:avLst/>
          </a:prstGeom>
        </p:spPr>
      </p:pic>
      <p:pic>
        <p:nvPicPr>
          <p:cNvPr id="19" name="Grafik 13">
            <a:extLst>
              <a:ext uri="{FF2B5EF4-FFF2-40B4-BE49-F238E27FC236}">
                <a16:creationId xmlns:a16="http://schemas.microsoft.com/office/drawing/2014/main" id="{B78FF4A9-9230-FD42-99C7-55D6C5D995A9}"/>
              </a:ext>
            </a:extLst>
          </p:cNvPr>
          <p:cNvPicPr>
            <a:picLocks noChangeAspect="1"/>
          </p:cNvPicPr>
          <p:nvPr/>
        </p:nvPicPr>
        <p:blipFill>
          <a:blip r:embed="rId4"/>
          <a:stretch>
            <a:fillRect/>
          </a:stretch>
        </p:blipFill>
        <p:spPr>
          <a:xfrm>
            <a:off x="2505667" y="5578130"/>
            <a:ext cx="350952" cy="350952"/>
          </a:xfrm>
          <a:prstGeom prst="rect">
            <a:avLst/>
          </a:prstGeom>
        </p:spPr>
      </p:pic>
      <p:pic>
        <p:nvPicPr>
          <p:cNvPr id="20" name="Grafik 14">
            <a:extLst>
              <a:ext uri="{FF2B5EF4-FFF2-40B4-BE49-F238E27FC236}">
                <a16:creationId xmlns:a16="http://schemas.microsoft.com/office/drawing/2014/main" id="{D2B054C4-F0D8-124D-AB14-1E3FFCC1B25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71788" y="5420552"/>
            <a:ext cx="417634" cy="445710"/>
          </a:xfrm>
          <a:prstGeom prst="rect">
            <a:avLst/>
          </a:prstGeom>
        </p:spPr>
      </p:pic>
      <p:pic>
        <p:nvPicPr>
          <p:cNvPr id="21" name="Grafik 15">
            <a:extLst>
              <a:ext uri="{FF2B5EF4-FFF2-40B4-BE49-F238E27FC236}">
                <a16:creationId xmlns:a16="http://schemas.microsoft.com/office/drawing/2014/main" id="{BEF40BD7-F903-0942-BE6C-7DE428C5ACB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01641" y="5786961"/>
            <a:ext cx="575562" cy="466767"/>
          </a:xfrm>
          <a:prstGeom prst="rect">
            <a:avLst/>
          </a:prstGeom>
        </p:spPr>
      </p:pic>
      <p:pic>
        <p:nvPicPr>
          <p:cNvPr id="22" name="Grafik 12">
            <a:extLst>
              <a:ext uri="{FF2B5EF4-FFF2-40B4-BE49-F238E27FC236}">
                <a16:creationId xmlns:a16="http://schemas.microsoft.com/office/drawing/2014/main" id="{2D0510D8-9CCE-7E40-9520-91268D087D4D}"/>
              </a:ext>
            </a:extLst>
          </p:cNvPr>
          <p:cNvPicPr>
            <a:picLocks noChangeAspect="1"/>
          </p:cNvPicPr>
          <p:nvPr/>
        </p:nvPicPr>
        <p:blipFill>
          <a:blip r:embed="rId3"/>
          <a:stretch>
            <a:fillRect/>
          </a:stretch>
        </p:blipFill>
        <p:spPr>
          <a:xfrm>
            <a:off x="2742093" y="4787066"/>
            <a:ext cx="350952" cy="350952"/>
          </a:xfrm>
          <a:prstGeom prst="rect">
            <a:avLst/>
          </a:prstGeom>
        </p:spPr>
      </p:pic>
      <p:pic>
        <p:nvPicPr>
          <p:cNvPr id="23" name="Grafik 13">
            <a:extLst>
              <a:ext uri="{FF2B5EF4-FFF2-40B4-BE49-F238E27FC236}">
                <a16:creationId xmlns:a16="http://schemas.microsoft.com/office/drawing/2014/main" id="{849AE695-BE8E-0545-B012-A3430E6FD78B}"/>
              </a:ext>
            </a:extLst>
          </p:cNvPr>
          <p:cNvPicPr>
            <a:picLocks noChangeAspect="1"/>
          </p:cNvPicPr>
          <p:nvPr/>
        </p:nvPicPr>
        <p:blipFill>
          <a:blip r:embed="rId4"/>
          <a:stretch>
            <a:fillRect/>
          </a:stretch>
        </p:blipFill>
        <p:spPr>
          <a:xfrm>
            <a:off x="3001369" y="5111712"/>
            <a:ext cx="350952" cy="350952"/>
          </a:xfrm>
          <a:prstGeom prst="rect">
            <a:avLst/>
          </a:prstGeom>
        </p:spPr>
      </p:pic>
      <p:pic>
        <p:nvPicPr>
          <p:cNvPr id="24" name="Grafik 14">
            <a:extLst>
              <a:ext uri="{FF2B5EF4-FFF2-40B4-BE49-F238E27FC236}">
                <a16:creationId xmlns:a16="http://schemas.microsoft.com/office/drawing/2014/main" id="{3A586329-9773-DE40-80CE-248D184946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67490" y="4954134"/>
            <a:ext cx="417634" cy="445710"/>
          </a:xfrm>
          <a:prstGeom prst="rect">
            <a:avLst/>
          </a:prstGeom>
        </p:spPr>
      </p:pic>
      <p:pic>
        <p:nvPicPr>
          <p:cNvPr id="25" name="Grafik 15">
            <a:extLst>
              <a:ext uri="{FF2B5EF4-FFF2-40B4-BE49-F238E27FC236}">
                <a16:creationId xmlns:a16="http://schemas.microsoft.com/office/drawing/2014/main" id="{A2EE2406-AB62-5C4E-AA66-FE6B42ED76B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597343" y="5320543"/>
            <a:ext cx="575562" cy="466767"/>
          </a:xfrm>
          <a:prstGeom prst="rect">
            <a:avLst/>
          </a:prstGeom>
        </p:spPr>
      </p:pic>
      <p:pic>
        <p:nvPicPr>
          <p:cNvPr id="26" name="Grafik 16">
            <a:extLst>
              <a:ext uri="{FF2B5EF4-FFF2-40B4-BE49-F238E27FC236}">
                <a16:creationId xmlns:a16="http://schemas.microsoft.com/office/drawing/2014/main" id="{87A24278-60BE-E04B-AF11-B808A344F7B3}"/>
              </a:ext>
            </a:extLst>
          </p:cNvPr>
          <p:cNvPicPr>
            <a:picLocks noChangeAspect="1"/>
          </p:cNvPicPr>
          <p:nvPr/>
        </p:nvPicPr>
        <p:blipFill rotWithShape="1">
          <a:blip r:embed="rId7">
            <a:clrChange>
              <a:clrFrom>
                <a:srgbClr val="FFFFFF"/>
              </a:clrFrom>
              <a:clrTo>
                <a:srgbClr val="FFFFFF">
                  <a:alpha val="0"/>
                </a:srgbClr>
              </a:clrTo>
            </a:clrChange>
          </a:blip>
          <a:srcRect l="49220" t="50364" r="18970" b="3327"/>
          <a:stretch/>
        </p:blipFill>
        <p:spPr>
          <a:xfrm>
            <a:off x="3468566" y="4276423"/>
            <a:ext cx="2710758" cy="1723189"/>
          </a:xfrm>
          <a:prstGeom prst="rect">
            <a:avLst/>
          </a:prstGeom>
        </p:spPr>
      </p:pic>
      <p:sp>
        <p:nvSpPr>
          <p:cNvPr id="2" name="Rectangle 1">
            <a:extLst>
              <a:ext uri="{FF2B5EF4-FFF2-40B4-BE49-F238E27FC236}">
                <a16:creationId xmlns:a16="http://schemas.microsoft.com/office/drawing/2014/main" id="{7982EA2E-A94C-3C47-90AE-55AAD7FD4EA9}"/>
              </a:ext>
            </a:extLst>
          </p:cNvPr>
          <p:cNvSpPr/>
          <p:nvPr/>
        </p:nvSpPr>
        <p:spPr>
          <a:xfrm>
            <a:off x="3176845" y="4148996"/>
            <a:ext cx="1125125" cy="623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fik 12">
            <a:extLst>
              <a:ext uri="{FF2B5EF4-FFF2-40B4-BE49-F238E27FC236}">
                <a16:creationId xmlns:a16="http://schemas.microsoft.com/office/drawing/2014/main" id="{C4485ECC-5107-D64A-B579-B5F7AEEFD23B}"/>
              </a:ext>
            </a:extLst>
          </p:cNvPr>
          <p:cNvPicPr>
            <a:picLocks noChangeAspect="1"/>
          </p:cNvPicPr>
          <p:nvPr/>
        </p:nvPicPr>
        <p:blipFill>
          <a:blip r:embed="rId3"/>
          <a:stretch>
            <a:fillRect/>
          </a:stretch>
        </p:blipFill>
        <p:spPr>
          <a:xfrm>
            <a:off x="6574683" y="4413918"/>
            <a:ext cx="350952" cy="350952"/>
          </a:xfrm>
          <a:prstGeom prst="rect">
            <a:avLst/>
          </a:prstGeom>
        </p:spPr>
      </p:pic>
      <p:pic>
        <p:nvPicPr>
          <p:cNvPr id="28" name="Grafik 13">
            <a:extLst>
              <a:ext uri="{FF2B5EF4-FFF2-40B4-BE49-F238E27FC236}">
                <a16:creationId xmlns:a16="http://schemas.microsoft.com/office/drawing/2014/main" id="{1F5196ED-C143-EA47-988E-557D43AA69C1}"/>
              </a:ext>
            </a:extLst>
          </p:cNvPr>
          <p:cNvPicPr>
            <a:picLocks noChangeAspect="1"/>
          </p:cNvPicPr>
          <p:nvPr/>
        </p:nvPicPr>
        <p:blipFill>
          <a:blip r:embed="rId4"/>
          <a:stretch>
            <a:fillRect/>
          </a:stretch>
        </p:blipFill>
        <p:spPr>
          <a:xfrm>
            <a:off x="6833959" y="4738564"/>
            <a:ext cx="350952" cy="350952"/>
          </a:xfrm>
          <a:prstGeom prst="rect">
            <a:avLst/>
          </a:prstGeom>
        </p:spPr>
      </p:pic>
      <p:pic>
        <p:nvPicPr>
          <p:cNvPr id="29" name="Grafik 14">
            <a:extLst>
              <a:ext uri="{FF2B5EF4-FFF2-40B4-BE49-F238E27FC236}">
                <a16:creationId xmlns:a16="http://schemas.microsoft.com/office/drawing/2014/main" id="{772DDD04-1CA2-3A4A-88C3-0D808A83A90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00080" y="4580986"/>
            <a:ext cx="417634" cy="445710"/>
          </a:xfrm>
          <a:prstGeom prst="rect">
            <a:avLst/>
          </a:prstGeom>
        </p:spPr>
      </p:pic>
      <p:pic>
        <p:nvPicPr>
          <p:cNvPr id="30" name="Grafik 15">
            <a:extLst>
              <a:ext uri="{FF2B5EF4-FFF2-40B4-BE49-F238E27FC236}">
                <a16:creationId xmlns:a16="http://schemas.microsoft.com/office/drawing/2014/main" id="{47F880F1-DCF2-254E-8A7C-B805565161C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429933" y="4947395"/>
            <a:ext cx="575562" cy="466767"/>
          </a:xfrm>
          <a:prstGeom prst="rect">
            <a:avLst/>
          </a:prstGeom>
        </p:spPr>
      </p:pic>
    </p:spTree>
    <p:extLst>
      <p:ext uri="{BB962C8B-B14F-4D97-AF65-F5344CB8AC3E}">
        <p14:creationId xmlns:p14="http://schemas.microsoft.com/office/powerpoint/2010/main" val="1046887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334625" y="2930607"/>
            <a:ext cx="4028384" cy="3070763"/>
          </a:xfrm>
        </p:spPr>
        <p:txBody>
          <a:bodyPr/>
          <a:lstStyle/>
          <a:p>
            <a:r>
              <a:rPr lang="en-US" sz="2000" dirty="0">
                <a:latin typeface="Source Sans Pro" panose="020B0503030403020204" pitchFamily="34" charset="0"/>
                <a:ea typeface="Source Sans Pro" panose="020B0503030403020204" pitchFamily="34" charset="0"/>
              </a:rPr>
              <a:t>Personal protective equipment (e.g. gloves, masks…)</a:t>
            </a:r>
          </a:p>
          <a:p>
            <a:r>
              <a:rPr lang="en-US" sz="2000" dirty="0">
                <a:latin typeface="Source Sans Pro" panose="020B0503030403020204" pitchFamily="34" charset="0"/>
                <a:ea typeface="Source Sans Pro" panose="020B0503030403020204" pitchFamily="34" charset="0"/>
              </a:rPr>
              <a:t>Trainings on safe handling of excreta</a:t>
            </a:r>
          </a:p>
          <a:p>
            <a:endParaRPr lang="es-VE" sz="2000" dirty="0">
              <a:latin typeface="Source Sans Pro" panose="020B0503030403020204" pitchFamily="34" charset="0"/>
              <a:ea typeface="Source Sans Pro" panose="020B0503030403020204" pitchFamily="34" charset="0"/>
            </a:endParaRPr>
          </a:p>
        </p:txBody>
      </p:sp>
      <p:sp>
        <p:nvSpPr>
          <p:cNvPr id="5" name="4 Marcador de texto"/>
          <p:cNvSpPr>
            <a:spLocks noGrp="1"/>
          </p:cNvSpPr>
          <p:nvPr>
            <p:ph type="body" sz="quarter" idx="17"/>
          </p:nvPr>
        </p:nvSpPr>
        <p:spPr>
          <a:xfrm>
            <a:off x="4780991" y="2930607"/>
            <a:ext cx="4028384" cy="3378713"/>
          </a:xfrm>
        </p:spPr>
        <p:txBody>
          <a:bodyPr/>
          <a:lstStyle/>
          <a:p>
            <a:r>
              <a:rPr lang="en-US" sz="2000" dirty="0"/>
              <a:t>Subsurface irrigation</a:t>
            </a:r>
          </a:p>
          <a:p>
            <a:r>
              <a:rPr lang="en-US" sz="2000" dirty="0">
                <a:latin typeface="Source Sans Pro" panose="020B0503030403020204" pitchFamily="34" charset="0"/>
                <a:ea typeface="Source Sans Pro" panose="020B0503030403020204" pitchFamily="34" charset="0"/>
              </a:rPr>
              <a:t>Personal hygiene</a:t>
            </a:r>
          </a:p>
        </p:txBody>
      </p:sp>
      <p:sp>
        <p:nvSpPr>
          <p:cNvPr id="7" name="6 Marcador de texto"/>
          <p:cNvSpPr>
            <a:spLocks noGrp="1"/>
          </p:cNvSpPr>
          <p:nvPr>
            <p:ph type="body" sz="quarter" idx="18"/>
          </p:nvPr>
        </p:nvSpPr>
        <p:spPr>
          <a:xfrm>
            <a:off x="1106615" y="2232107"/>
            <a:ext cx="2006950" cy="355600"/>
          </a:xfrm>
          <a:prstGeom prst="rect">
            <a:avLst/>
          </a:prstGeom>
        </p:spPr>
        <p:txBody>
          <a:bodyPr/>
          <a:lstStyle/>
          <a:p>
            <a:pPr marL="0" indent="0" algn="ctr">
              <a:buNone/>
            </a:pPr>
            <a:r>
              <a:rPr lang="en-US" sz="2200" dirty="0">
                <a:solidFill>
                  <a:schemeClr val="tx2"/>
                </a:solidFill>
                <a:latin typeface="Source Sans Pro Semibold" pitchFamily="34" charset="0"/>
              </a:rPr>
              <a:t>Workers?</a:t>
            </a:r>
          </a:p>
        </p:txBody>
      </p:sp>
      <p:sp>
        <p:nvSpPr>
          <p:cNvPr id="8" name="6 Marcador de texto"/>
          <p:cNvSpPr>
            <a:spLocks noGrp="1"/>
          </p:cNvSpPr>
          <p:nvPr>
            <p:ph type="body" sz="quarter" idx="4294967295"/>
          </p:nvPr>
        </p:nvSpPr>
        <p:spPr>
          <a:xfrm>
            <a:off x="4951187" y="2232107"/>
            <a:ext cx="3086198" cy="355600"/>
          </a:xfrm>
          <a:prstGeom prst="rect">
            <a:avLst/>
          </a:prstGeom>
        </p:spPr>
        <p:txBody>
          <a:bodyPr/>
          <a:lstStyle/>
          <a:p>
            <a:pPr marL="0" indent="0" algn="ctr">
              <a:buNone/>
            </a:pPr>
            <a:r>
              <a:rPr lang="en-US" sz="2200" dirty="0">
                <a:solidFill>
                  <a:schemeClr val="tx2"/>
                </a:solidFill>
                <a:latin typeface="Source Sans Pro Semibold" pitchFamily="34" charset="0"/>
              </a:rPr>
              <a:t>Farmers?</a:t>
            </a:r>
          </a:p>
        </p:txBody>
      </p:sp>
      <p:pic>
        <p:nvPicPr>
          <p:cNvPr id="3" name="Grafik 2" descr="Bauarbeiter">
            <a:extLst>
              <a:ext uri="{FF2B5EF4-FFF2-40B4-BE49-F238E27FC236}">
                <a16:creationId xmlns:a16="http://schemas.microsoft.com/office/drawing/2014/main" id="{7EA08D7C-F602-9940-82E8-961B0BD828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75176" y="1945202"/>
            <a:ext cx="914400" cy="914400"/>
          </a:xfrm>
          <a:prstGeom prst="rect">
            <a:avLst/>
          </a:prstGeom>
        </p:spPr>
      </p:pic>
      <p:pic>
        <p:nvPicPr>
          <p:cNvPr id="10" name="Grafik 9" descr="Bauer">
            <a:extLst>
              <a:ext uri="{FF2B5EF4-FFF2-40B4-BE49-F238E27FC236}">
                <a16:creationId xmlns:a16="http://schemas.microsoft.com/office/drawing/2014/main" id="{E989F1A0-1605-F948-8092-7258E69271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7385" y="1945202"/>
            <a:ext cx="914400" cy="914400"/>
          </a:xfrm>
          <a:prstGeom prst="rect">
            <a:avLst/>
          </a:prstGeom>
        </p:spPr>
      </p:pic>
      <p:sp>
        <p:nvSpPr>
          <p:cNvPr id="11" name="6 Marcador de texto">
            <a:extLst>
              <a:ext uri="{FF2B5EF4-FFF2-40B4-BE49-F238E27FC236}">
                <a16:creationId xmlns:a16="http://schemas.microsoft.com/office/drawing/2014/main" id="{ABA0A35E-D279-AA43-B5EE-1E605722C72A}"/>
              </a:ext>
            </a:extLst>
          </p:cNvPr>
          <p:cNvSpPr txBox="1">
            <a:spLocks/>
          </p:cNvSpPr>
          <p:nvPr/>
        </p:nvSpPr>
        <p:spPr>
          <a:xfrm>
            <a:off x="318309" y="1351547"/>
            <a:ext cx="822960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800" b="1" kern="1200" spc="0" baseline="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rgbClr val="71BC5C"/>
                </a:solidFill>
              </a:rPr>
              <a:t>What are the typical control measures to protect…</a:t>
            </a:r>
          </a:p>
        </p:txBody>
      </p:sp>
      <p:sp>
        <p:nvSpPr>
          <p:cNvPr id="13" name="Rectangular Callout 12">
            <a:extLst>
              <a:ext uri="{FF2B5EF4-FFF2-40B4-BE49-F238E27FC236}">
                <a16:creationId xmlns:a16="http://schemas.microsoft.com/office/drawing/2014/main" id="{286B6537-EC76-AB45-AC1C-089CEBD1B88E}"/>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ANNEX A1-6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113</a:t>
            </a:r>
          </a:p>
        </p:txBody>
      </p:sp>
    </p:spTree>
    <p:extLst>
      <p:ext uri="{BB962C8B-B14F-4D97-AF65-F5344CB8AC3E}">
        <p14:creationId xmlns:p14="http://schemas.microsoft.com/office/powerpoint/2010/main" val="387763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build="p"/>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178897" y="3023955"/>
            <a:ext cx="4163399" cy="2880320"/>
          </a:xfrm>
        </p:spPr>
        <p:txBody>
          <a:bodyPr/>
          <a:lstStyle/>
          <a:p>
            <a:r>
              <a:rPr lang="en-US" sz="2000" dirty="0"/>
              <a:t>Additional polishing step at wastewater treatment plant</a:t>
            </a:r>
          </a:p>
          <a:p>
            <a:r>
              <a:rPr lang="en-US" sz="2000" dirty="0"/>
              <a:t>Household food safety program</a:t>
            </a:r>
          </a:p>
        </p:txBody>
      </p:sp>
      <p:sp>
        <p:nvSpPr>
          <p:cNvPr id="5" name="4 Marcador de texto"/>
          <p:cNvSpPr>
            <a:spLocks noGrp="1"/>
          </p:cNvSpPr>
          <p:nvPr>
            <p:ph type="body" sz="quarter" idx="17"/>
          </p:nvPr>
        </p:nvSpPr>
        <p:spPr>
          <a:xfrm>
            <a:off x="4936719" y="3248980"/>
            <a:ext cx="4028384" cy="2880320"/>
          </a:xfrm>
        </p:spPr>
        <p:txBody>
          <a:bodyPr/>
          <a:lstStyle/>
          <a:p>
            <a:r>
              <a:rPr lang="en-US" sz="2000" dirty="0"/>
              <a:t>Restricted public access to fields or waste-fed aquaculture facilities</a:t>
            </a:r>
          </a:p>
          <a:p>
            <a:r>
              <a:rPr lang="en-US" sz="2000" dirty="0"/>
              <a:t>Fencing of waste treatment facility to prevent entry of children and animals</a:t>
            </a:r>
          </a:p>
        </p:txBody>
      </p:sp>
      <p:sp>
        <p:nvSpPr>
          <p:cNvPr id="6" name="6 Marcador de texto"/>
          <p:cNvSpPr>
            <a:spLocks noGrp="1"/>
          </p:cNvSpPr>
          <p:nvPr>
            <p:ph type="body" sz="quarter" idx="18"/>
          </p:nvPr>
        </p:nvSpPr>
        <p:spPr>
          <a:xfrm>
            <a:off x="1151620" y="2483895"/>
            <a:ext cx="1905706" cy="355600"/>
          </a:xfrm>
          <a:prstGeom prst="rect">
            <a:avLst/>
          </a:prstGeom>
        </p:spPr>
        <p:txBody>
          <a:bodyPr/>
          <a:lstStyle/>
          <a:p>
            <a:pPr marL="0" indent="0">
              <a:buNone/>
            </a:pPr>
            <a:r>
              <a:rPr lang="en-US" sz="2200" dirty="0">
                <a:solidFill>
                  <a:schemeClr val="tx2"/>
                </a:solidFill>
                <a:latin typeface="Source Sans Pro Semibold" pitchFamily="34" charset="0"/>
              </a:rPr>
              <a:t>Consumers?</a:t>
            </a:r>
          </a:p>
        </p:txBody>
      </p:sp>
      <p:sp>
        <p:nvSpPr>
          <p:cNvPr id="7" name="6 Marcador de texto"/>
          <p:cNvSpPr>
            <a:spLocks noGrp="1"/>
          </p:cNvSpPr>
          <p:nvPr>
            <p:ph type="body" sz="quarter" idx="4294967295"/>
          </p:nvPr>
        </p:nvSpPr>
        <p:spPr>
          <a:xfrm>
            <a:off x="5065630" y="2441867"/>
            <a:ext cx="2926750" cy="356840"/>
          </a:xfrm>
          <a:prstGeom prst="rect">
            <a:avLst/>
          </a:prstGeom>
        </p:spPr>
        <p:txBody>
          <a:bodyPr/>
          <a:lstStyle/>
          <a:p>
            <a:pPr marL="0" indent="0">
              <a:buNone/>
            </a:pPr>
            <a:r>
              <a:rPr lang="en-US" sz="2200" dirty="0">
                <a:solidFill>
                  <a:schemeClr val="tx2"/>
                </a:solidFill>
                <a:latin typeface="Source Sans Pro Semibold" pitchFamily="34" charset="0"/>
              </a:rPr>
              <a:t>Local communities?</a:t>
            </a:r>
          </a:p>
        </p:txBody>
      </p:sp>
      <p:pic>
        <p:nvPicPr>
          <p:cNvPr id="3" name="Grafik 2" descr="Essende Person">
            <a:extLst>
              <a:ext uri="{FF2B5EF4-FFF2-40B4-BE49-F238E27FC236}">
                <a16:creationId xmlns:a16="http://schemas.microsoft.com/office/drawing/2014/main" id="{282CA852-C26B-CA49-8ADB-3EA34E467E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5504" y="2213865"/>
            <a:ext cx="914400" cy="914400"/>
          </a:xfrm>
          <a:prstGeom prst="rect">
            <a:avLst/>
          </a:prstGeom>
        </p:spPr>
      </p:pic>
      <p:pic>
        <p:nvPicPr>
          <p:cNvPr id="10" name="Grafik 9" descr="Obstschüssel">
            <a:extLst>
              <a:ext uri="{FF2B5EF4-FFF2-40B4-BE49-F238E27FC236}">
                <a16:creationId xmlns:a16="http://schemas.microsoft.com/office/drawing/2014/main" id="{11B1519B-809F-CC4C-9A68-A423EE5A4C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5586" y="2233371"/>
            <a:ext cx="437694" cy="437694"/>
          </a:xfrm>
          <a:prstGeom prst="rect">
            <a:avLst/>
          </a:prstGeom>
        </p:spPr>
      </p:pic>
      <p:pic>
        <p:nvPicPr>
          <p:cNvPr id="12" name="Grafik 11" descr="Tanz">
            <a:extLst>
              <a:ext uri="{FF2B5EF4-FFF2-40B4-BE49-F238E27FC236}">
                <a16:creationId xmlns:a16="http://schemas.microsoft.com/office/drawing/2014/main" id="{7A7272FA-BC26-ED40-93AC-BF6687D5F8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67355" y="2341507"/>
            <a:ext cx="914400" cy="914400"/>
          </a:xfrm>
          <a:prstGeom prst="rect">
            <a:avLst/>
          </a:prstGeom>
        </p:spPr>
      </p:pic>
      <p:sp>
        <p:nvSpPr>
          <p:cNvPr id="13" name="6 Marcador de texto">
            <a:extLst>
              <a:ext uri="{FF2B5EF4-FFF2-40B4-BE49-F238E27FC236}">
                <a16:creationId xmlns:a16="http://schemas.microsoft.com/office/drawing/2014/main" id="{FEBCBCB1-70D4-174A-9389-FDD4B9504091}"/>
              </a:ext>
            </a:extLst>
          </p:cNvPr>
          <p:cNvSpPr txBox="1">
            <a:spLocks/>
          </p:cNvSpPr>
          <p:nvPr/>
        </p:nvSpPr>
        <p:spPr>
          <a:xfrm>
            <a:off x="313433" y="1270000"/>
            <a:ext cx="822960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800" b="1" kern="1200" spc="0" baseline="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rgbClr val="71BC5C"/>
                </a:solidFill>
              </a:rPr>
              <a:t>What are the typical control measures to protect…</a:t>
            </a:r>
          </a:p>
        </p:txBody>
      </p:sp>
      <p:sp>
        <p:nvSpPr>
          <p:cNvPr id="14" name="Rectangular Callout 13">
            <a:extLst>
              <a:ext uri="{FF2B5EF4-FFF2-40B4-BE49-F238E27FC236}">
                <a16:creationId xmlns:a16="http://schemas.microsoft.com/office/drawing/2014/main" id="{1F4A57D4-0BFB-C04C-B537-209DCCFB4550}"/>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ANNEX A1-6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113</a:t>
            </a:r>
          </a:p>
        </p:txBody>
      </p:sp>
    </p:spTree>
    <p:extLst>
      <p:ext uri="{BB962C8B-B14F-4D97-AF65-F5344CB8AC3E}">
        <p14:creationId xmlns:p14="http://schemas.microsoft.com/office/powerpoint/2010/main" val="2899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build="p"/>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F38A386-D329-394B-A593-6D970C6E1449}"/>
              </a:ext>
            </a:extLst>
          </p:cNvPr>
          <p:cNvSpPr>
            <a:spLocks noGrp="1"/>
          </p:cNvSpPr>
          <p:nvPr>
            <p:ph type="body" sz="quarter" idx="20"/>
          </p:nvPr>
        </p:nvSpPr>
        <p:spPr>
          <a:xfrm>
            <a:off x="262446" y="1781175"/>
            <a:ext cx="8229600" cy="355600"/>
          </a:xfrm>
        </p:spPr>
        <p:txBody>
          <a:bodyPr/>
          <a:lstStyle/>
          <a:p>
            <a:r>
              <a:rPr lang="en-GB" sz="4000" b="0" dirty="0">
                <a:latin typeface="Source Sans Pro" panose="020B0503030403020204" pitchFamily="34" charset="0"/>
                <a:ea typeface="Source Sans Pro" panose="020B0503030403020204" pitchFamily="34" charset="0"/>
              </a:rPr>
              <a:t>How do we determine</a:t>
            </a:r>
          </a:p>
        </p:txBody>
      </p:sp>
      <p:sp>
        <p:nvSpPr>
          <p:cNvPr id="4" name="Textplatzhalter 2">
            <a:extLst>
              <a:ext uri="{FF2B5EF4-FFF2-40B4-BE49-F238E27FC236}">
                <a16:creationId xmlns:a16="http://schemas.microsoft.com/office/drawing/2014/main" id="{19C1F61A-4F46-534D-9F39-FD1A9AE97B50}"/>
              </a:ext>
            </a:extLst>
          </p:cNvPr>
          <p:cNvSpPr txBox="1">
            <a:spLocks/>
          </p:cNvSpPr>
          <p:nvPr/>
        </p:nvSpPr>
        <p:spPr>
          <a:xfrm>
            <a:off x="1307118" y="2466274"/>
            <a:ext cx="774086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b="0" dirty="0">
                <a:solidFill>
                  <a:schemeClr val="tx2"/>
                </a:solidFill>
                <a:latin typeface="Source Sans Pro" panose="020B0503030403020204" pitchFamily="34" charset="0"/>
                <a:ea typeface="Source Sans Pro" panose="020B0503030403020204" pitchFamily="34" charset="0"/>
              </a:rPr>
              <a:t>how effective is a </a:t>
            </a:r>
            <a:r>
              <a:rPr lang="en-GB" sz="4000" b="0" dirty="0">
                <a:solidFill>
                  <a:srgbClr val="71BC5C"/>
                </a:solidFill>
                <a:latin typeface="Source Sans Pro" panose="020B0503030403020204" pitchFamily="34" charset="0"/>
                <a:ea typeface="Source Sans Pro" panose="020B0503030403020204" pitchFamily="34" charset="0"/>
              </a:rPr>
              <a:t>control measure?</a:t>
            </a:r>
          </a:p>
        </p:txBody>
      </p:sp>
      <p:sp>
        <p:nvSpPr>
          <p:cNvPr id="5" name="Text Placeholder 19">
            <a:extLst>
              <a:ext uri="{FF2B5EF4-FFF2-40B4-BE49-F238E27FC236}">
                <a16:creationId xmlns:a16="http://schemas.microsoft.com/office/drawing/2014/main" id="{675E08D2-A477-DB4C-AD8A-9EDAC32D3182}"/>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6" name="Text Placeholder 19">
            <a:extLst>
              <a:ext uri="{FF2B5EF4-FFF2-40B4-BE49-F238E27FC236}">
                <a16:creationId xmlns:a16="http://schemas.microsoft.com/office/drawing/2014/main" id="{4C632EDD-BAF2-244C-943E-D5FA12012954}"/>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pic>
        <p:nvPicPr>
          <p:cNvPr id="7" name="Picture 4">
            <a:extLst>
              <a:ext uri="{FF2B5EF4-FFF2-40B4-BE49-F238E27FC236}">
                <a16:creationId xmlns:a16="http://schemas.microsoft.com/office/drawing/2014/main" id="{870587FC-08AF-C64C-A553-5CABA3C01C4D}"/>
              </a:ext>
            </a:extLst>
          </p:cNvPr>
          <p:cNvPicPr>
            <a:picLocks noChangeAspect="1"/>
          </p:cNvPicPr>
          <p:nvPr/>
        </p:nvPicPr>
        <p:blipFill rotWithShape="1">
          <a:blip r:embed="rId3">
            <a:clrChange>
              <a:clrFrom>
                <a:srgbClr val="FFFFFF"/>
              </a:clrFrom>
              <a:clrTo>
                <a:srgbClr val="FFFFFF">
                  <a:alpha val="0"/>
                </a:srgbClr>
              </a:clrTo>
            </a:clrChange>
          </a:blip>
          <a:srcRect l="3326" r="9385"/>
          <a:stretch/>
        </p:blipFill>
        <p:spPr>
          <a:xfrm>
            <a:off x="611560" y="3151373"/>
            <a:ext cx="8011317" cy="3112942"/>
          </a:xfrm>
          <a:prstGeom prst="rect">
            <a:avLst/>
          </a:prstGeom>
        </p:spPr>
      </p:pic>
      <p:cxnSp>
        <p:nvCxnSpPr>
          <p:cNvPr id="8" name="Straight Connector 17">
            <a:extLst>
              <a:ext uri="{FF2B5EF4-FFF2-40B4-BE49-F238E27FC236}">
                <a16:creationId xmlns:a16="http://schemas.microsoft.com/office/drawing/2014/main" id="{37206492-3EBF-684F-818C-5E52E577CBDE}"/>
              </a:ext>
            </a:extLst>
          </p:cNvPr>
          <p:cNvCxnSpPr>
            <a:cxnSpLocks/>
          </p:cNvCxnSpPr>
          <p:nvPr/>
        </p:nvCxnSpPr>
        <p:spPr>
          <a:xfrm flipH="1">
            <a:off x="262446" y="1153553"/>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322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431540" y="1548146"/>
            <a:ext cx="7364715" cy="520862"/>
          </a:xfrm>
        </p:spPr>
        <p:txBody>
          <a:bodyPr/>
          <a:lstStyle/>
          <a:p>
            <a:r>
              <a:rPr lang="en-US" sz="2000" dirty="0">
                <a:latin typeface="Source Sans Pro" panose="020B0503030403020204" pitchFamily="34" charset="0"/>
                <a:ea typeface="Source Sans Pro" panose="020B0503030403020204" pitchFamily="34" charset="0"/>
              </a:rPr>
              <a:t>Consider how effective the existing control measure: </a:t>
            </a:r>
          </a:p>
        </p:txBody>
      </p:sp>
      <p:sp>
        <p:nvSpPr>
          <p:cNvPr id="12" name="1 Marcador de texto">
            <a:extLst>
              <a:ext uri="{FF2B5EF4-FFF2-40B4-BE49-F238E27FC236}">
                <a16:creationId xmlns:a16="http://schemas.microsoft.com/office/drawing/2014/main" id="{96149185-DA2F-8648-8CC3-4CAEC9F3D87B}"/>
              </a:ext>
            </a:extLst>
          </p:cNvPr>
          <p:cNvSpPr txBox="1">
            <a:spLocks/>
          </p:cNvSpPr>
          <p:nvPr/>
        </p:nvSpPr>
        <p:spPr>
          <a:xfrm>
            <a:off x="693191" y="1978459"/>
            <a:ext cx="7364715" cy="983612"/>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4pPr>
            <a:lvl5pPr marL="18288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2000" b="1" u="sng" dirty="0">
                <a:solidFill>
                  <a:srgbClr val="71BC5C"/>
                </a:solidFill>
                <a:latin typeface="Source Sans Pro" panose="020B0503030403020204" pitchFamily="34" charset="0"/>
                <a:ea typeface="Source Sans Pro" panose="020B0503030403020204" pitchFamily="34" charset="0"/>
              </a:rPr>
              <a:t>could</a:t>
            </a:r>
            <a:r>
              <a:rPr lang="en-US" sz="2000" b="1" dirty="0">
                <a:solidFill>
                  <a:srgbClr val="71BC5C"/>
                </a:solidFill>
                <a:latin typeface="Source Sans Pro" panose="020B0503030403020204" pitchFamily="34" charset="0"/>
                <a:ea typeface="Source Sans Pro" panose="020B0503030403020204" pitchFamily="34" charset="0"/>
              </a:rPr>
              <a:t> be</a:t>
            </a:r>
            <a:r>
              <a:rPr lang="en-US" sz="2000" dirty="0">
                <a:solidFill>
                  <a:srgbClr val="71BC5C"/>
                </a:solidFill>
                <a:latin typeface="Source Sans Pro" panose="020B0503030403020204" pitchFamily="34" charset="0"/>
                <a:ea typeface="Source Sans Pro" panose="020B0503030403020204" pitchFamily="34" charset="0"/>
              </a:rPr>
              <a:t>, </a:t>
            </a:r>
            <a:r>
              <a:rPr lang="en-US" sz="2000" dirty="0">
                <a:solidFill>
                  <a:schemeClr val="accent5">
                    <a:lumMod val="10000"/>
                  </a:schemeClr>
                </a:solidFill>
                <a:latin typeface="Source Sans Pro" panose="020B0503030403020204" pitchFamily="34" charset="0"/>
                <a:ea typeface="Source Sans Pro" panose="020B0503030403020204" pitchFamily="34" charset="0"/>
              </a:rPr>
              <a:t>assuming it was always working well  	     </a:t>
            </a:r>
          </a:p>
          <a:p>
            <a:pPr marL="358775"/>
            <a:r>
              <a:rPr lang="en-US" sz="2000" dirty="0">
                <a:solidFill>
                  <a:schemeClr val="accent5">
                    <a:lumMod val="10000"/>
                  </a:schemeClr>
                </a:solidFill>
                <a:latin typeface="Source Sans Pro" panose="020B0503030403020204" pitchFamily="34" charset="0"/>
                <a:ea typeface="Source Sans Pro" panose="020B0503030403020204" pitchFamily="34" charset="0"/>
              </a:rPr>
              <a:t>(known as CM validation).</a:t>
            </a:r>
          </a:p>
        </p:txBody>
      </p:sp>
      <p:sp>
        <p:nvSpPr>
          <p:cNvPr id="13" name="1 Marcador de texto">
            <a:extLst>
              <a:ext uri="{FF2B5EF4-FFF2-40B4-BE49-F238E27FC236}">
                <a16:creationId xmlns:a16="http://schemas.microsoft.com/office/drawing/2014/main" id="{91CD3EF6-DB1F-1D41-9F4F-4E982B2DFA9B}"/>
              </a:ext>
            </a:extLst>
          </p:cNvPr>
          <p:cNvSpPr txBox="1">
            <a:spLocks/>
          </p:cNvSpPr>
          <p:nvPr/>
        </p:nvSpPr>
        <p:spPr>
          <a:xfrm>
            <a:off x="618127" y="5467897"/>
            <a:ext cx="7364715" cy="70640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4pPr>
            <a:lvl5pPr marL="18288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2"/>
            </a:pPr>
            <a:r>
              <a:rPr lang="en-US" sz="2000" b="1" u="sng" dirty="0">
                <a:solidFill>
                  <a:srgbClr val="71BC5C"/>
                </a:solidFill>
                <a:latin typeface="Source Sans Pro" panose="020B0503030403020204" pitchFamily="34" charset="0"/>
                <a:ea typeface="Source Sans Pro" panose="020B0503030403020204" pitchFamily="34" charset="0"/>
              </a:rPr>
              <a:t>is in practice</a:t>
            </a:r>
            <a:r>
              <a:rPr lang="en-US" sz="2000" dirty="0">
                <a:solidFill>
                  <a:srgbClr val="71BC5C"/>
                </a:solidFill>
                <a:latin typeface="Source Sans Pro" panose="020B0503030403020204" pitchFamily="34" charset="0"/>
                <a:ea typeface="Source Sans Pro" panose="020B0503030403020204" pitchFamily="34" charset="0"/>
              </a:rPr>
              <a:t>, </a:t>
            </a:r>
            <a:r>
              <a:rPr lang="en-US" sz="2000" dirty="0">
                <a:solidFill>
                  <a:schemeClr val="accent5">
                    <a:lumMod val="10000"/>
                  </a:schemeClr>
                </a:solidFill>
                <a:latin typeface="Source Sans Pro" panose="020B0503030403020204" pitchFamily="34" charset="0"/>
                <a:ea typeface="Source Sans Pro" panose="020B0503030403020204" pitchFamily="34" charset="0"/>
              </a:rPr>
              <a:t>considering actual site conditions, enforcement of existing rules and regulations and operating practices.</a:t>
            </a:r>
          </a:p>
        </p:txBody>
      </p:sp>
      <p:sp>
        <p:nvSpPr>
          <p:cNvPr id="14" name="1 Marcador de texto">
            <a:extLst>
              <a:ext uri="{FF2B5EF4-FFF2-40B4-BE49-F238E27FC236}">
                <a16:creationId xmlns:a16="http://schemas.microsoft.com/office/drawing/2014/main" id="{5ECFBD67-7311-D946-9A9E-EC408E1267DC}"/>
              </a:ext>
            </a:extLst>
          </p:cNvPr>
          <p:cNvSpPr txBox="1">
            <a:spLocks/>
          </p:cNvSpPr>
          <p:nvPr/>
        </p:nvSpPr>
        <p:spPr>
          <a:xfrm>
            <a:off x="1741685" y="3415602"/>
            <a:ext cx="7364715" cy="1561656"/>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4pPr>
            <a:lvl5pPr marL="1828800" indent="0" algn="l" defTabSz="914400" rtl="0" eaLnBrk="1" latinLnBrk="0" hangingPunct="1">
              <a:lnSpc>
                <a:spcPct val="90000"/>
              </a:lnSpc>
              <a:spcBef>
                <a:spcPts val="500"/>
              </a:spcBef>
              <a:buFontTx/>
              <a:buNone/>
              <a:defRPr sz="16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a:r>
              <a:rPr lang="en-US" sz="2000" dirty="0">
                <a:solidFill>
                  <a:schemeClr val="tx2"/>
                </a:solidFill>
                <a:latin typeface="Source Sans Pro" panose="020B0503030403020204" pitchFamily="34" charset="0"/>
                <a:ea typeface="Source Sans Pro" panose="020B0503030403020204" pitchFamily="34" charset="0"/>
              </a:rPr>
              <a:t>• checking system loading against its design capacity;</a:t>
            </a:r>
          </a:p>
          <a:p>
            <a:pPr marL="358775"/>
            <a:r>
              <a:rPr lang="en-US" sz="2000" dirty="0">
                <a:solidFill>
                  <a:schemeClr val="tx2"/>
                </a:solidFill>
                <a:latin typeface="Source Sans Pro" panose="020B0503030403020204" pitchFamily="34" charset="0"/>
                <a:ea typeface="Source Sans Pro" panose="020B0503030403020204" pitchFamily="34" charset="0"/>
              </a:rPr>
              <a:t>• checking historical performance under unusual conditions;</a:t>
            </a:r>
          </a:p>
          <a:p>
            <a:pPr marL="358775"/>
            <a:r>
              <a:rPr lang="en-US" sz="2000" dirty="0">
                <a:solidFill>
                  <a:schemeClr val="tx2"/>
                </a:solidFill>
                <a:latin typeface="Source Sans Pro" panose="020B0503030403020204" pitchFamily="34" charset="0"/>
                <a:ea typeface="Source Sans Pro" panose="020B0503030403020204" pitchFamily="34" charset="0"/>
              </a:rPr>
              <a:t>• checking the credited reductions of pathogens for control measures.</a:t>
            </a:r>
          </a:p>
        </p:txBody>
      </p:sp>
      <p:cxnSp>
        <p:nvCxnSpPr>
          <p:cNvPr id="20" name="Straight Connector 17">
            <a:extLst>
              <a:ext uri="{FF2B5EF4-FFF2-40B4-BE49-F238E27FC236}">
                <a16:creationId xmlns:a16="http://schemas.microsoft.com/office/drawing/2014/main" id="{72276990-3340-6F48-8694-52E8B93E98EC}"/>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5" name="Text Placeholder 19">
            <a:extLst>
              <a:ext uri="{FF2B5EF4-FFF2-40B4-BE49-F238E27FC236}">
                <a16:creationId xmlns:a16="http://schemas.microsoft.com/office/drawing/2014/main" id="{36F61113-2F35-E84F-97D3-C7E0D0CA4ADE}"/>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6" name="Text Placeholder 19">
            <a:extLst>
              <a:ext uri="{FF2B5EF4-FFF2-40B4-BE49-F238E27FC236}">
                <a16:creationId xmlns:a16="http://schemas.microsoft.com/office/drawing/2014/main" id="{DE269EB5-6E4E-FF42-8A8C-85C9F6A14BFE}"/>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
        <p:nvSpPr>
          <p:cNvPr id="17" name="Rectangular Callout 16">
            <a:extLst>
              <a:ext uri="{FF2B5EF4-FFF2-40B4-BE49-F238E27FC236}">
                <a16:creationId xmlns:a16="http://schemas.microsoft.com/office/drawing/2014/main" id="{490CC063-25C8-B447-936F-E68AAB4E07B2}"/>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3.5, page 49</a:t>
            </a:r>
          </a:p>
        </p:txBody>
      </p:sp>
    </p:spTree>
    <p:extLst>
      <p:ext uri="{BB962C8B-B14F-4D97-AF65-F5344CB8AC3E}">
        <p14:creationId xmlns:p14="http://schemas.microsoft.com/office/powerpoint/2010/main" val="1880666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Marcador de texto"/>
          <p:cNvSpPr>
            <a:spLocks noGrp="1"/>
          </p:cNvSpPr>
          <p:nvPr>
            <p:ph type="body" sz="quarter" idx="4294967295"/>
          </p:nvPr>
        </p:nvSpPr>
        <p:spPr>
          <a:xfrm>
            <a:off x="476545" y="2888767"/>
            <a:ext cx="3738980" cy="2700473"/>
          </a:xfrm>
          <a:prstGeom prst="rect">
            <a:avLst/>
          </a:prstGeom>
        </p:spPr>
        <p:txBody>
          <a:bodyPr/>
          <a:lstStyle/>
          <a:p>
            <a:pPr algn="r">
              <a:lnSpc>
                <a:spcPct val="100000"/>
              </a:lnSpc>
            </a:pPr>
            <a:r>
              <a:rPr lang="en-US" sz="2000" dirty="0">
                <a:solidFill>
                  <a:schemeClr val="tx2"/>
                </a:solidFill>
                <a:latin typeface="Source Sans Pro" panose="020B0503030403020204" pitchFamily="34" charset="0"/>
                <a:ea typeface="Source Sans Pro" panose="020B0503030403020204" pitchFamily="34" charset="0"/>
              </a:rPr>
              <a:t>E. Coli presence implies water may be contaminated</a:t>
            </a:r>
          </a:p>
          <a:p>
            <a:pPr algn="r">
              <a:lnSpc>
                <a:spcPct val="100000"/>
              </a:lnSpc>
            </a:pPr>
            <a:endParaRPr lang="en-US" sz="2000" dirty="0">
              <a:solidFill>
                <a:schemeClr val="tx2"/>
              </a:solidFill>
              <a:latin typeface="Source Sans Pro" panose="020B0503030403020204" pitchFamily="34" charset="0"/>
              <a:ea typeface="Source Sans Pro" panose="020B0503030403020204" pitchFamily="34" charset="0"/>
            </a:endParaRPr>
          </a:p>
          <a:p>
            <a:pPr algn="r">
              <a:lnSpc>
                <a:spcPct val="100000"/>
              </a:lnSpc>
            </a:pPr>
            <a:endParaRPr lang="en-US" sz="2000" dirty="0">
              <a:solidFill>
                <a:schemeClr val="tx2"/>
              </a:solidFill>
              <a:latin typeface="Source Sans Pro" panose="020B0503030403020204" pitchFamily="34" charset="0"/>
              <a:ea typeface="Source Sans Pro" panose="020B0503030403020204" pitchFamily="34" charset="0"/>
            </a:endParaRPr>
          </a:p>
          <a:p>
            <a:pPr algn="r">
              <a:lnSpc>
                <a:spcPct val="100000"/>
              </a:lnSpc>
            </a:pPr>
            <a:r>
              <a:rPr lang="en-US" sz="2000" dirty="0">
                <a:solidFill>
                  <a:schemeClr val="tx2"/>
                </a:solidFill>
                <a:latin typeface="Source Sans Pro" panose="020B0503030403020204" pitchFamily="34" charset="0"/>
                <a:ea typeface="Source Sans Pro" panose="020B0503030403020204" pitchFamily="34" charset="0"/>
              </a:rPr>
              <a:t>E. Coli absence implies water very unlikely to be contaminated </a:t>
            </a:r>
          </a:p>
          <a:p>
            <a:endParaRPr lang="es-VE" sz="2000" dirty="0">
              <a:solidFill>
                <a:schemeClr val="tx2"/>
              </a:solidFill>
              <a:latin typeface="Source Sans Pro" panose="020B0503030403020204" pitchFamily="34" charset="0"/>
              <a:ea typeface="Source Sans Pro" panose="020B0503030403020204" pitchFamily="34" charset="0"/>
            </a:endParaRPr>
          </a:p>
        </p:txBody>
      </p:sp>
      <p:sp>
        <p:nvSpPr>
          <p:cNvPr id="8" name="5 Marcador de texto"/>
          <p:cNvSpPr>
            <a:spLocks noGrp="1"/>
          </p:cNvSpPr>
          <p:nvPr>
            <p:ph type="body" sz="quarter" idx="4294967295"/>
          </p:nvPr>
        </p:nvSpPr>
        <p:spPr>
          <a:xfrm>
            <a:off x="4485554" y="2839823"/>
            <a:ext cx="4391973" cy="2749417"/>
          </a:xfrm>
          <a:prstGeom prst="rect">
            <a:avLst/>
          </a:prstGeom>
        </p:spPr>
        <p:txBody>
          <a:body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We know it is contaminated.</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We use the numbers of faecal indicator organisms, to indicate, the removals of faecal contamination.</a:t>
            </a:r>
          </a:p>
          <a:p>
            <a:pPr>
              <a:lnSpc>
                <a:spcPct val="100000"/>
              </a:lnSpc>
            </a:pPr>
            <a:endParaRPr lang="en-GB" sz="6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The larger the removal, the safer the wastewater is for reuse.</a:t>
            </a:r>
          </a:p>
          <a:p>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9" name="6 Marcador de texto"/>
          <p:cNvSpPr>
            <a:spLocks noGrp="1"/>
          </p:cNvSpPr>
          <p:nvPr>
            <p:ph type="body" sz="quarter" idx="4294967295"/>
          </p:nvPr>
        </p:nvSpPr>
        <p:spPr>
          <a:xfrm>
            <a:off x="2051725" y="2438890"/>
            <a:ext cx="2157486" cy="355600"/>
          </a:xfrm>
          <a:prstGeom prst="rect">
            <a:avLst/>
          </a:prstGeom>
        </p:spPr>
        <p:txBody>
          <a:bodyPr/>
          <a:lstStyle/>
          <a:p>
            <a:pPr marL="0" indent="0" algn="r">
              <a:buNone/>
            </a:pPr>
            <a:r>
              <a:rPr lang="en-US" sz="2400" dirty="0">
                <a:solidFill>
                  <a:schemeClr val="tx2"/>
                </a:solidFill>
                <a:latin typeface="Source Sans Pro Semibold" pitchFamily="34" charset="0"/>
              </a:rPr>
              <a:t>Water supply</a:t>
            </a:r>
          </a:p>
        </p:txBody>
      </p:sp>
      <p:sp>
        <p:nvSpPr>
          <p:cNvPr id="10" name="6 Marcador de texto"/>
          <p:cNvSpPr>
            <a:spLocks noGrp="1"/>
          </p:cNvSpPr>
          <p:nvPr>
            <p:ph type="body" sz="quarter" idx="4294967295"/>
          </p:nvPr>
        </p:nvSpPr>
        <p:spPr>
          <a:xfrm>
            <a:off x="4492163" y="2438890"/>
            <a:ext cx="2333945" cy="355600"/>
          </a:xfrm>
          <a:prstGeom prst="rect">
            <a:avLst/>
          </a:prstGeom>
        </p:spPr>
        <p:txBody>
          <a:bodyPr/>
          <a:lstStyle/>
          <a:p>
            <a:pPr marL="0" indent="0">
              <a:buNone/>
            </a:pPr>
            <a:r>
              <a:rPr lang="en-US" sz="2400" dirty="0">
                <a:solidFill>
                  <a:schemeClr val="tx2"/>
                </a:solidFill>
                <a:latin typeface="Source Sans Pro Semibold" pitchFamily="34" charset="0"/>
              </a:rPr>
              <a:t>Wastewater</a:t>
            </a:r>
          </a:p>
        </p:txBody>
      </p:sp>
      <p:sp>
        <p:nvSpPr>
          <p:cNvPr id="11" name="6 Marcador de texto"/>
          <p:cNvSpPr>
            <a:spLocks noGrp="1"/>
          </p:cNvSpPr>
          <p:nvPr>
            <p:ph type="body" sz="quarter" idx="4294967295"/>
          </p:nvPr>
        </p:nvSpPr>
        <p:spPr>
          <a:xfrm>
            <a:off x="429871" y="1493785"/>
            <a:ext cx="8229600" cy="355600"/>
          </a:xfrm>
          <a:prstGeom prst="rect">
            <a:avLst/>
          </a:prstGeom>
        </p:spPr>
        <p:txBody>
          <a:bodyPr/>
          <a:lstStyle/>
          <a:p>
            <a:pPr marL="0" indent="0" algn="ctr">
              <a:buNone/>
            </a:pPr>
            <a:r>
              <a:rPr lang="en-US" sz="2600" dirty="0">
                <a:solidFill>
                  <a:srgbClr val="71BC5C"/>
                </a:solidFill>
                <a:latin typeface="Source Sans Pro Semibold" pitchFamily="34" charset="0"/>
              </a:rPr>
              <a:t>Assessing control measures effectiveness in reducing pathogens load</a:t>
            </a:r>
          </a:p>
        </p:txBody>
      </p:sp>
      <p:cxnSp>
        <p:nvCxnSpPr>
          <p:cNvPr id="13" name="Straight Connector 17">
            <a:extLst>
              <a:ext uri="{FF2B5EF4-FFF2-40B4-BE49-F238E27FC236}">
                <a16:creationId xmlns:a16="http://schemas.microsoft.com/office/drawing/2014/main" id="{A00399C6-04E7-1546-A3B8-FED465D8C877}"/>
              </a:ext>
            </a:extLst>
          </p:cNvPr>
          <p:cNvCxnSpPr>
            <a:cxnSpLocks/>
          </p:cNvCxnSpPr>
          <p:nvPr/>
        </p:nvCxnSpPr>
        <p:spPr>
          <a:xfrm flipV="1">
            <a:off x="4305536" y="2319552"/>
            <a:ext cx="0" cy="3269688"/>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cxnSp>
        <p:nvCxnSpPr>
          <p:cNvPr id="15" name="Straight Connector 17">
            <a:extLst>
              <a:ext uri="{FF2B5EF4-FFF2-40B4-BE49-F238E27FC236}">
                <a16:creationId xmlns:a16="http://schemas.microsoft.com/office/drawing/2014/main" id="{7FA4FE38-A91B-6E47-A12A-B73A38715443}"/>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7" name="Text Placeholder 19">
            <a:extLst>
              <a:ext uri="{FF2B5EF4-FFF2-40B4-BE49-F238E27FC236}">
                <a16:creationId xmlns:a16="http://schemas.microsoft.com/office/drawing/2014/main" id="{914A6571-5367-DF4B-BD4A-C4A1850D9269}"/>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8" name="Text Placeholder 19">
            <a:extLst>
              <a:ext uri="{FF2B5EF4-FFF2-40B4-BE49-F238E27FC236}">
                <a16:creationId xmlns:a16="http://schemas.microsoft.com/office/drawing/2014/main" id="{037325EB-DBD4-DE45-B09E-E0C0197A32E2}"/>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2531050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C0BD978C-57C9-0240-B5CE-68B31AABD810}"/>
              </a:ext>
            </a:extLst>
          </p:cNvPr>
          <p:cNvSpPr>
            <a:spLocks noGrp="1"/>
          </p:cNvSpPr>
          <p:nvPr>
            <p:ph type="body" sz="quarter" idx="10"/>
          </p:nvPr>
        </p:nvSpPr>
        <p:spPr>
          <a:xfrm>
            <a:off x="271772" y="2029962"/>
            <a:ext cx="3265113" cy="3687725"/>
          </a:xfrm>
        </p:spPr>
        <p:txBody>
          <a:bodyPr/>
          <a:lstStyle/>
          <a:p>
            <a:pPr marL="363538" lvl="0" indent="-363538">
              <a:lnSpc>
                <a:spcPct val="100000"/>
              </a:lnSpc>
              <a:buNone/>
            </a:pPr>
            <a:r>
              <a:rPr lang="en-GB" sz="2200" dirty="0">
                <a:latin typeface="Source Sans Pro" panose="020B0503030403020204" pitchFamily="34" charset="0"/>
                <a:ea typeface="Source Sans Pro" panose="020B0503030403020204" pitchFamily="34" charset="0"/>
              </a:rPr>
              <a:t>3.1 Identify hazards and hazardous events.</a:t>
            </a:r>
          </a:p>
          <a:p>
            <a:pPr marL="363538" lvl="0" indent="-363538">
              <a:lnSpc>
                <a:spcPct val="100000"/>
              </a:lnSpc>
              <a:buNone/>
            </a:pPr>
            <a:r>
              <a:rPr lang="en-GB" sz="2200" dirty="0">
                <a:latin typeface="Source Sans Pro" panose="020B0503030403020204" pitchFamily="34" charset="0"/>
                <a:ea typeface="Source Sans Pro" panose="020B0503030403020204" pitchFamily="34" charset="0"/>
              </a:rPr>
              <a:t>3.2 Identify and assess existing control measures.</a:t>
            </a:r>
          </a:p>
          <a:p>
            <a:pPr marL="363538" lvl="0" indent="-363538">
              <a:lnSpc>
                <a:spcPct val="100000"/>
              </a:lnSpc>
              <a:buNone/>
            </a:pPr>
            <a:r>
              <a:rPr lang="en-GB" sz="2200" dirty="0">
                <a:latin typeface="Source Sans Pro" panose="020B0503030403020204" pitchFamily="34" charset="0"/>
                <a:ea typeface="Source Sans Pro" panose="020B0503030403020204" pitchFamily="34" charset="0"/>
              </a:rPr>
              <a:t>3.4 Assess and prioritize the exposure risk.</a:t>
            </a:r>
          </a:p>
        </p:txBody>
      </p:sp>
      <p:sp>
        <p:nvSpPr>
          <p:cNvPr id="32" name="Text Placeholder 31">
            <a:extLst>
              <a:ext uri="{FF2B5EF4-FFF2-40B4-BE49-F238E27FC236}">
                <a16:creationId xmlns:a16="http://schemas.microsoft.com/office/drawing/2014/main" id="{1C2566CD-5F40-8349-A846-DDE135CBE1E0}"/>
              </a:ext>
            </a:extLst>
          </p:cNvPr>
          <p:cNvSpPr>
            <a:spLocks noGrp="1"/>
          </p:cNvSpPr>
          <p:nvPr>
            <p:ph type="body" sz="quarter" idx="11"/>
          </p:nvPr>
        </p:nvSpPr>
        <p:spPr>
          <a:xfrm>
            <a:off x="5937451" y="2441576"/>
            <a:ext cx="2905125" cy="1932530"/>
          </a:xfrm>
        </p:spPr>
        <p:txBody>
          <a:bodyPr/>
          <a:lstStyle/>
          <a:p>
            <a:r>
              <a:rPr lang="en-GB" sz="2200" dirty="0">
                <a:latin typeface="Source Sans Pro" panose="020B0503030403020204" pitchFamily="34" charset="0"/>
                <a:ea typeface="Source Sans Pro" panose="020B0503030403020204" pitchFamily="34" charset="0"/>
              </a:rPr>
              <a:t> A risk assessment table </a:t>
            </a:r>
          </a:p>
          <a:p>
            <a:r>
              <a:rPr lang="en-GB" sz="2200" dirty="0">
                <a:latin typeface="Source Sans Pro" panose="020B0503030403020204" pitchFamily="34" charset="0"/>
                <a:ea typeface="Source Sans Pro" panose="020B0503030403020204" pitchFamily="34" charset="0"/>
              </a:rPr>
              <a:t> A prioritized list of hazardous events.</a:t>
            </a:r>
          </a:p>
          <a:p>
            <a:endParaRPr lang="en-GB" sz="2200" dirty="0">
              <a:latin typeface="Source Sans Pro" panose="020B0503030403020204" pitchFamily="34" charset="0"/>
              <a:ea typeface="Source Sans Pro" panose="020B0503030403020204" pitchFamily="34" charset="0"/>
            </a:endParaRPr>
          </a:p>
          <a:p>
            <a:endParaRPr lang="en-GB" sz="2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28066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593413" y="2396161"/>
            <a:ext cx="8229600" cy="633189"/>
          </a:xfrm>
        </p:spPr>
        <p:txBody>
          <a:bodyPr anchor="t"/>
          <a:lstStyle/>
          <a:p>
            <a:r>
              <a:rPr lang="en-US" sz="2000" dirty="0">
                <a:latin typeface="Source Sans Pro" panose="020B0503030403020204" pitchFamily="34" charset="0"/>
                <a:ea typeface="Source Sans Pro" panose="020B0503030403020204" pitchFamily="34" charset="0"/>
              </a:rPr>
              <a:t>Log reduction of organisms is widely used in WHO guidelines and risk quantification literature:</a:t>
            </a:r>
          </a:p>
        </p:txBody>
      </p:sp>
      <p:sp>
        <p:nvSpPr>
          <p:cNvPr id="3" name="2 Marcador de texto"/>
          <p:cNvSpPr>
            <a:spLocks noGrp="1"/>
          </p:cNvSpPr>
          <p:nvPr>
            <p:ph type="body" sz="quarter" idx="20"/>
          </p:nvPr>
        </p:nvSpPr>
        <p:spPr>
          <a:xfrm>
            <a:off x="527865" y="1538790"/>
            <a:ext cx="8229600" cy="400108"/>
          </a:xfrm>
        </p:spPr>
        <p:txBody>
          <a:bodyPr anchor="t"/>
          <a:lstStyle/>
          <a:p>
            <a:pPr algn="ctr"/>
            <a:r>
              <a:rPr lang="en-US" sz="2400" dirty="0">
                <a:solidFill>
                  <a:srgbClr val="71BC5C"/>
                </a:solidFill>
              </a:rPr>
              <a:t>Log reductions as measure of effectiveness of control measures</a:t>
            </a:r>
          </a:p>
        </p:txBody>
      </p:sp>
      <p:graphicFrame>
        <p:nvGraphicFramePr>
          <p:cNvPr id="13" name="Table 4"/>
          <p:cNvGraphicFramePr>
            <a:graphicFrameLocks noGrp="1"/>
          </p:cNvGraphicFramePr>
          <p:nvPr>
            <p:extLst>
              <p:ext uri="{D42A27DB-BD31-4B8C-83A1-F6EECF244321}">
                <p14:modId xmlns:p14="http://schemas.microsoft.com/office/powerpoint/2010/main" val="2377652246"/>
              </p:ext>
            </p:extLst>
          </p:nvPr>
        </p:nvGraphicFramePr>
        <p:xfrm>
          <a:off x="604502" y="3836030"/>
          <a:ext cx="3386480" cy="2286000"/>
        </p:xfrm>
        <a:graphic>
          <a:graphicData uri="http://schemas.openxmlformats.org/drawingml/2006/table">
            <a:tbl>
              <a:tblPr firstRow="1" bandRow="1">
                <a:tableStyleId>{21E4AEA4-8DFA-4A89-87EB-49C32662AFE0}</a:tableStyleId>
              </a:tblPr>
              <a:tblGrid>
                <a:gridCol w="1693240">
                  <a:extLst>
                    <a:ext uri="{9D8B030D-6E8A-4147-A177-3AD203B41FA5}">
                      <a16:colId xmlns:a16="http://schemas.microsoft.com/office/drawing/2014/main" val="20000"/>
                    </a:ext>
                  </a:extLst>
                </a:gridCol>
                <a:gridCol w="1693240">
                  <a:extLst>
                    <a:ext uri="{9D8B030D-6E8A-4147-A177-3AD203B41FA5}">
                      <a16:colId xmlns:a16="http://schemas.microsoft.com/office/drawing/2014/main" val="20001"/>
                    </a:ext>
                  </a:extLst>
                </a:gridCol>
              </a:tblGrid>
              <a:tr h="381000">
                <a:tc>
                  <a:txBody>
                    <a:bodyPr/>
                    <a:lstStyle/>
                    <a:p>
                      <a:pPr algn="ctr"/>
                      <a:r>
                        <a:rPr lang="en-AU" sz="2000" b="0" i="0" dirty="0">
                          <a:latin typeface="Source Sans Pro" panose="020B0503030403020204" pitchFamily="34" charset="0"/>
                          <a:ea typeface="Source Sans Pro" panose="020B0503030403020204" pitchFamily="34" charset="0"/>
                        </a:rPr>
                        <a:t>% reduction</a:t>
                      </a:r>
                      <a:endParaRPr lang="en-GB" sz="2000" b="0" i="0" dirty="0">
                        <a:latin typeface="Source Sans Pro" panose="020B0503030403020204" pitchFamily="34" charset="0"/>
                        <a:ea typeface="Source Sans Pro" panose="020B0503030403020204" pitchFamily="34" charset="0"/>
                      </a:endParaRPr>
                    </a:p>
                  </a:txBody>
                  <a:tcPr>
                    <a:solidFill>
                      <a:srgbClr val="71BC5C"/>
                    </a:solidFill>
                  </a:tcPr>
                </a:tc>
                <a:tc>
                  <a:txBody>
                    <a:bodyPr/>
                    <a:lstStyle/>
                    <a:p>
                      <a:pPr algn="ctr"/>
                      <a:r>
                        <a:rPr lang="en-AU" sz="2000" b="0" i="0" dirty="0">
                          <a:latin typeface="Source Sans Pro" panose="020B0503030403020204" pitchFamily="34" charset="0"/>
                          <a:ea typeface="Source Sans Pro" panose="020B0503030403020204" pitchFamily="34" charset="0"/>
                        </a:rPr>
                        <a:t>Log reduction</a:t>
                      </a:r>
                    </a:p>
                    <a:p>
                      <a:pPr algn="ctr"/>
                      <a:r>
                        <a:rPr lang="en-AU" sz="2000" b="0" i="0" dirty="0">
                          <a:latin typeface="Source Sans Pro" panose="020B0503030403020204" pitchFamily="34" charset="0"/>
                          <a:ea typeface="Source Sans Pro" panose="020B0503030403020204" pitchFamily="34" charset="0"/>
                        </a:rPr>
                        <a:t>value</a:t>
                      </a:r>
                      <a:endParaRPr lang="en-GB" sz="2000" b="0" i="0" dirty="0">
                        <a:latin typeface="Source Sans Pro" panose="020B0503030403020204" pitchFamily="34" charset="0"/>
                        <a:ea typeface="Source Sans Pro" panose="020B0503030403020204" pitchFamily="34" charset="0"/>
                      </a:endParaRPr>
                    </a:p>
                  </a:txBody>
                  <a:tcPr>
                    <a:solidFill>
                      <a:srgbClr val="71BC5C"/>
                    </a:solidFill>
                  </a:tcPr>
                </a:tc>
                <a:extLst>
                  <a:ext uri="{0D108BD9-81ED-4DB2-BD59-A6C34878D82A}">
                    <a16:rowId xmlns:a16="http://schemas.microsoft.com/office/drawing/2014/main" val="10000"/>
                  </a:ext>
                </a:extLst>
              </a:tr>
              <a:tr h="381000">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90%</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1"/>
                  </a:ext>
                </a:extLst>
              </a:tr>
              <a:tr h="381000">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99%</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2</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2"/>
                  </a:ext>
                </a:extLst>
              </a:tr>
              <a:tr h="381000">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99.9%</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3</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3"/>
                  </a:ext>
                </a:extLst>
              </a:tr>
              <a:tr h="381000">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99.99%</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4</a:t>
                      </a:r>
                      <a:endParaRPr lang="en-GB"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4"/>
                  </a:ext>
                </a:extLst>
              </a:tr>
            </a:tbl>
          </a:graphicData>
        </a:graphic>
      </p:graphicFrame>
      <p:graphicFrame>
        <p:nvGraphicFramePr>
          <p:cNvPr id="14" name="Table 5"/>
          <p:cNvGraphicFramePr>
            <a:graphicFrameLocks noGrp="1"/>
          </p:cNvGraphicFramePr>
          <p:nvPr>
            <p:extLst>
              <p:ext uri="{D42A27DB-BD31-4B8C-83A1-F6EECF244321}">
                <p14:modId xmlns:p14="http://schemas.microsoft.com/office/powerpoint/2010/main" val="3828940468"/>
              </p:ext>
            </p:extLst>
          </p:nvPr>
        </p:nvGraphicFramePr>
        <p:xfrm>
          <a:off x="4984455" y="3557772"/>
          <a:ext cx="3683000" cy="2622780"/>
        </p:xfrm>
        <a:graphic>
          <a:graphicData uri="http://schemas.openxmlformats.org/drawingml/2006/table">
            <a:tbl>
              <a:tblPr firstRow="1" bandRow="1">
                <a:tableStyleId>{21E4AEA4-8DFA-4A89-87EB-49C32662AFE0}</a:tableStyleId>
              </a:tblPr>
              <a:tblGrid>
                <a:gridCol w="1841500">
                  <a:extLst>
                    <a:ext uri="{9D8B030D-6E8A-4147-A177-3AD203B41FA5}">
                      <a16:colId xmlns:a16="http://schemas.microsoft.com/office/drawing/2014/main" val="20000"/>
                    </a:ext>
                  </a:extLst>
                </a:gridCol>
                <a:gridCol w="1841500">
                  <a:extLst>
                    <a:ext uri="{9D8B030D-6E8A-4147-A177-3AD203B41FA5}">
                      <a16:colId xmlns:a16="http://schemas.microsoft.com/office/drawing/2014/main" val="20001"/>
                    </a:ext>
                  </a:extLst>
                </a:gridCol>
              </a:tblGrid>
              <a:tr h="1005713">
                <a:tc>
                  <a:txBody>
                    <a:bodyPr/>
                    <a:lstStyle/>
                    <a:p>
                      <a:pPr algn="ctr"/>
                      <a:r>
                        <a:rPr lang="en-AU" sz="2000" b="0" i="0" dirty="0">
                          <a:latin typeface="Source Sans Pro" panose="020B0503030403020204" pitchFamily="34" charset="0"/>
                          <a:ea typeface="Source Sans Pro" panose="020B0503030403020204" pitchFamily="34" charset="0"/>
                        </a:rPr>
                        <a:t>Original  concentration units/100 mL</a:t>
                      </a:r>
                    </a:p>
                  </a:txBody>
                  <a:tcPr marL="91427" marR="91427" marT="45714" marB="45714">
                    <a:solidFill>
                      <a:srgbClr val="71BC5C"/>
                    </a:solidFill>
                  </a:tcPr>
                </a:tc>
                <a:tc>
                  <a:txBody>
                    <a:bodyPr/>
                    <a:lstStyle/>
                    <a:p>
                      <a:pPr algn="ctr"/>
                      <a:r>
                        <a:rPr lang="en-AU" sz="2000" b="0" i="0" baseline="0" dirty="0">
                          <a:latin typeface="Source Sans Pro" panose="020B0503030403020204" pitchFamily="34" charset="0"/>
                          <a:ea typeface="Source Sans Pro" panose="020B0503030403020204" pitchFamily="34" charset="0"/>
                        </a:rPr>
                        <a:t>Concentration after control measure</a:t>
                      </a:r>
                      <a:endParaRPr lang="en-AU" sz="2000" b="0" i="0" dirty="0">
                        <a:latin typeface="Source Sans Pro" panose="020B0503030403020204" pitchFamily="34" charset="0"/>
                        <a:ea typeface="Source Sans Pro" panose="020B0503030403020204" pitchFamily="34" charset="0"/>
                      </a:endParaRPr>
                    </a:p>
                  </a:txBody>
                  <a:tcPr marL="91427" marR="91427" marT="45714" marB="45714">
                    <a:solidFill>
                      <a:srgbClr val="71BC5C"/>
                    </a:solidFill>
                  </a:tcPr>
                </a:tc>
                <a:extLst>
                  <a:ext uri="{0D108BD9-81ED-4DB2-BD59-A6C34878D82A}">
                    <a16:rowId xmlns:a16="http://schemas.microsoft.com/office/drawing/2014/main" val="10000"/>
                  </a:ext>
                </a:extLst>
              </a:tr>
              <a:tr h="396190">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100 (=10</a:t>
                      </a:r>
                      <a:r>
                        <a:rPr lang="en-AU" sz="2000" b="0" i="0" baseline="30000" dirty="0">
                          <a:solidFill>
                            <a:schemeClr val="accent5">
                              <a:lumMod val="10000"/>
                            </a:schemeClr>
                          </a:solidFill>
                          <a:latin typeface="Source Sans Pro" panose="020B0503030403020204" pitchFamily="34" charset="0"/>
                          <a:ea typeface="Source Sans Pro" panose="020B0503030403020204" pitchFamily="34" charset="0"/>
                        </a:rPr>
                        <a:t>2</a:t>
                      </a:r>
                      <a:r>
                        <a:rPr lang="en-AU" sz="20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10 (10</a:t>
                      </a:r>
                      <a:r>
                        <a:rPr lang="en-AU" sz="2000" b="0" i="0" baseline="30000" dirty="0">
                          <a:solidFill>
                            <a:schemeClr val="accent5">
                              <a:lumMod val="10000"/>
                            </a:schemeClr>
                          </a:solidFill>
                          <a:latin typeface="Source Sans Pro" panose="020B0503030403020204" pitchFamily="34" charset="0"/>
                          <a:ea typeface="Source Sans Pro" panose="020B0503030403020204" pitchFamily="34" charset="0"/>
                        </a:rPr>
                        <a:t>1</a:t>
                      </a:r>
                      <a:r>
                        <a:rPr lang="en-AU" sz="20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extLst>
                  <a:ext uri="{0D108BD9-81ED-4DB2-BD59-A6C34878D82A}">
                    <a16:rowId xmlns:a16="http://schemas.microsoft.com/office/drawing/2014/main" val="10001"/>
                  </a:ext>
                </a:extLst>
              </a:tr>
              <a:tr h="396190">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10,000 (=10</a:t>
                      </a:r>
                      <a:r>
                        <a:rPr lang="en-AU" sz="2000" b="0" i="0" baseline="30000" dirty="0">
                          <a:solidFill>
                            <a:schemeClr val="accent5">
                              <a:lumMod val="10000"/>
                            </a:schemeClr>
                          </a:solidFill>
                          <a:latin typeface="Source Sans Pro" panose="020B0503030403020204" pitchFamily="34" charset="0"/>
                          <a:ea typeface="Source Sans Pro" panose="020B0503030403020204" pitchFamily="34" charset="0"/>
                        </a:rPr>
                        <a:t>4</a:t>
                      </a:r>
                      <a:r>
                        <a:rPr lang="en-AU" sz="20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100 (10</a:t>
                      </a:r>
                      <a:r>
                        <a:rPr lang="en-AU" sz="2000" b="0" i="0" baseline="30000" dirty="0">
                          <a:solidFill>
                            <a:schemeClr val="accent5">
                              <a:lumMod val="10000"/>
                            </a:schemeClr>
                          </a:solidFill>
                          <a:latin typeface="Source Sans Pro" panose="020B0503030403020204" pitchFamily="34" charset="0"/>
                          <a:ea typeface="Source Sans Pro" panose="020B0503030403020204" pitchFamily="34" charset="0"/>
                        </a:rPr>
                        <a:t>2</a:t>
                      </a:r>
                      <a:r>
                        <a:rPr lang="en-AU" sz="20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extLst>
                  <a:ext uri="{0D108BD9-81ED-4DB2-BD59-A6C34878D82A}">
                    <a16:rowId xmlns:a16="http://schemas.microsoft.com/office/drawing/2014/main" val="10002"/>
                  </a:ext>
                </a:extLst>
              </a:tr>
              <a:tr h="396190">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10,000 (=10</a:t>
                      </a:r>
                      <a:r>
                        <a:rPr lang="en-AU" sz="2000" b="0" i="0" baseline="30000" dirty="0">
                          <a:solidFill>
                            <a:schemeClr val="accent5">
                              <a:lumMod val="10000"/>
                            </a:schemeClr>
                          </a:solidFill>
                          <a:latin typeface="Source Sans Pro" panose="020B0503030403020204" pitchFamily="34" charset="0"/>
                          <a:ea typeface="Source Sans Pro" panose="020B0503030403020204" pitchFamily="34" charset="0"/>
                        </a:rPr>
                        <a:t>4</a:t>
                      </a:r>
                      <a:r>
                        <a:rPr lang="en-AU" sz="20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10 </a:t>
                      </a:r>
                      <a:r>
                        <a:rPr kumimoji="0" lang="en-AU" sz="2000" b="0" i="0" kern="1200" dirty="0">
                          <a:solidFill>
                            <a:schemeClr val="accent5">
                              <a:lumMod val="10000"/>
                            </a:schemeClr>
                          </a:solidFill>
                          <a:latin typeface="Source Sans Pro" panose="020B0503030403020204" pitchFamily="34" charset="0"/>
                          <a:ea typeface="Source Sans Pro" panose="020B0503030403020204" pitchFamily="34" charset="0"/>
                        </a:rPr>
                        <a:t>(10</a:t>
                      </a:r>
                      <a:r>
                        <a:rPr kumimoji="0" lang="en-AU" sz="2000" b="0" i="0" kern="1200" baseline="30000" dirty="0">
                          <a:solidFill>
                            <a:schemeClr val="accent5">
                              <a:lumMod val="10000"/>
                            </a:schemeClr>
                          </a:solidFill>
                          <a:latin typeface="Source Sans Pro" panose="020B0503030403020204" pitchFamily="34" charset="0"/>
                          <a:ea typeface="Source Sans Pro" panose="020B0503030403020204" pitchFamily="34" charset="0"/>
                        </a:rPr>
                        <a:t>1</a:t>
                      </a:r>
                      <a:r>
                        <a:rPr kumimoji="0" lang="en-AU" sz="2000" b="0" i="0" kern="1200" dirty="0">
                          <a:solidFill>
                            <a:schemeClr val="accent5">
                              <a:lumMod val="10000"/>
                            </a:schemeClr>
                          </a:solidFill>
                          <a:latin typeface="Source Sans Pro" panose="020B0503030403020204" pitchFamily="34" charset="0"/>
                          <a:ea typeface="Source Sans Pro" panose="020B0503030403020204" pitchFamily="34" charset="0"/>
                        </a:rPr>
                        <a:t>)</a:t>
                      </a:r>
                      <a:endParaRPr kumimoji="0" lang="en-AU" sz="2000" b="0" i="0" kern="1200" dirty="0">
                        <a:solidFill>
                          <a:schemeClr val="accent5">
                            <a:lumMod val="10000"/>
                          </a:schemeClr>
                        </a:solidFill>
                        <a:latin typeface="Source Sans Pro" panose="020B0503030403020204" pitchFamily="34" charset="0"/>
                        <a:ea typeface="Source Sans Pro" panose="020B0503030403020204" pitchFamily="34" charset="0"/>
                        <a:cs typeface="+mn-cs"/>
                      </a:endParaRPr>
                    </a:p>
                  </a:txBody>
                  <a:tcPr marL="91427" marR="91427" marT="45714" marB="45714"/>
                </a:tc>
                <a:extLst>
                  <a:ext uri="{0D108BD9-81ED-4DB2-BD59-A6C34878D82A}">
                    <a16:rowId xmlns:a16="http://schemas.microsoft.com/office/drawing/2014/main" val="10003"/>
                  </a:ext>
                </a:extLst>
              </a:tr>
              <a:tr h="428268">
                <a:tc>
                  <a:txBody>
                    <a:bodyPr/>
                    <a:lstStyle/>
                    <a:p>
                      <a:pPr algn="ctr"/>
                      <a:r>
                        <a:rPr lang="en-AU" sz="2000" b="0" i="0" dirty="0">
                          <a:solidFill>
                            <a:schemeClr val="accent5">
                              <a:lumMod val="10000"/>
                            </a:schemeClr>
                          </a:solidFill>
                          <a:latin typeface="Source Sans Pro" panose="020B0503030403020204" pitchFamily="34" charset="0"/>
                          <a:ea typeface="Source Sans Pro" panose="020B0503030403020204" pitchFamily="34" charset="0"/>
                        </a:rPr>
                        <a:t>10,000</a:t>
                      </a:r>
                      <a:r>
                        <a:rPr lang="en-AU" sz="2000" b="0" i="0" baseline="0" dirty="0">
                          <a:solidFill>
                            <a:schemeClr val="accent5">
                              <a:lumMod val="10000"/>
                            </a:schemeClr>
                          </a:solidFill>
                          <a:latin typeface="Source Sans Pro" panose="020B0503030403020204" pitchFamily="34" charset="0"/>
                          <a:ea typeface="Source Sans Pro" panose="020B0503030403020204" pitchFamily="34" charset="0"/>
                        </a:rPr>
                        <a:t> (=10</a:t>
                      </a:r>
                      <a:r>
                        <a:rPr lang="en-AU" sz="2000" b="0" i="0" baseline="30000" dirty="0">
                          <a:solidFill>
                            <a:schemeClr val="accent5">
                              <a:lumMod val="10000"/>
                            </a:schemeClr>
                          </a:solidFill>
                          <a:latin typeface="Source Sans Pro" panose="020B0503030403020204" pitchFamily="34" charset="0"/>
                          <a:ea typeface="Source Sans Pro" panose="020B0503030403020204" pitchFamily="34" charset="0"/>
                        </a:rPr>
                        <a:t>4</a:t>
                      </a:r>
                      <a:r>
                        <a:rPr lang="en-AU" sz="2000" b="0" i="0" baseline="0" dirty="0">
                          <a:solidFill>
                            <a:schemeClr val="accent5">
                              <a:lumMod val="10000"/>
                            </a:schemeClr>
                          </a:solidFill>
                          <a:latin typeface="Source Sans Pro" panose="020B0503030403020204" pitchFamily="34" charset="0"/>
                          <a:ea typeface="Source Sans Pro" panose="020B0503030403020204" pitchFamily="34" charset="0"/>
                        </a:rPr>
                        <a:t>)</a:t>
                      </a:r>
                      <a:endParaRPr lang="en-AU" sz="2000" b="0" i="0" dirty="0">
                        <a:solidFill>
                          <a:schemeClr val="accent5">
                            <a:lumMod val="10000"/>
                          </a:schemeClr>
                        </a:solidFill>
                        <a:latin typeface="Source Sans Pro" panose="020B0503030403020204" pitchFamily="34" charset="0"/>
                        <a:ea typeface="Source Sans Pro" panose="020B0503030403020204" pitchFamily="34" charset="0"/>
                      </a:endParaRPr>
                    </a:p>
                  </a:txBody>
                  <a:tcPr marL="91427" marR="91427" marT="45714" marB="45714"/>
                </a:tc>
                <a:tc>
                  <a:txBody>
                    <a:bodyPr/>
                    <a:lstStyle/>
                    <a:p>
                      <a:pPr algn="ctr"/>
                      <a:r>
                        <a:rPr kumimoji="0" lang="en-AU" sz="2000" b="0" i="0" kern="1200" dirty="0">
                          <a:solidFill>
                            <a:schemeClr val="accent5">
                              <a:lumMod val="10000"/>
                            </a:schemeClr>
                          </a:solidFill>
                          <a:latin typeface="Source Sans Pro" panose="020B0503030403020204" pitchFamily="34" charset="0"/>
                          <a:ea typeface="Source Sans Pro" panose="020B0503030403020204" pitchFamily="34" charset="0"/>
                        </a:rPr>
                        <a:t>1 (10</a:t>
                      </a:r>
                      <a:r>
                        <a:rPr kumimoji="0" lang="en-AU" sz="2000" b="0" i="0" kern="1200" baseline="30000" dirty="0">
                          <a:solidFill>
                            <a:schemeClr val="accent5">
                              <a:lumMod val="10000"/>
                            </a:schemeClr>
                          </a:solidFill>
                          <a:latin typeface="Source Sans Pro" panose="020B0503030403020204" pitchFamily="34" charset="0"/>
                          <a:ea typeface="Source Sans Pro" panose="020B0503030403020204" pitchFamily="34" charset="0"/>
                        </a:rPr>
                        <a:t>0</a:t>
                      </a:r>
                      <a:r>
                        <a:rPr kumimoji="0" lang="en-AU" sz="2000" b="0" i="0" kern="1200" dirty="0">
                          <a:solidFill>
                            <a:schemeClr val="accent5">
                              <a:lumMod val="10000"/>
                            </a:schemeClr>
                          </a:solidFill>
                          <a:latin typeface="Source Sans Pro" panose="020B0503030403020204" pitchFamily="34" charset="0"/>
                          <a:ea typeface="Source Sans Pro" panose="020B0503030403020204" pitchFamily="34" charset="0"/>
                        </a:rPr>
                        <a:t>)</a:t>
                      </a:r>
                      <a:endParaRPr kumimoji="0" lang="en-AU" sz="2000" b="0" i="0" kern="1200" dirty="0">
                        <a:solidFill>
                          <a:schemeClr val="accent5">
                            <a:lumMod val="10000"/>
                          </a:schemeClr>
                        </a:solidFill>
                        <a:latin typeface="Source Sans Pro" panose="020B0503030403020204" pitchFamily="34" charset="0"/>
                        <a:ea typeface="Source Sans Pro" panose="020B0503030403020204" pitchFamily="34" charset="0"/>
                        <a:cs typeface="+mn-cs"/>
                      </a:endParaRPr>
                    </a:p>
                  </a:txBody>
                  <a:tcPr marL="91427" marR="91427" marT="45714" marB="45714"/>
                </a:tc>
                <a:extLst>
                  <a:ext uri="{0D108BD9-81ED-4DB2-BD59-A6C34878D82A}">
                    <a16:rowId xmlns:a16="http://schemas.microsoft.com/office/drawing/2014/main" val="10004"/>
                  </a:ext>
                </a:extLst>
              </a:tr>
            </a:tbl>
          </a:graphicData>
        </a:graphic>
      </p:graphicFrame>
      <p:grpSp>
        <p:nvGrpSpPr>
          <p:cNvPr id="15" name="Group 14"/>
          <p:cNvGrpSpPr>
            <a:grpSpLocks/>
          </p:cNvGrpSpPr>
          <p:nvPr/>
        </p:nvGrpSpPr>
        <p:grpSpPr bwMode="auto">
          <a:xfrm>
            <a:off x="3990680" y="4761097"/>
            <a:ext cx="914400" cy="1181100"/>
            <a:chOff x="3749675" y="4591050"/>
            <a:chExt cx="914400" cy="1181100"/>
          </a:xfrm>
        </p:grpSpPr>
        <p:cxnSp>
          <p:nvCxnSpPr>
            <p:cNvPr id="16" name="Straight Arrow Connector 10"/>
            <p:cNvCxnSpPr>
              <a:cxnSpLocks noChangeShapeType="1"/>
            </p:cNvCxnSpPr>
            <p:nvPr/>
          </p:nvCxnSpPr>
          <p:spPr bwMode="auto">
            <a:xfrm>
              <a:off x="3749675" y="4591050"/>
              <a:ext cx="914400" cy="0"/>
            </a:xfrm>
            <a:prstGeom prst="straightConnector1">
              <a:avLst/>
            </a:prstGeom>
            <a:noFill/>
            <a:ln w="25400">
              <a:solidFill>
                <a:srgbClr val="60B446"/>
              </a:solidFill>
              <a:round/>
              <a:headEnd/>
              <a:tailEnd type="arrow" w="med" len="med"/>
            </a:ln>
            <a:effectLst>
              <a:outerShdw dist="20000" dir="5400000" rotWithShape="0">
                <a:srgbClr val="808080">
                  <a:alpha val="37999"/>
                </a:srgbClr>
              </a:outerShdw>
            </a:effectLst>
          </p:spPr>
        </p:cxnSp>
        <p:cxnSp>
          <p:nvCxnSpPr>
            <p:cNvPr id="17" name="Straight Arrow Connector 11"/>
            <p:cNvCxnSpPr>
              <a:cxnSpLocks noChangeShapeType="1"/>
            </p:cNvCxnSpPr>
            <p:nvPr/>
          </p:nvCxnSpPr>
          <p:spPr bwMode="auto">
            <a:xfrm>
              <a:off x="3749675" y="4972050"/>
              <a:ext cx="914400" cy="0"/>
            </a:xfrm>
            <a:prstGeom prst="straightConnector1">
              <a:avLst/>
            </a:prstGeom>
            <a:noFill/>
            <a:ln w="25400">
              <a:solidFill>
                <a:srgbClr val="60B446"/>
              </a:solidFill>
              <a:round/>
              <a:headEnd/>
              <a:tailEnd type="arrow" w="med" len="med"/>
            </a:ln>
            <a:effectLst>
              <a:outerShdw dist="20000" dir="5400000" rotWithShape="0">
                <a:srgbClr val="808080">
                  <a:alpha val="37999"/>
                </a:srgbClr>
              </a:outerShdw>
            </a:effectLst>
          </p:spPr>
        </p:cxnSp>
        <p:cxnSp>
          <p:nvCxnSpPr>
            <p:cNvPr id="18" name="Straight Arrow Connector 12"/>
            <p:cNvCxnSpPr>
              <a:cxnSpLocks noChangeShapeType="1"/>
            </p:cNvCxnSpPr>
            <p:nvPr/>
          </p:nvCxnSpPr>
          <p:spPr bwMode="auto">
            <a:xfrm>
              <a:off x="3749675" y="5353050"/>
              <a:ext cx="914400" cy="0"/>
            </a:xfrm>
            <a:prstGeom prst="straightConnector1">
              <a:avLst/>
            </a:prstGeom>
            <a:noFill/>
            <a:ln w="25400">
              <a:solidFill>
                <a:srgbClr val="60B446"/>
              </a:solidFill>
              <a:round/>
              <a:headEnd/>
              <a:tailEnd type="arrow" w="med" len="med"/>
            </a:ln>
            <a:effectLst>
              <a:outerShdw dist="20000" dir="5400000" rotWithShape="0">
                <a:srgbClr val="808080">
                  <a:alpha val="37999"/>
                </a:srgbClr>
              </a:outerShdw>
            </a:effectLst>
          </p:spPr>
        </p:cxnSp>
        <p:cxnSp>
          <p:nvCxnSpPr>
            <p:cNvPr id="19" name="Straight Arrow Connector 13"/>
            <p:cNvCxnSpPr>
              <a:cxnSpLocks noChangeShapeType="1"/>
            </p:cNvCxnSpPr>
            <p:nvPr/>
          </p:nvCxnSpPr>
          <p:spPr bwMode="auto">
            <a:xfrm>
              <a:off x="3749675" y="5772150"/>
              <a:ext cx="914400" cy="0"/>
            </a:xfrm>
            <a:prstGeom prst="straightConnector1">
              <a:avLst/>
            </a:prstGeom>
            <a:noFill/>
            <a:ln w="25400">
              <a:solidFill>
                <a:srgbClr val="60B446"/>
              </a:solidFill>
              <a:round/>
              <a:headEnd/>
              <a:tailEnd type="arrow" w="med" len="med"/>
            </a:ln>
            <a:effectLst>
              <a:outerShdw dist="20000" dir="5400000" rotWithShape="0">
                <a:srgbClr val="808080">
                  <a:alpha val="37999"/>
                </a:srgbClr>
              </a:outerShdw>
            </a:effectLst>
          </p:spPr>
        </p:cxnSp>
      </p:grpSp>
      <p:sp>
        <p:nvSpPr>
          <p:cNvPr id="20" name="19 CuadroTexto"/>
          <p:cNvSpPr txBox="1"/>
          <p:nvPr/>
        </p:nvSpPr>
        <p:spPr>
          <a:xfrm>
            <a:off x="863606" y="3203975"/>
            <a:ext cx="3683000" cy="400110"/>
          </a:xfrm>
          <a:prstGeom prst="rect">
            <a:avLst/>
          </a:prstGeom>
        </p:spPr>
        <p:txBody>
          <a:bodyPr wrap="square" rtlCol="0">
            <a:spAutoFit/>
          </a:body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Example:</a:t>
            </a: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cxnSp>
        <p:nvCxnSpPr>
          <p:cNvPr id="24" name="Straight Connector 17">
            <a:extLst>
              <a:ext uri="{FF2B5EF4-FFF2-40B4-BE49-F238E27FC236}">
                <a16:creationId xmlns:a16="http://schemas.microsoft.com/office/drawing/2014/main" id="{C389A43D-9D3C-284C-96F6-CB3A7EF4FC38}"/>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25" name="Text Placeholder 19">
            <a:extLst>
              <a:ext uri="{FF2B5EF4-FFF2-40B4-BE49-F238E27FC236}">
                <a16:creationId xmlns:a16="http://schemas.microsoft.com/office/drawing/2014/main" id="{E5E20B50-9745-6345-AE7E-51BEFC3A3F46}"/>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6" name="Text Placeholder 19">
            <a:extLst>
              <a:ext uri="{FF2B5EF4-FFF2-40B4-BE49-F238E27FC236}">
                <a16:creationId xmlns:a16="http://schemas.microsoft.com/office/drawing/2014/main" id="{C8402036-B38F-2F44-972C-462ECD2CEED0}"/>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1164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B349A-4EE1-5848-B691-21D6D983A5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52628" y="1949909"/>
            <a:ext cx="3420380" cy="4012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51D0AC1F-8142-1F46-B755-88F2C04D9670}"/>
              </a:ext>
            </a:extLst>
          </p:cNvPr>
          <p:cNvSpPr txBox="1">
            <a:spLocks/>
          </p:cNvSpPr>
          <p:nvPr/>
        </p:nvSpPr>
        <p:spPr>
          <a:xfrm>
            <a:off x="386535" y="1377617"/>
            <a:ext cx="4860540" cy="1935215"/>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j-lt"/>
                <a:ea typeface="ヒラギノ角ゴ Pro W3" charset="0"/>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j-lt"/>
                <a:ea typeface="ヒラギノ角ゴ Pro W3"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j-lt"/>
                <a:ea typeface="ヒラギノ角ゴ Pro W3"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j-lt"/>
                <a:ea typeface="ヒラギノ角ゴ Pro W3"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j-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3" indent="-17463" eaLnBrk="1" fontAlgn="auto" hangingPunct="1">
              <a:spcAft>
                <a:spcPts val="0"/>
              </a:spcAft>
              <a:buFont typeface="Arial"/>
              <a:buNone/>
              <a:defRPr/>
            </a:pPr>
            <a:r>
              <a:rPr lang="en" sz="2400" dirty="0">
                <a:solidFill>
                  <a:schemeClr val="accent5">
                    <a:lumMod val="10000"/>
                  </a:schemeClr>
                </a:solidFill>
                <a:latin typeface="Source Sans Pro" panose="020B0503030403020204" pitchFamily="34" charset="0"/>
                <a:ea typeface="Source Sans Pro" panose="020B0503030403020204" pitchFamily="34" charset="0"/>
              </a:rPr>
              <a:t>2006 WHO Guidelines for Safe Use of Wastewater, Excreta and Greywater in Agriculture and Aquaculture</a:t>
            </a:r>
          </a:p>
          <a:p>
            <a:pPr marL="17463" indent="-17463" eaLnBrk="1" fontAlgn="auto" hangingPunct="1">
              <a:spcAft>
                <a:spcPts val="0"/>
              </a:spcAft>
              <a:buFont typeface="Arial"/>
              <a:buNone/>
              <a:defRPr/>
            </a:pPr>
            <a:r>
              <a:rPr lang="en" sz="2400" dirty="0">
                <a:solidFill>
                  <a:srgbClr val="71BC5C"/>
                </a:solidFill>
                <a:latin typeface="Source Sans Pro" panose="020B0503030403020204" pitchFamily="34" charset="0"/>
                <a:ea typeface="Source Sans Pro" panose="020B0503030403020204" pitchFamily="34" charset="0"/>
              </a:rPr>
              <a:t>Chapter 5 in volumes 2, 3 and 4</a:t>
            </a:r>
          </a:p>
        </p:txBody>
      </p:sp>
      <p:sp>
        <p:nvSpPr>
          <p:cNvPr id="6" name="11 CuadroTexto">
            <a:extLst>
              <a:ext uri="{FF2B5EF4-FFF2-40B4-BE49-F238E27FC236}">
                <a16:creationId xmlns:a16="http://schemas.microsoft.com/office/drawing/2014/main" id="{681D1376-FB07-4C4B-8F58-A3C8D8FF7F6C}"/>
              </a:ext>
            </a:extLst>
          </p:cNvPr>
          <p:cNvSpPr txBox="1"/>
          <p:nvPr/>
        </p:nvSpPr>
        <p:spPr>
          <a:xfrm>
            <a:off x="566555" y="3429000"/>
            <a:ext cx="5066220" cy="2800767"/>
          </a:xfrm>
          <a:prstGeom prst="rect">
            <a:avLst/>
          </a:prstGeom>
        </p:spPr>
        <p:txBody>
          <a:bodyPr wrap="square" rtlCol="0">
            <a:spAutoFit/>
          </a:bodyPr>
          <a:lstStyle/>
          <a:p>
            <a:pPr marL="342900" indent="-342900">
              <a:buFont typeface="Arial" panose="020B0604020202020204" pitchFamily="34" charset="0"/>
              <a:buChar char="•"/>
            </a:pPr>
            <a:r>
              <a:rPr lang="en-US" sz="2200" dirty="0">
                <a:solidFill>
                  <a:schemeClr val="accent5">
                    <a:lumMod val="10000"/>
                  </a:schemeClr>
                </a:solidFill>
                <a:latin typeface="Source Sans Pro" panose="020B0503030403020204" pitchFamily="34" charset="0"/>
                <a:ea typeface="Source Sans Pro" panose="020B0503030403020204" pitchFamily="34" charset="0"/>
              </a:rPr>
              <a:t>In agriculture uses, we use reductions in E. coli reductions as an indicator for risks of viral, protozoa and bacterial infections.</a:t>
            </a:r>
          </a:p>
          <a:p>
            <a:endParaRPr lang="en-US" sz="2200" dirty="0">
              <a:solidFill>
                <a:schemeClr val="accent5">
                  <a:lumMod val="10000"/>
                </a:schemeClr>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200" dirty="0">
                <a:solidFill>
                  <a:schemeClr val="accent5">
                    <a:lumMod val="10000"/>
                  </a:schemeClr>
                </a:solidFill>
                <a:latin typeface="Source Sans Pro" panose="020B0503030403020204" pitchFamily="34" charset="0"/>
                <a:ea typeface="Source Sans Pro" panose="020B0503030403020204" pitchFamily="34" charset="0"/>
              </a:rPr>
              <a:t>For helminth pathogens: we use actual counts of helminth eggs.</a:t>
            </a:r>
          </a:p>
          <a:p>
            <a:pPr marL="342900" indent="-342900">
              <a:buFont typeface="Arial" panose="020B0604020202020204" pitchFamily="34" charset="0"/>
              <a:buChar char="•"/>
            </a:pPr>
            <a:endParaRPr lang="es-VE" sz="2200" dirty="0">
              <a:solidFill>
                <a:schemeClr val="accent5">
                  <a:lumMod val="10000"/>
                </a:schemeClr>
              </a:solidFill>
              <a:latin typeface="Source Sans Pro" panose="020B0503030403020204" pitchFamily="34" charset="0"/>
              <a:ea typeface="Source Sans Pro" panose="020B0503030403020204" pitchFamily="34" charset="0"/>
            </a:endParaRPr>
          </a:p>
        </p:txBody>
      </p:sp>
      <p:cxnSp>
        <p:nvCxnSpPr>
          <p:cNvPr id="10" name="Straight Connector 17">
            <a:extLst>
              <a:ext uri="{FF2B5EF4-FFF2-40B4-BE49-F238E27FC236}">
                <a16:creationId xmlns:a16="http://schemas.microsoft.com/office/drawing/2014/main" id="{ADAAD64C-BEBD-5142-9C66-73182874EF30}"/>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601AE299-33B2-7747-80B7-0FB912F8C2CE}"/>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2" name="Text Placeholder 19">
            <a:extLst>
              <a:ext uri="{FF2B5EF4-FFF2-40B4-BE49-F238E27FC236}">
                <a16:creationId xmlns:a16="http://schemas.microsoft.com/office/drawing/2014/main" id="{A2D12DAB-EFC2-0544-B1E5-6915BB694475}"/>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2579157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8B7550-C6CE-0246-8E87-EE934E827B57}"/>
              </a:ext>
            </a:extLst>
          </p:cNvPr>
          <p:cNvPicPr>
            <a:picLocks noChangeAspect="1"/>
          </p:cNvPicPr>
          <p:nvPr/>
        </p:nvPicPr>
        <p:blipFill>
          <a:blip r:embed="rId2"/>
          <a:stretch>
            <a:fillRect/>
          </a:stretch>
        </p:blipFill>
        <p:spPr>
          <a:xfrm>
            <a:off x="7061" y="1433288"/>
            <a:ext cx="9144000" cy="4618517"/>
          </a:xfrm>
          <a:prstGeom prst="rect">
            <a:avLst/>
          </a:prstGeom>
        </p:spPr>
      </p:pic>
      <p:cxnSp>
        <p:nvCxnSpPr>
          <p:cNvPr id="16" name="Straight Connector 17">
            <a:extLst>
              <a:ext uri="{FF2B5EF4-FFF2-40B4-BE49-F238E27FC236}">
                <a16:creationId xmlns:a16="http://schemas.microsoft.com/office/drawing/2014/main" id="{B2974F12-C424-E040-8B3C-AE5BC61BC313}"/>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7" name="Text Placeholder 19">
            <a:extLst>
              <a:ext uri="{FF2B5EF4-FFF2-40B4-BE49-F238E27FC236}">
                <a16:creationId xmlns:a16="http://schemas.microsoft.com/office/drawing/2014/main" id="{AE5001E0-29F4-4A48-B671-C91188C51C67}"/>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8" name="Text Placeholder 19">
            <a:extLst>
              <a:ext uri="{FF2B5EF4-FFF2-40B4-BE49-F238E27FC236}">
                <a16:creationId xmlns:a16="http://schemas.microsoft.com/office/drawing/2014/main" id="{8D9B8FE0-BCA3-124D-95FE-BA2720A1FE3B}"/>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
        <p:nvSpPr>
          <p:cNvPr id="9" name="Rectangular Callout 8">
            <a:extLst>
              <a:ext uri="{FF2B5EF4-FFF2-40B4-BE49-F238E27FC236}">
                <a16:creationId xmlns:a16="http://schemas.microsoft.com/office/drawing/2014/main" id="{8A8C90DE-C8D3-584A-9A1A-4593C48F420A}"/>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ANEEX 1</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100-112</a:t>
            </a:r>
          </a:p>
        </p:txBody>
      </p:sp>
    </p:spTree>
    <p:extLst>
      <p:ext uri="{BB962C8B-B14F-4D97-AF65-F5344CB8AC3E}">
        <p14:creationId xmlns:p14="http://schemas.microsoft.com/office/powerpoint/2010/main" val="4053486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F38A386-D329-394B-A593-6D970C6E1449}"/>
              </a:ext>
            </a:extLst>
          </p:cNvPr>
          <p:cNvSpPr>
            <a:spLocks noGrp="1"/>
          </p:cNvSpPr>
          <p:nvPr>
            <p:ph type="body" sz="quarter" idx="20"/>
          </p:nvPr>
        </p:nvSpPr>
        <p:spPr>
          <a:xfrm>
            <a:off x="262446" y="1736170"/>
            <a:ext cx="8229600" cy="355600"/>
          </a:xfrm>
        </p:spPr>
        <p:txBody>
          <a:bodyPr/>
          <a:lstStyle/>
          <a:p>
            <a:r>
              <a:rPr lang="en-GB" sz="4000" b="0" dirty="0">
                <a:solidFill>
                  <a:srgbClr val="71BC5C"/>
                </a:solidFill>
                <a:latin typeface="Source Sans Pro" panose="020B0503030403020204" pitchFamily="34" charset="0"/>
                <a:ea typeface="Source Sans Pro" panose="020B0503030403020204" pitchFamily="34" charset="0"/>
              </a:rPr>
              <a:t>Control measure validation at</a:t>
            </a:r>
          </a:p>
        </p:txBody>
      </p:sp>
      <p:sp>
        <p:nvSpPr>
          <p:cNvPr id="4" name="Textplatzhalter 2">
            <a:extLst>
              <a:ext uri="{FF2B5EF4-FFF2-40B4-BE49-F238E27FC236}">
                <a16:creationId xmlns:a16="http://schemas.microsoft.com/office/drawing/2014/main" id="{19C1F61A-4F46-534D-9F39-FD1A9AE97B50}"/>
              </a:ext>
            </a:extLst>
          </p:cNvPr>
          <p:cNvSpPr txBox="1">
            <a:spLocks/>
          </p:cNvSpPr>
          <p:nvPr/>
        </p:nvSpPr>
        <p:spPr>
          <a:xfrm>
            <a:off x="1307118" y="2421269"/>
            <a:ext cx="774086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b="0" dirty="0">
                <a:solidFill>
                  <a:srgbClr val="71BC5C"/>
                </a:solidFill>
                <a:latin typeface="Source Sans Pro" panose="020B0503030403020204" pitchFamily="34" charset="0"/>
                <a:ea typeface="Source Sans Pro" panose="020B0503030403020204" pitchFamily="34" charset="0"/>
              </a:rPr>
              <a:t>each step of the sanitation system</a:t>
            </a:r>
          </a:p>
        </p:txBody>
      </p:sp>
      <p:pic>
        <p:nvPicPr>
          <p:cNvPr id="7" name="Picture 4">
            <a:extLst>
              <a:ext uri="{FF2B5EF4-FFF2-40B4-BE49-F238E27FC236}">
                <a16:creationId xmlns:a16="http://schemas.microsoft.com/office/drawing/2014/main" id="{870587FC-08AF-C64C-A553-5CABA3C01C4D}"/>
              </a:ext>
            </a:extLst>
          </p:cNvPr>
          <p:cNvPicPr>
            <a:picLocks noChangeAspect="1"/>
          </p:cNvPicPr>
          <p:nvPr/>
        </p:nvPicPr>
        <p:blipFill rotWithShape="1">
          <a:blip r:embed="rId3">
            <a:clrChange>
              <a:clrFrom>
                <a:srgbClr val="FFFFFF"/>
              </a:clrFrom>
              <a:clrTo>
                <a:srgbClr val="FFFFFF">
                  <a:alpha val="0"/>
                </a:srgbClr>
              </a:clrTo>
            </a:clrChange>
          </a:blip>
          <a:srcRect l="3326" r="9385"/>
          <a:stretch/>
        </p:blipFill>
        <p:spPr>
          <a:xfrm>
            <a:off x="611560" y="3106368"/>
            <a:ext cx="8011317" cy="3112942"/>
          </a:xfrm>
          <a:prstGeom prst="rect">
            <a:avLst/>
          </a:prstGeom>
        </p:spPr>
      </p:pic>
      <p:cxnSp>
        <p:nvCxnSpPr>
          <p:cNvPr id="9" name="Straight Connector 17">
            <a:extLst>
              <a:ext uri="{FF2B5EF4-FFF2-40B4-BE49-F238E27FC236}">
                <a16:creationId xmlns:a16="http://schemas.microsoft.com/office/drawing/2014/main" id="{64AB8CFF-4379-DE4C-9919-B8689CBF8A4E}"/>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0" name="Text Placeholder 19">
            <a:extLst>
              <a:ext uri="{FF2B5EF4-FFF2-40B4-BE49-F238E27FC236}">
                <a16:creationId xmlns:a16="http://schemas.microsoft.com/office/drawing/2014/main" id="{36B3169C-1AC5-494B-A421-DB0A8C0A505E}"/>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1" name="Text Placeholder 19">
            <a:extLst>
              <a:ext uri="{FF2B5EF4-FFF2-40B4-BE49-F238E27FC236}">
                <a16:creationId xmlns:a16="http://schemas.microsoft.com/office/drawing/2014/main" id="{AD1692A4-DABD-A64F-9A52-FF7863679B0C}"/>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
        <p:nvSpPr>
          <p:cNvPr id="12" name="Rectangular Callout 11">
            <a:extLst>
              <a:ext uri="{FF2B5EF4-FFF2-40B4-BE49-F238E27FC236}">
                <a16:creationId xmlns:a16="http://schemas.microsoft.com/office/drawing/2014/main" id="{FF13250D-9A1F-CA44-AE95-5FB49C875601}"/>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3.6, page 51</a:t>
            </a:r>
          </a:p>
        </p:txBody>
      </p:sp>
    </p:spTree>
    <p:extLst>
      <p:ext uri="{BB962C8B-B14F-4D97-AF65-F5344CB8AC3E}">
        <p14:creationId xmlns:p14="http://schemas.microsoft.com/office/powerpoint/2010/main" val="2955308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4EF0D6F-8986-014A-BC6A-E636DD2BBDF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5167" y="2010823"/>
            <a:ext cx="878592" cy="1336661"/>
          </a:xfrm>
          <a:prstGeom prst="rect">
            <a:avLst/>
          </a:prstGeom>
        </p:spPr>
      </p:pic>
      <p:sp>
        <p:nvSpPr>
          <p:cNvPr id="10" name="1 Marcador de texto">
            <a:extLst>
              <a:ext uri="{FF2B5EF4-FFF2-40B4-BE49-F238E27FC236}">
                <a16:creationId xmlns:a16="http://schemas.microsoft.com/office/drawing/2014/main" id="{1D43C169-B83B-8A4A-A134-031F71C17DCC}"/>
              </a:ext>
            </a:extLst>
          </p:cNvPr>
          <p:cNvSpPr txBox="1">
            <a:spLocks/>
          </p:cNvSpPr>
          <p:nvPr/>
        </p:nvSpPr>
        <p:spPr>
          <a:xfrm>
            <a:off x="312260" y="1376789"/>
            <a:ext cx="1244406" cy="410799"/>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20000"/>
              </a:spcBef>
              <a:defRPr/>
            </a:pPr>
            <a:r>
              <a:rPr lang="en-AU" sz="2800" b="1" dirty="0">
                <a:solidFill>
                  <a:srgbClr val="71BC5C"/>
                </a:solidFill>
                <a:latin typeface="Source Sans Pro" panose="020B0503030403020204" pitchFamily="34" charset="0"/>
                <a:ea typeface="Source Sans Pro" panose="020B0503030403020204" pitchFamily="34" charset="0"/>
              </a:rPr>
              <a:t>Toilet</a:t>
            </a:r>
          </a:p>
        </p:txBody>
      </p:sp>
      <p:sp>
        <p:nvSpPr>
          <p:cNvPr id="12" name="8 Marcador de texto">
            <a:extLst>
              <a:ext uri="{FF2B5EF4-FFF2-40B4-BE49-F238E27FC236}">
                <a16:creationId xmlns:a16="http://schemas.microsoft.com/office/drawing/2014/main" id="{B18BC73C-661E-9842-9001-B51788FF0CC5}"/>
              </a:ext>
            </a:extLst>
          </p:cNvPr>
          <p:cNvSpPr txBox="1">
            <a:spLocks/>
          </p:cNvSpPr>
          <p:nvPr/>
        </p:nvSpPr>
        <p:spPr>
          <a:xfrm>
            <a:off x="1992547" y="2850339"/>
            <a:ext cx="3691502" cy="4374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Installation of toilets</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dirty="0">
                <a:solidFill>
                  <a:schemeClr val="accent5">
                    <a:lumMod val="10000"/>
                  </a:schemeClr>
                </a:solidFill>
                <a:latin typeface="Source Sans Pro" panose="020B0503030403020204" pitchFamily="34" charset="0"/>
                <a:ea typeface="Source Sans Pro" panose="020B0503030403020204" pitchFamily="34" charset="0"/>
              </a:rPr>
              <a:t>Maintenance of toilets</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365309" y="1271378"/>
            <a:ext cx="2567556"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Control measure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4" name="Title 1">
            <a:extLst>
              <a:ext uri="{FF2B5EF4-FFF2-40B4-BE49-F238E27FC236}">
                <a16:creationId xmlns:a16="http://schemas.microsoft.com/office/drawing/2014/main" id="{6C235880-A6E1-C44A-92DC-1EA97BE3A9A9}"/>
              </a:ext>
            </a:extLst>
          </p:cNvPr>
          <p:cNvSpPr txBox="1">
            <a:spLocks/>
          </p:cNvSpPr>
          <p:nvPr/>
        </p:nvSpPr>
        <p:spPr bwMode="auto">
          <a:xfrm>
            <a:off x="5432150" y="1271378"/>
            <a:ext cx="3680467"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How effective is it in practice?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cxnSp>
        <p:nvCxnSpPr>
          <p:cNvPr id="15" name="Straight Connector 17">
            <a:extLst>
              <a:ext uri="{FF2B5EF4-FFF2-40B4-BE49-F238E27FC236}">
                <a16:creationId xmlns:a16="http://schemas.microsoft.com/office/drawing/2014/main" id="{BBE2AE02-4EF4-EF43-981C-13EDE9DD338D}"/>
              </a:ext>
            </a:extLst>
          </p:cNvPr>
          <p:cNvCxnSpPr>
            <a:cxnSpLocks/>
          </p:cNvCxnSpPr>
          <p:nvPr/>
        </p:nvCxnSpPr>
        <p:spPr>
          <a:xfrm flipV="1">
            <a:off x="5305703" y="2180179"/>
            <a:ext cx="0" cy="3737906"/>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7" name="8 Marcador de texto">
            <a:extLst>
              <a:ext uri="{FF2B5EF4-FFF2-40B4-BE49-F238E27FC236}">
                <a16:creationId xmlns:a16="http://schemas.microsoft.com/office/drawing/2014/main" id="{EAE5E9B0-1E58-5548-86B9-0C33E34B3F12}"/>
              </a:ext>
            </a:extLst>
          </p:cNvPr>
          <p:cNvSpPr txBox="1">
            <a:spLocks/>
          </p:cNvSpPr>
          <p:nvPr/>
        </p:nvSpPr>
        <p:spPr>
          <a:xfrm>
            <a:off x="5432150" y="2821624"/>
            <a:ext cx="3691502" cy="2326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Are the well constructed? Is the slab made of durable material?</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dirty="0">
                <a:solidFill>
                  <a:schemeClr val="accent5">
                    <a:lumMod val="10000"/>
                  </a:schemeClr>
                </a:solidFill>
                <a:latin typeface="Source Sans Pro" panose="020B0503030403020204" pitchFamily="34" charset="0"/>
                <a:ea typeface="Source Sans Pro" panose="020B0503030403020204" pitchFamily="34" charset="0"/>
              </a:rPr>
              <a:t>Are they cracked? Damaged?</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pPr marL="0" indent="0">
              <a:buNone/>
            </a:pPr>
            <a:endParaRPr lang="en-US" sz="100" dirty="0">
              <a:solidFill>
                <a:schemeClr val="accent5">
                  <a:lumMod val="10000"/>
                </a:schemeClr>
              </a:solidFill>
              <a:latin typeface="Source Sans Pro" panose="020B0503030403020204" pitchFamily="34" charset="0"/>
              <a:ea typeface="Source Sans Pro" panose="020B0503030403020204" pitchFamily="34" charset="0"/>
            </a:endParaRPr>
          </a:p>
        </p:txBody>
      </p:sp>
      <p:cxnSp>
        <p:nvCxnSpPr>
          <p:cNvPr id="18" name="Straight Connector 17">
            <a:extLst>
              <a:ext uri="{FF2B5EF4-FFF2-40B4-BE49-F238E27FC236}">
                <a16:creationId xmlns:a16="http://schemas.microsoft.com/office/drawing/2014/main" id="{D0F0C9F0-1BDA-DE49-BB47-26055B5E1AA1}"/>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9" name="Text Placeholder 19">
            <a:extLst>
              <a:ext uri="{FF2B5EF4-FFF2-40B4-BE49-F238E27FC236}">
                <a16:creationId xmlns:a16="http://schemas.microsoft.com/office/drawing/2014/main" id="{FBA1AC47-60E8-F74C-973D-835600796E19}"/>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0" name="Text Placeholder 19">
            <a:extLst>
              <a:ext uri="{FF2B5EF4-FFF2-40B4-BE49-F238E27FC236}">
                <a16:creationId xmlns:a16="http://schemas.microsoft.com/office/drawing/2014/main" id="{DD386B57-9A39-104F-9843-187328916E44}"/>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
        <p:nvSpPr>
          <p:cNvPr id="16" name="Rectangular Callout 15">
            <a:extLst>
              <a:ext uri="{FF2B5EF4-FFF2-40B4-BE49-F238E27FC236}">
                <a16:creationId xmlns:a16="http://schemas.microsoft.com/office/drawing/2014/main" id="{B786A420-C60F-B84E-AA05-BCD1DC155B63}"/>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3.6, page 51</a:t>
            </a:r>
          </a:p>
        </p:txBody>
      </p:sp>
    </p:spTree>
    <p:extLst>
      <p:ext uri="{BB962C8B-B14F-4D97-AF65-F5344CB8AC3E}">
        <p14:creationId xmlns:p14="http://schemas.microsoft.com/office/powerpoint/2010/main" val="159108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359180" y="1357431"/>
            <a:ext cx="6795854"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400" dirty="0">
                <a:solidFill>
                  <a:schemeClr val="tx2"/>
                </a:solidFill>
                <a:latin typeface="Source Sans Pro" panose="020B0503030403020204" pitchFamily="34" charset="0"/>
                <a:ea typeface="Source Sans Pro" panose="020B0503030403020204" pitchFamily="34" charset="0"/>
              </a:rPr>
              <a:t>CM validation: assuming </a:t>
            </a:r>
            <a:r>
              <a:rPr lang="en-AU" sz="2200" dirty="0">
                <a:solidFill>
                  <a:schemeClr val="tx2"/>
                </a:solidFill>
                <a:latin typeface="Source Sans Pro" panose="020B0503030403020204" pitchFamily="34" charset="0"/>
                <a:ea typeface="Source Sans Pro" panose="020B0503030403020204" pitchFamily="34" charset="0"/>
              </a:rPr>
              <a:t>it</a:t>
            </a:r>
            <a:r>
              <a:rPr lang="en-AU" sz="2400" dirty="0">
                <a:solidFill>
                  <a:schemeClr val="tx2"/>
                </a:solidFill>
                <a:latin typeface="Source Sans Pro" panose="020B0503030403020204" pitchFamily="34" charset="0"/>
                <a:ea typeface="Source Sans Pro" panose="020B0503030403020204" pitchFamily="34" charset="0"/>
              </a:rPr>
              <a:t> was always working well  	 </a:t>
            </a:r>
          </a:p>
        </p:txBody>
      </p:sp>
      <p:sp>
        <p:nvSpPr>
          <p:cNvPr id="11" name="1 Marcador de texto">
            <a:extLst>
              <a:ext uri="{FF2B5EF4-FFF2-40B4-BE49-F238E27FC236}">
                <a16:creationId xmlns:a16="http://schemas.microsoft.com/office/drawing/2014/main" id="{E7A4469F-E90D-AA4B-9739-DE6DE12A9977}"/>
              </a:ext>
            </a:extLst>
          </p:cNvPr>
          <p:cNvSpPr txBox="1">
            <a:spLocks/>
          </p:cNvSpPr>
          <p:nvPr/>
        </p:nvSpPr>
        <p:spPr>
          <a:xfrm>
            <a:off x="-63515" y="1223755"/>
            <a:ext cx="2635174"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a:solidFill>
                  <a:srgbClr val="71BC5C"/>
                </a:solidFill>
                <a:latin typeface="Source Sans Pro" panose="020B0503030403020204" pitchFamily="34" charset="0"/>
                <a:ea typeface="Source Sans Pro" panose="020B0503030403020204" pitchFamily="34" charset="0"/>
              </a:rPr>
              <a:t>Containment-storage/treatment</a:t>
            </a:r>
          </a:p>
          <a:p>
            <a:pPr algn="ctr">
              <a:lnSpc>
                <a:spcPct val="100000"/>
              </a:lnSpc>
              <a:spcBef>
                <a:spcPct val="20000"/>
              </a:spcBef>
              <a:defRPr/>
            </a:pPr>
            <a:endParaRPr lang="en-AU" sz="22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rgbClr val="71BC5C"/>
              </a:solidFill>
              <a:latin typeface="Source Sans Pro" panose="020B0503030403020204" pitchFamily="34" charset="0"/>
              <a:ea typeface="Source Sans Pro" panose="020B0503030403020204" pitchFamily="34" charset="0"/>
            </a:endParaRPr>
          </a:p>
        </p:txBody>
      </p:sp>
      <p:pic>
        <p:nvPicPr>
          <p:cNvPr id="16" name="Grafik 15">
            <a:extLst>
              <a:ext uri="{FF2B5EF4-FFF2-40B4-BE49-F238E27FC236}">
                <a16:creationId xmlns:a16="http://schemas.microsoft.com/office/drawing/2014/main" id="{E9399293-EAF2-0942-81D1-DBE1F9D2684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4901" y="2347709"/>
            <a:ext cx="1764337" cy="734594"/>
          </a:xfrm>
          <a:prstGeom prst="rect">
            <a:avLst/>
          </a:prstGeom>
        </p:spPr>
      </p:pic>
      <p:pic>
        <p:nvPicPr>
          <p:cNvPr id="2" name="Grafik 1">
            <a:extLst>
              <a:ext uri="{FF2B5EF4-FFF2-40B4-BE49-F238E27FC236}">
                <a16:creationId xmlns:a16="http://schemas.microsoft.com/office/drawing/2014/main" id="{DE804009-92D8-8549-9C90-94842FE2A668}"/>
              </a:ext>
            </a:extLst>
          </p:cNvPr>
          <p:cNvPicPr>
            <a:picLocks noChangeAspect="1"/>
          </p:cNvPicPr>
          <p:nvPr/>
        </p:nvPicPr>
        <p:blipFill>
          <a:blip r:embed="rId3"/>
          <a:stretch>
            <a:fillRect/>
          </a:stretch>
        </p:blipFill>
        <p:spPr>
          <a:xfrm>
            <a:off x="2343987" y="1917107"/>
            <a:ext cx="6593497" cy="4482223"/>
          </a:xfrm>
          <a:prstGeom prst="rect">
            <a:avLst/>
          </a:prstGeom>
        </p:spPr>
      </p:pic>
      <p:sp>
        <p:nvSpPr>
          <p:cNvPr id="22" name="1 Marcador de texto">
            <a:extLst>
              <a:ext uri="{FF2B5EF4-FFF2-40B4-BE49-F238E27FC236}">
                <a16:creationId xmlns:a16="http://schemas.microsoft.com/office/drawing/2014/main" id="{7B55AD7B-6F56-4445-9524-E2ABD2BB4D91}"/>
              </a:ext>
            </a:extLst>
          </p:cNvPr>
          <p:cNvSpPr txBox="1">
            <a:spLocks/>
          </p:cNvSpPr>
          <p:nvPr/>
        </p:nvSpPr>
        <p:spPr>
          <a:xfrm>
            <a:off x="48447" y="4528967"/>
            <a:ext cx="2359180"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1200" dirty="0">
                <a:solidFill>
                  <a:srgbClr val="379276"/>
                </a:solidFill>
                <a:latin typeface="Source Sans Pro" panose="020B0503030403020204" pitchFamily="34" charset="0"/>
                <a:ea typeface="Source Sans Pro" panose="020B0503030403020204" pitchFamily="34" charset="0"/>
              </a:rPr>
              <a:t>Table 3.1 Treatment performance of containment technologies</a:t>
            </a:r>
          </a:p>
          <a:p>
            <a:pPr algn="ctr">
              <a:lnSpc>
                <a:spcPct val="100000"/>
              </a:lnSpc>
              <a:spcBef>
                <a:spcPct val="20000"/>
              </a:spcBef>
              <a:defRPr/>
            </a:pPr>
            <a:endParaRPr lang="en-AU" sz="1200" dirty="0">
              <a:solidFill>
                <a:srgbClr val="379276"/>
              </a:solidFill>
              <a:latin typeface="Source Sans Pro" panose="020B0503030403020204" pitchFamily="34" charset="0"/>
              <a:ea typeface="Source Sans Pro" panose="020B0503030403020204" pitchFamily="34" charset="0"/>
            </a:endParaRPr>
          </a:p>
        </p:txBody>
      </p:sp>
      <p:sp>
        <p:nvSpPr>
          <p:cNvPr id="18" name="Rectangular Callout 17">
            <a:extLst>
              <a:ext uri="{FF2B5EF4-FFF2-40B4-BE49-F238E27FC236}">
                <a16:creationId xmlns:a16="http://schemas.microsoft.com/office/drawing/2014/main" id="{E722AC28-9EDF-BB49-94D4-F5512A5B72FE}"/>
              </a:ext>
            </a:extLst>
          </p:cNvPr>
          <p:cNvSpPr/>
          <p:nvPr/>
        </p:nvSpPr>
        <p:spPr>
          <a:xfrm>
            <a:off x="508037" y="4990956"/>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37</a:t>
            </a:r>
          </a:p>
        </p:txBody>
      </p:sp>
      <p:cxnSp>
        <p:nvCxnSpPr>
          <p:cNvPr id="19" name="Straight Connector 17">
            <a:extLst>
              <a:ext uri="{FF2B5EF4-FFF2-40B4-BE49-F238E27FC236}">
                <a16:creationId xmlns:a16="http://schemas.microsoft.com/office/drawing/2014/main" id="{05F997F1-0DE2-8941-915D-CC741E7CA5C7}"/>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7AC6F1A9-2DAA-8744-AB6B-626D1D4E6639}"/>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1" name="Text Placeholder 19">
            <a:extLst>
              <a:ext uri="{FF2B5EF4-FFF2-40B4-BE49-F238E27FC236}">
                <a16:creationId xmlns:a16="http://schemas.microsoft.com/office/drawing/2014/main" id="{54BCF15D-4ABA-ED49-BF19-ECAA44CEBC67}"/>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3533250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Marcador de texto">
            <a:extLst>
              <a:ext uri="{FF2B5EF4-FFF2-40B4-BE49-F238E27FC236}">
                <a16:creationId xmlns:a16="http://schemas.microsoft.com/office/drawing/2014/main" id="{B18BC73C-661E-9842-9001-B51788FF0CC5}"/>
              </a:ext>
            </a:extLst>
          </p:cNvPr>
          <p:cNvSpPr txBox="1">
            <a:spLocks/>
          </p:cNvSpPr>
          <p:nvPr/>
        </p:nvSpPr>
        <p:spPr>
          <a:xfrm>
            <a:off x="2470434" y="2893413"/>
            <a:ext cx="2717104" cy="2168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Septic tank</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dirty="0">
                <a:solidFill>
                  <a:schemeClr val="accent5">
                    <a:lumMod val="10000"/>
                  </a:schemeClr>
                </a:solidFill>
                <a:latin typeface="Source Sans Pro" panose="020B0503030403020204" pitchFamily="34" charset="0"/>
                <a:ea typeface="Source Sans Pro" panose="020B0503030403020204" pitchFamily="34" charset="0"/>
              </a:rPr>
              <a:t>Single pits</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619982" y="1191352"/>
            <a:ext cx="2567556"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Control measure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4" name="Title 1">
            <a:extLst>
              <a:ext uri="{FF2B5EF4-FFF2-40B4-BE49-F238E27FC236}">
                <a16:creationId xmlns:a16="http://schemas.microsoft.com/office/drawing/2014/main" id="{6C235880-A6E1-C44A-92DC-1EA97BE3A9A9}"/>
              </a:ext>
            </a:extLst>
          </p:cNvPr>
          <p:cNvSpPr txBox="1">
            <a:spLocks/>
          </p:cNvSpPr>
          <p:nvPr/>
        </p:nvSpPr>
        <p:spPr bwMode="auto">
          <a:xfrm>
            <a:off x="5463532" y="1223755"/>
            <a:ext cx="3680467"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How effective is it in practice?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cxnSp>
        <p:nvCxnSpPr>
          <p:cNvPr id="15" name="Straight Connector 17">
            <a:extLst>
              <a:ext uri="{FF2B5EF4-FFF2-40B4-BE49-F238E27FC236}">
                <a16:creationId xmlns:a16="http://schemas.microsoft.com/office/drawing/2014/main" id="{BBE2AE02-4EF4-EF43-981C-13EDE9DD338D}"/>
              </a:ext>
            </a:extLst>
          </p:cNvPr>
          <p:cNvCxnSpPr>
            <a:cxnSpLocks/>
          </p:cNvCxnSpPr>
          <p:nvPr/>
        </p:nvCxnSpPr>
        <p:spPr>
          <a:xfrm flipV="1">
            <a:off x="5337085" y="2055393"/>
            <a:ext cx="0" cy="3737906"/>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7" name="8 Marcador de texto">
            <a:extLst>
              <a:ext uri="{FF2B5EF4-FFF2-40B4-BE49-F238E27FC236}">
                <a16:creationId xmlns:a16="http://schemas.microsoft.com/office/drawing/2014/main" id="{EAE5E9B0-1E58-5548-86B9-0C33E34B3F12}"/>
              </a:ext>
            </a:extLst>
          </p:cNvPr>
          <p:cNvSpPr txBox="1">
            <a:spLocks/>
          </p:cNvSpPr>
          <p:nvPr/>
        </p:nvSpPr>
        <p:spPr>
          <a:xfrm>
            <a:off x="5463532" y="2846489"/>
            <a:ext cx="3691502" cy="27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Is it sealed? Does the effluent go to a soak pit? Is the groundwater located 2m below?</a:t>
            </a: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dirty="0">
                <a:solidFill>
                  <a:schemeClr val="accent5">
                    <a:lumMod val="10000"/>
                  </a:schemeClr>
                </a:solidFill>
                <a:latin typeface="Source Sans Pro" panose="020B0503030403020204" pitchFamily="34" charset="0"/>
                <a:ea typeface="Source Sans Pro" panose="020B0503030403020204" pitchFamily="34" charset="0"/>
              </a:rPr>
              <a:t>What is the location of the groundwater? Is it elevated? What happens in rainy season?</a:t>
            </a:r>
          </a:p>
        </p:txBody>
      </p:sp>
      <p:sp>
        <p:nvSpPr>
          <p:cNvPr id="11" name="1 Marcador de texto">
            <a:extLst>
              <a:ext uri="{FF2B5EF4-FFF2-40B4-BE49-F238E27FC236}">
                <a16:creationId xmlns:a16="http://schemas.microsoft.com/office/drawing/2014/main" id="{E7A4469F-E90D-AA4B-9739-DE6DE12A9977}"/>
              </a:ext>
            </a:extLst>
          </p:cNvPr>
          <p:cNvSpPr txBox="1">
            <a:spLocks/>
          </p:cNvSpPr>
          <p:nvPr/>
        </p:nvSpPr>
        <p:spPr>
          <a:xfrm>
            <a:off x="-15192" y="1316099"/>
            <a:ext cx="2567556"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a:solidFill>
                  <a:srgbClr val="71BC5C"/>
                </a:solidFill>
                <a:latin typeface="Source Sans Pro" panose="020B0503030403020204" pitchFamily="34" charset="0"/>
                <a:ea typeface="Source Sans Pro" panose="020B0503030403020204" pitchFamily="34" charset="0"/>
              </a:rPr>
              <a:t>Containment-storage/treatment</a:t>
            </a:r>
          </a:p>
          <a:p>
            <a:pPr algn="ctr">
              <a:lnSpc>
                <a:spcPct val="100000"/>
              </a:lnSpc>
              <a:spcBef>
                <a:spcPct val="20000"/>
              </a:spcBef>
              <a:defRPr/>
            </a:pPr>
            <a:endParaRPr lang="en-AU" sz="22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rgbClr val="71BC5C"/>
              </a:solidFill>
              <a:latin typeface="Source Sans Pro" panose="020B0503030403020204" pitchFamily="34" charset="0"/>
              <a:ea typeface="Source Sans Pro" panose="020B0503030403020204" pitchFamily="34" charset="0"/>
            </a:endParaRPr>
          </a:p>
        </p:txBody>
      </p:sp>
      <p:pic>
        <p:nvPicPr>
          <p:cNvPr id="16" name="Grafik 15">
            <a:extLst>
              <a:ext uri="{FF2B5EF4-FFF2-40B4-BE49-F238E27FC236}">
                <a16:creationId xmlns:a16="http://schemas.microsoft.com/office/drawing/2014/main" id="{E9399293-EAF2-0942-81D1-DBE1F9D2684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6515" y="2122745"/>
            <a:ext cx="1764337" cy="734594"/>
          </a:xfrm>
          <a:prstGeom prst="rect">
            <a:avLst/>
          </a:prstGeom>
        </p:spPr>
      </p:pic>
      <p:cxnSp>
        <p:nvCxnSpPr>
          <p:cNvPr id="19" name="Straight Connector 17">
            <a:extLst>
              <a:ext uri="{FF2B5EF4-FFF2-40B4-BE49-F238E27FC236}">
                <a16:creationId xmlns:a16="http://schemas.microsoft.com/office/drawing/2014/main" id="{F188B281-191B-9C4F-8171-FB0C4E8EC14C}"/>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7E7FAA85-AFBE-E742-AA07-0062617B381A}"/>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1" name="Text Placeholder 19">
            <a:extLst>
              <a:ext uri="{FF2B5EF4-FFF2-40B4-BE49-F238E27FC236}">
                <a16:creationId xmlns:a16="http://schemas.microsoft.com/office/drawing/2014/main" id="{76499A86-9458-C145-A6DB-CF6836FECAA3}"/>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2261963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Marcador de texto">
            <a:extLst>
              <a:ext uri="{FF2B5EF4-FFF2-40B4-BE49-F238E27FC236}">
                <a16:creationId xmlns:a16="http://schemas.microsoft.com/office/drawing/2014/main" id="{B18BC73C-661E-9842-9001-B51788FF0CC5}"/>
              </a:ext>
            </a:extLst>
          </p:cNvPr>
          <p:cNvSpPr txBox="1">
            <a:spLocks/>
          </p:cNvSpPr>
          <p:nvPr/>
        </p:nvSpPr>
        <p:spPr>
          <a:xfrm>
            <a:off x="2155411" y="2535488"/>
            <a:ext cx="3178702" cy="3241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10000"/>
                  </a:schemeClr>
                </a:solidFill>
                <a:latin typeface="Source Sans Pro" panose="020B0503030403020204" pitchFamily="34" charset="0"/>
                <a:ea typeface="Source Sans Pro" panose="020B0503030403020204" pitchFamily="34" charset="0"/>
              </a:rPr>
              <a:t>Preventive emptying</a:t>
            </a:r>
          </a:p>
          <a:p>
            <a:pPr marL="0" indent="0">
              <a:buNone/>
            </a:pPr>
            <a:endParaRPr lang="en-GB" sz="2000" dirty="0">
              <a:solidFill>
                <a:schemeClr val="accent5">
                  <a:lumMod val="10000"/>
                </a:schemeClr>
              </a:solidFill>
              <a:latin typeface="Source Sans Pro" panose="020B0503030403020204" pitchFamily="34" charset="0"/>
              <a:ea typeface="Source Sans Pro" panose="020B0503030403020204" pitchFamily="34" charset="0"/>
            </a:endParaRPr>
          </a:p>
          <a:p>
            <a:r>
              <a:rPr lang="en-GB" sz="2000" dirty="0">
                <a:solidFill>
                  <a:schemeClr val="accent5">
                    <a:lumMod val="10000"/>
                  </a:schemeClr>
                </a:solidFill>
                <a:latin typeface="Source Sans Pro" panose="020B0503030403020204" pitchFamily="34" charset="0"/>
                <a:ea typeface="Source Sans Pro" panose="020B0503030403020204" pitchFamily="34" charset="0"/>
              </a:rPr>
              <a:t>Use of protective personal equipment (PPE)</a:t>
            </a:r>
          </a:p>
        </p:txBody>
      </p:sp>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619982" y="1121664"/>
            <a:ext cx="2567556"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Control measure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4" name="Title 1">
            <a:extLst>
              <a:ext uri="{FF2B5EF4-FFF2-40B4-BE49-F238E27FC236}">
                <a16:creationId xmlns:a16="http://schemas.microsoft.com/office/drawing/2014/main" id="{6C235880-A6E1-C44A-92DC-1EA97BE3A9A9}"/>
              </a:ext>
            </a:extLst>
          </p:cNvPr>
          <p:cNvSpPr txBox="1">
            <a:spLocks/>
          </p:cNvSpPr>
          <p:nvPr/>
        </p:nvSpPr>
        <p:spPr bwMode="auto">
          <a:xfrm>
            <a:off x="5463532" y="1076904"/>
            <a:ext cx="3680467"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How effective is it in practice?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cxnSp>
        <p:nvCxnSpPr>
          <p:cNvPr id="15" name="Straight Connector 17">
            <a:extLst>
              <a:ext uri="{FF2B5EF4-FFF2-40B4-BE49-F238E27FC236}">
                <a16:creationId xmlns:a16="http://schemas.microsoft.com/office/drawing/2014/main" id="{BBE2AE02-4EF4-EF43-981C-13EDE9DD338D}"/>
              </a:ext>
            </a:extLst>
          </p:cNvPr>
          <p:cNvCxnSpPr>
            <a:cxnSpLocks/>
          </p:cNvCxnSpPr>
          <p:nvPr/>
        </p:nvCxnSpPr>
        <p:spPr>
          <a:xfrm flipV="1">
            <a:off x="5337085" y="1985705"/>
            <a:ext cx="0" cy="3737906"/>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7" name="8 Marcador de texto">
            <a:extLst>
              <a:ext uri="{FF2B5EF4-FFF2-40B4-BE49-F238E27FC236}">
                <a16:creationId xmlns:a16="http://schemas.microsoft.com/office/drawing/2014/main" id="{EAE5E9B0-1E58-5548-86B9-0C33E34B3F12}"/>
              </a:ext>
            </a:extLst>
          </p:cNvPr>
          <p:cNvSpPr txBox="1">
            <a:spLocks/>
          </p:cNvSpPr>
          <p:nvPr/>
        </p:nvSpPr>
        <p:spPr>
          <a:xfrm>
            <a:off x="5463532" y="2464397"/>
            <a:ext cx="3691502" cy="33840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10000"/>
                  </a:schemeClr>
                </a:solidFill>
                <a:latin typeface="Source Sans Pro" panose="020B0503030403020204" pitchFamily="34" charset="0"/>
                <a:ea typeface="Source Sans Pro" panose="020B0503030403020204" pitchFamily="34" charset="0"/>
              </a:rPr>
              <a:t>Do HHs really call the emptying trucks before the holding tanks are full?</a:t>
            </a:r>
          </a:p>
          <a:p>
            <a:endParaRPr lang="en-GB" sz="700" dirty="0">
              <a:solidFill>
                <a:schemeClr val="accent5">
                  <a:lumMod val="10000"/>
                </a:schemeClr>
              </a:solidFill>
              <a:latin typeface="Source Sans Pro" panose="020B0503030403020204" pitchFamily="34" charset="0"/>
              <a:ea typeface="Source Sans Pro" panose="020B0503030403020204" pitchFamily="34" charset="0"/>
            </a:endParaRPr>
          </a:p>
          <a:p>
            <a:r>
              <a:rPr lang="en-GB" sz="2000" dirty="0">
                <a:solidFill>
                  <a:schemeClr val="accent5">
                    <a:lumMod val="10000"/>
                  </a:schemeClr>
                </a:solidFill>
                <a:latin typeface="Source Sans Pro" panose="020B0503030403020204" pitchFamily="34" charset="0"/>
                <a:ea typeface="Source Sans Pro" panose="020B0503030403020204" pitchFamily="34" charset="0"/>
              </a:rPr>
              <a:t>Do the sanitation workers really use the PPE?</a:t>
            </a:r>
          </a:p>
          <a:p>
            <a:endParaRPr lang="en-GB" sz="8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8" name="1 Marcador de texto">
            <a:extLst>
              <a:ext uri="{FF2B5EF4-FFF2-40B4-BE49-F238E27FC236}">
                <a16:creationId xmlns:a16="http://schemas.microsoft.com/office/drawing/2014/main" id="{D1D03CE4-2A0A-0B4E-9EF9-C64EDC6F9A4E}"/>
              </a:ext>
            </a:extLst>
          </p:cNvPr>
          <p:cNvSpPr txBox="1">
            <a:spLocks/>
          </p:cNvSpPr>
          <p:nvPr/>
        </p:nvSpPr>
        <p:spPr>
          <a:xfrm>
            <a:off x="-15193" y="1246411"/>
            <a:ext cx="2696983" cy="1138505"/>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defRPr/>
            </a:pPr>
            <a:r>
              <a:rPr lang="en-AU" sz="2300" b="1" dirty="0">
                <a:solidFill>
                  <a:srgbClr val="71BC5C"/>
                </a:solidFill>
                <a:latin typeface="Source Sans Pro" panose="020B0503030403020204" pitchFamily="34" charset="0"/>
                <a:ea typeface="Source Sans Pro" panose="020B0503030403020204" pitchFamily="34" charset="0"/>
              </a:rPr>
              <a:t>Conveyance/</a:t>
            </a:r>
          </a:p>
          <a:p>
            <a:pPr algn="ctr">
              <a:lnSpc>
                <a:spcPct val="100000"/>
              </a:lnSpc>
              <a:spcBef>
                <a:spcPts val="0"/>
              </a:spcBef>
              <a:defRPr/>
            </a:pPr>
            <a:r>
              <a:rPr lang="en-AU" sz="2300" b="1" dirty="0">
                <a:solidFill>
                  <a:srgbClr val="71BC5C"/>
                </a:solidFill>
                <a:latin typeface="Source Sans Pro" panose="020B0503030403020204" pitchFamily="34" charset="0"/>
                <a:ea typeface="Source Sans Pro" panose="020B0503030403020204" pitchFamily="34" charset="0"/>
              </a:rPr>
              <a:t>emptying and transport</a:t>
            </a:r>
          </a:p>
          <a:p>
            <a:pPr algn="ctr">
              <a:lnSpc>
                <a:spcPct val="100000"/>
              </a:lnSpc>
              <a:spcBef>
                <a:spcPts val="0"/>
              </a:spcBef>
              <a:defRPr/>
            </a:pPr>
            <a:endParaRPr lang="en-AU" sz="23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ts val="0"/>
              </a:spcBef>
              <a:defRPr/>
            </a:pPr>
            <a:endParaRPr lang="en-AU" sz="23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ts val="0"/>
              </a:spcBef>
              <a:defRPr/>
            </a:pPr>
            <a:endParaRPr lang="en-AU" sz="2300" b="1" dirty="0">
              <a:solidFill>
                <a:srgbClr val="71BC5C"/>
              </a:solidFill>
              <a:latin typeface="Source Sans Pro" panose="020B0503030403020204" pitchFamily="34" charset="0"/>
              <a:ea typeface="Source Sans Pro" panose="020B0503030403020204" pitchFamily="34" charset="0"/>
            </a:endParaRPr>
          </a:p>
        </p:txBody>
      </p:sp>
      <p:pic>
        <p:nvPicPr>
          <p:cNvPr id="19" name="Grafik 18">
            <a:extLst>
              <a:ext uri="{FF2B5EF4-FFF2-40B4-BE49-F238E27FC236}">
                <a16:creationId xmlns:a16="http://schemas.microsoft.com/office/drawing/2014/main" id="{101DF9B5-03CF-7D41-B7FC-6059DF3239B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9589" y="2549093"/>
            <a:ext cx="1888790" cy="866892"/>
          </a:xfrm>
          <a:prstGeom prst="rect">
            <a:avLst/>
          </a:prstGeom>
        </p:spPr>
      </p:pic>
      <p:cxnSp>
        <p:nvCxnSpPr>
          <p:cNvPr id="16" name="Straight Connector 17">
            <a:extLst>
              <a:ext uri="{FF2B5EF4-FFF2-40B4-BE49-F238E27FC236}">
                <a16:creationId xmlns:a16="http://schemas.microsoft.com/office/drawing/2014/main" id="{297E8C80-0386-4847-96C5-1D54B5FEEA08}"/>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BF404C8C-FEF6-8549-A6F8-50DF8F0BAC6C}"/>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1" name="Text Placeholder 19">
            <a:extLst>
              <a:ext uri="{FF2B5EF4-FFF2-40B4-BE49-F238E27FC236}">
                <a16:creationId xmlns:a16="http://schemas.microsoft.com/office/drawing/2014/main" id="{9E84C1E4-0AEE-DB4E-8A70-ED232E26E292}"/>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673912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608948" y="1244977"/>
            <a:ext cx="6535052"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panose="020B0503030403020204" pitchFamily="34" charset="0"/>
                <a:ea typeface="Source Sans Pro" panose="020B0503030403020204" pitchFamily="34" charset="0"/>
              </a:rPr>
              <a:t>CM validation: </a:t>
            </a:r>
            <a:r>
              <a:rPr lang="en-AU" sz="2000" dirty="0">
                <a:solidFill>
                  <a:schemeClr val="tx2"/>
                </a:solidFill>
                <a:latin typeface="Source Sans Pro" panose="020B0503030403020204" pitchFamily="34" charset="0"/>
                <a:ea typeface="Source Sans Pro" panose="020B0503030403020204" pitchFamily="34" charset="0"/>
              </a:rPr>
              <a:t>assuming it was always working well  	 </a:t>
            </a:r>
          </a:p>
        </p:txBody>
      </p:sp>
      <p:sp>
        <p:nvSpPr>
          <p:cNvPr id="22" name="1 Marcador de texto">
            <a:extLst>
              <a:ext uri="{FF2B5EF4-FFF2-40B4-BE49-F238E27FC236}">
                <a16:creationId xmlns:a16="http://schemas.microsoft.com/office/drawing/2014/main" id="{7B55AD7B-6F56-4445-9524-E2ABD2BB4D91}"/>
              </a:ext>
            </a:extLst>
          </p:cNvPr>
          <p:cNvSpPr txBox="1">
            <a:spLocks/>
          </p:cNvSpPr>
          <p:nvPr/>
        </p:nvSpPr>
        <p:spPr>
          <a:xfrm>
            <a:off x="0" y="4200863"/>
            <a:ext cx="2359180"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1200" dirty="0">
                <a:solidFill>
                  <a:srgbClr val="379276"/>
                </a:solidFill>
                <a:latin typeface="Source Sans Pro" panose="020B0503030403020204" pitchFamily="34" charset="0"/>
                <a:ea typeface="Source Sans Pro" panose="020B0503030403020204" pitchFamily="34" charset="0"/>
              </a:rPr>
              <a:t>Table 3.2 Established wastewater treatment technologies</a:t>
            </a:r>
          </a:p>
          <a:p>
            <a:pPr algn="ctr">
              <a:lnSpc>
                <a:spcPct val="100000"/>
              </a:lnSpc>
              <a:spcBef>
                <a:spcPct val="20000"/>
              </a:spcBef>
              <a:defRPr/>
            </a:pPr>
            <a:r>
              <a:rPr lang="en-AU" sz="1200" dirty="0">
                <a:solidFill>
                  <a:srgbClr val="379276"/>
                </a:solidFill>
                <a:latin typeface="Source Sans Pro" panose="020B0503030403020204" pitchFamily="34" charset="0"/>
                <a:ea typeface="Source Sans Pro" panose="020B0503030403020204" pitchFamily="34" charset="0"/>
              </a:rPr>
              <a:t>Table 3.3 Established sludge treatment processes</a:t>
            </a:r>
          </a:p>
        </p:txBody>
      </p:sp>
      <p:sp>
        <p:nvSpPr>
          <p:cNvPr id="14" name="1 Marcador de texto">
            <a:extLst>
              <a:ext uri="{FF2B5EF4-FFF2-40B4-BE49-F238E27FC236}">
                <a16:creationId xmlns:a16="http://schemas.microsoft.com/office/drawing/2014/main" id="{A1EEBE77-6B2B-3C4D-9557-3737CC4F440E}"/>
              </a:ext>
            </a:extLst>
          </p:cNvPr>
          <p:cNvSpPr txBox="1">
            <a:spLocks/>
          </p:cNvSpPr>
          <p:nvPr/>
        </p:nvSpPr>
        <p:spPr>
          <a:xfrm>
            <a:off x="119822" y="1274898"/>
            <a:ext cx="2111918"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400" b="1" dirty="0">
                <a:solidFill>
                  <a:srgbClr val="71BC5C"/>
                </a:solidFill>
                <a:latin typeface="Source Sans Pro" panose="020B0503030403020204" pitchFamily="34" charset="0"/>
                <a:ea typeface="Source Sans Pro" panose="020B0503030403020204" pitchFamily="34" charset="0"/>
              </a:rPr>
              <a:t>Treatment</a:t>
            </a:r>
          </a:p>
          <a:p>
            <a:pPr algn="ctr">
              <a:lnSpc>
                <a:spcPct val="100000"/>
              </a:lnSpc>
              <a:spcBef>
                <a:spcPct val="20000"/>
              </a:spcBef>
              <a:defRPr/>
            </a:pPr>
            <a:endParaRPr lang="en-AU" sz="24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4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400" b="1" dirty="0">
              <a:solidFill>
                <a:srgbClr val="71BC5C"/>
              </a:solidFill>
              <a:latin typeface="Source Sans Pro" panose="020B0503030403020204" pitchFamily="34" charset="0"/>
              <a:ea typeface="Source Sans Pro" panose="020B0503030403020204" pitchFamily="34" charset="0"/>
            </a:endParaRPr>
          </a:p>
        </p:txBody>
      </p:sp>
      <p:pic>
        <p:nvPicPr>
          <p:cNvPr id="15" name="Grafik 14">
            <a:extLst>
              <a:ext uri="{FF2B5EF4-FFF2-40B4-BE49-F238E27FC236}">
                <a16:creationId xmlns:a16="http://schemas.microsoft.com/office/drawing/2014/main" id="{EDF6AD2B-EC4B-C04B-9FC4-622DA540DB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2287" y="1705701"/>
            <a:ext cx="1643232" cy="1220905"/>
          </a:xfrm>
          <a:prstGeom prst="rect">
            <a:avLst/>
          </a:prstGeom>
        </p:spPr>
      </p:pic>
      <p:pic>
        <p:nvPicPr>
          <p:cNvPr id="3" name="Grafik 2">
            <a:extLst>
              <a:ext uri="{FF2B5EF4-FFF2-40B4-BE49-F238E27FC236}">
                <a16:creationId xmlns:a16="http://schemas.microsoft.com/office/drawing/2014/main" id="{1A34A820-8D45-A74A-A786-059F05D33E79}"/>
              </a:ext>
            </a:extLst>
          </p:cNvPr>
          <p:cNvPicPr>
            <a:picLocks noChangeAspect="1"/>
          </p:cNvPicPr>
          <p:nvPr/>
        </p:nvPicPr>
        <p:blipFill rotWithShape="1">
          <a:blip r:embed="rId3"/>
          <a:srcRect b="53971"/>
          <a:stretch/>
        </p:blipFill>
        <p:spPr>
          <a:xfrm>
            <a:off x="2365214" y="1659957"/>
            <a:ext cx="6535052" cy="2775804"/>
          </a:xfrm>
          <a:prstGeom prst="rect">
            <a:avLst/>
          </a:prstGeom>
        </p:spPr>
      </p:pic>
      <p:pic>
        <p:nvPicPr>
          <p:cNvPr id="17" name="Grafik 16">
            <a:extLst>
              <a:ext uri="{FF2B5EF4-FFF2-40B4-BE49-F238E27FC236}">
                <a16:creationId xmlns:a16="http://schemas.microsoft.com/office/drawing/2014/main" id="{10AC5EAC-C730-8A47-8817-7B0A6567B7BE}"/>
              </a:ext>
            </a:extLst>
          </p:cNvPr>
          <p:cNvPicPr>
            <a:picLocks noChangeAspect="1"/>
          </p:cNvPicPr>
          <p:nvPr/>
        </p:nvPicPr>
        <p:blipFill rotWithShape="1">
          <a:blip r:embed="rId3"/>
          <a:srcRect t="81566" b="8954"/>
          <a:stretch/>
        </p:blipFill>
        <p:spPr>
          <a:xfrm>
            <a:off x="2366755" y="5462494"/>
            <a:ext cx="6535052" cy="571696"/>
          </a:xfrm>
          <a:prstGeom prst="rect">
            <a:avLst/>
          </a:prstGeom>
        </p:spPr>
      </p:pic>
      <p:pic>
        <p:nvPicPr>
          <p:cNvPr id="23" name="Grafik 22">
            <a:extLst>
              <a:ext uri="{FF2B5EF4-FFF2-40B4-BE49-F238E27FC236}">
                <a16:creationId xmlns:a16="http://schemas.microsoft.com/office/drawing/2014/main" id="{2B3429FF-BE75-0F4A-874B-F36FB5827B76}"/>
              </a:ext>
            </a:extLst>
          </p:cNvPr>
          <p:cNvPicPr>
            <a:picLocks noChangeAspect="1"/>
          </p:cNvPicPr>
          <p:nvPr/>
        </p:nvPicPr>
        <p:blipFill rotWithShape="1">
          <a:blip r:embed="rId3"/>
          <a:srcRect t="72389" b="17591"/>
          <a:stretch/>
        </p:blipFill>
        <p:spPr>
          <a:xfrm>
            <a:off x="2366755" y="4390755"/>
            <a:ext cx="6535052" cy="604306"/>
          </a:xfrm>
          <a:prstGeom prst="rect">
            <a:avLst/>
          </a:prstGeom>
        </p:spPr>
      </p:pic>
      <p:pic>
        <p:nvPicPr>
          <p:cNvPr id="24" name="Grafik 23">
            <a:extLst>
              <a:ext uri="{FF2B5EF4-FFF2-40B4-BE49-F238E27FC236}">
                <a16:creationId xmlns:a16="http://schemas.microsoft.com/office/drawing/2014/main" id="{6173F861-861E-6A4D-8D32-F2C9747C8ECC}"/>
              </a:ext>
            </a:extLst>
          </p:cNvPr>
          <p:cNvPicPr>
            <a:picLocks noChangeAspect="1"/>
          </p:cNvPicPr>
          <p:nvPr/>
        </p:nvPicPr>
        <p:blipFill rotWithShape="1">
          <a:blip r:embed="rId3"/>
          <a:srcRect t="89979"/>
          <a:stretch/>
        </p:blipFill>
        <p:spPr>
          <a:xfrm>
            <a:off x="2366755" y="4903194"/>
            <a:ext cx="6535052" cy="604306"/>
          </a:xfrm>
          <a:prstGeom prst="rect">
            <a:avLst/>
          </a:prstGeom>
        </p:spPr>
      </p:pic>
      <p:pic>
        <p:nvPicPr>
          <p:cNvPr id="4" name="Grafik 3">
            <a:extLst>
              <a:ext uri="{FF2B5EF4-FFF2-40B4-BE49-F238E27FC236}">
                <a16:creationId xmlns:a16="http://schemas.microsoft.com/office/drawing/2014/main" id="{A6DE70E5-B723-5E49-A8D4-7D48CCCCBEAF}"/>
              </a:ext>
            </a:extLst>
          </p:cNvPr>
          <p:cNvPicPr>
            <a:picLocks noChangeAspect="1"/>
          </p:cNvPicPr>
          <p:nvPr/>
        </p:nvPicPr>
        <p:blipFill>
          <a:blip r:embed="rId4"/>
          <a:stretch>
            <a:fillRect/>
          </a:stretch>
        </p:blipFill>
        <p:spPr>
          <a:xfrm>
            <a:off x="2358317" y="5996495"/>
            <a:ext cx="6541949" cy="415897"/>
          </a:xfrm>
          <a:prstGeom prst="rect">
            <a:avLst/>
          </a:prstGeom>
        </p:spPr>
      </p:pic>
      <p:cxnSp>
        <p:nvCxnSpPr>
          <p:cNvPr id="18" name="Straight Connector 17">
            <a:extLst>
              <a:ext uri="{FF2B5EF4-FFF2-40B4-BE49-F238E27FC236}">
                <a16:creationId xmlns:a16="http://schemas.microsoft.com/office/drawing/2014/main" id="{311DA6FC-2F5F-1F44-85DA-F1E9CA13B2FA}"/>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9" name="Text Placeholder 19">
            <a:extLst>
              <a:ext uri="{FF2B5EF4-FFF2-40B4-BE49-F238E27FC236}">
                <a16:creationId xmlns:a16="http://schemas.microsoft.com/office/drawing/2014/main" id="{18CFEB4E-5A01-6B4A-A14C-CB8746935D41}"/>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0" name="Text Placeholder 19">
            <a:extLst>
              <a:ext uri="{FF2B5EF4-FFF2-40B4-BE49-F238E27FC236}">
                <a16:creationId xmlns:a16="http://schemas.microsoft.com/office/drawing/2014/main" id="{07B63299-1685-1D4B-9F2B-732D776E2A4B}"/>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
        <p:nvSpPr>
          <p:cNvPr id="21" name="Rectangular Callout 20">
            <a:extLst>
              <a:ext uri="{FF2B5EF4-FFF2-40B4-BE49-F238E27FC236}">
                <a16:creationId xmlns:a16="http://schemas.microsoft.com/office/drawing/2014/main" id="{4EDDDF34-AFF0-2A4D-AF9F-4B3D56A8EB27}"/>
              </a:ext>
            </a:extLst>
          </p:cNvPr>
          <p:cNvSpPr/>
          <p:nvPr/>
        </p:nvSpPr>
        <p:spPr>
          <a:xfrm>
            <a:off x="565519" y="5165218"/>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46 - 47</a:t>
            </a:r>
          </a:p>
        </p:txBody>
      </p:sp>
    </p:spTree>
    <p:extLst>
      <p:ext uri="{BB962C8B-B14F-4D97-AF65-F5344CB8AC3E}">
        <p14:creationId xmlns:p14="http://schemas.microsoft.com/office/powerpoint/2010/main" val="1008796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Marcador de texto">
            <a:extLst>
              <a:ext uri="{FF2B5EF4-FFF2-40B4-BE49-F238E27FC236}">
                <a16:creationId xmlns:a16="http://schemas.microsoft.com/office/drawing/2014/main" id="{B18BC73C-661E-9842-9001-B51788FF0CC5}"/>
              </a:ext>
            </a:extLst>
          </p:cNvPr>
          <p:cNvSpPr txBox="1">
            <a:spLocks/>
          </p:cNvSpPr>
          <p:nvPr/>
        </p:nvSpPr>
        <p:spPr>
          <a:xfrm>
            <a:off x="2143111" y="2779121"/>
            <a:ext cx="3178705" cy="355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2"/>
                </a:solidFill>
                <a:latin typeface="Source Sans Pro" panose="020B0503030403020204" pitchFamily="34" charset="0"/>
                <a:ea typeface="Source Sans Pro" panose="020B0503030403020204" pitchFamily="34" charset="0"/>
              </a:rPr>
              <a:t>A wastewater treatment plant</a:t>
            </a:r>
          </a:p>
          <a:p>
            <a:endParaRPr lang="en-US" sz="2000" dirty="0">
              <a:solidFill>
                <a:schemeClr val="tx2"/>
              </a:solidFill>
              <a:latin typeface="Source Sans Pro" panose="020B0503030403020204" pitchFamily="34" charset="0"/>
              <a:ea typeface="Source Sans Pro" panose="020B0503030403020204" pitchFamily="34" charset="0"/>
            </a:endParaRPr>
          </a:p>
          <a:p>
            <a:pPr marL="0" indent="0">
              <a:buNone/>
            </a:pPr>
            <a:endParaRPr lang="en-US" sz="2000" dirty="0">
              <a:solidFill>
                <a:schemeClr val="tx2"/>
              </a:solidFill>
              <a:latin typeface="Source Sans Pro" panose="020B0503030403020204" pitchFamily="34" charset="0"/>
              <a:ea typeface="Source Sans Pro" panose="020B0503030403020204" pitchFamily="34" charset="0"/>
            </a:endParaRPr>
          </a:p>
          <a:p>
            <a:pPr marL="0" indent="0">
              <a:buNone/>
            </a:pPr>
            <a:endParaRPr lang="en-US" sz="2000" dirty="0">
              <a:solidFill>
                <a:schemeClr val="tx2"/>
              </a:solidFill>
              <a:latin typeface="Source Sans Pro" panose="020B0503030403020204" pitchFamily="34" charset="0"/>
              <a:ea typeface="Source Sans Pro" panose="020B0503030403020204" pitchFamily="34" charset="0"/>
            </a:endParaRPr>
          </a:p>
          <a:p>
            <a:r>
              <a:rPr lang="en-US" sz="2000" dirty="0">
                <a:solidFill>
                  <a:schemeClr val="tx2"/>
                </a:solidFill>
                <a:latin typeface="Source Sans Pro" panose="020B0503030403020204" pitchFamily="34" charset="0"/>
                <a:ea typeface="Source Sans Pro" panose="020B0503030403020204" pitchFamily="34" charset="0"/>
              </a:rPr>
              <a:t>Use of protective personal equipment (PPE)</a:t>
            </a:r>
          </a:p>
          <a:p>
            <a:pPr marL="0" indent="0">
              <a:buNone/>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619982" y="1324775"/>
            <a:ext cx="2567556"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Control measure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4" name="Title 1">
            <a:extLst>
              <a:ext uri="{FF2B5EF4-FFF2-40B4-BE49-F238E27FC236}">
                <a16:creationId xmlns:a16="http://schemas.microsoft.com/office/drawing/2014/main" id="{6C235880-A6E1-C44A-92DC-1EA97BE3A9A9}"/>
              </a:ext>
            </a:extLst>
          </p:cNvPr>
          <p:cNvSpPr txBox="1">
            <a:spLocks/>
          </p:cNvSpPr>
          <p:nvPr/>
        </p:nvSpPr>
        <p:spPr bwMode="auto">
          <a:xfrm>
            <a:off x="5463532" y="1339529"/>
            <a:ext cx="3680467"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How effective is it in practice?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cxnSp>
        <p:nvCxnSpPr>
          <p:cNvPr id="15" name="Straight Connector 17">
            <a:extLst>
              <a:ext uri="{FF2B5EF4-FFF2-40B4-BE49-F238E27FC236}">
                <a16:creationId xmlns:a16="http://schemas.microsoft.com/office/drawing/2014/main" id="{BBE2AE02-4EF4-EF43-981C-13EDE9DD338D}"/>
              </a:ext>
            </a:extLst>
          </p:cNvPr>
          <p:cNvCxnSpPr>
            <a:cxnSpLocks/>
          </p:cNvCxnSpPr>
          <p:nvPr/>
        </p:nvCxnSpPr>
        <p:spPr>
          <a:xfrm flipV="1">
            <a:off x="5337085" y="1853825"/>
            <a:ext cx="0" cy="4210514"/>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7" name="8 Marcador de texto">
            <a:extLst>
              <a:ext uri="{FF2B5EF4-FFF2-40B4-BE49-F238E27FC236}">
                <a16:creationId xmlns:a16="http://schemas.microsoft.com/office/drawing/2014/main" id="{EAE5E9B0-1E58-5548-86B9-0C33E34B3F12}"/>
              </a:ext>
            </a:extLst>
          </p:cNvPr>
          <p:cNvSpPr txBox="1">
            <a:spLocks/>
          </p:cNvSpPr>
          <p:nvPr/>
        </p:nvSpPr>
        <p:spPr>
          <a:xfrm>
            <a:off x="5475463" y="2779121"/>
            <a:ext cx="3691502" cy="29253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2"/>
                </a:solidFill>
                <a:latin typeface="Source Sans Pro" panose="020B0503030403020204" pitchFamily="34" charset="0"/>
                <a:ea typeface="Source Sans Pro" panose="020B0503030403020204" pitchFamily="34" charset="0"/>
              </a:rPr>
              <a:t>Was it designed with the aim of pathogen removal? Is it really working as planned? Is it overloaded? Can the staff operate it? Is it on?</a:t>
            </a:r>
          </a:p>
          <a:p>
            <a:endParaRPr lang="en-US" sz="800" dirty="0">
              <a:solidFill>
                <a:schemeClr val="tx2"/>
              </a:solidFill>
              <a:latin typeface="Source Sans Pro" panose="020B0503030403020204" pitchFamily="34" charset="0"/>
              <a:ea typeface="Source Sans Pro" panose="020B0503030403020204" pitchFamily="34" charset="0"/>
            </a:endParaRPr>
          </a:p>
          <a:p>
            <a:pPr marL="0" indent="0">
              <a:buNone/>
            </a:pPr>
            <a:endParaRPr lang="en-US" sz="1000" dirty="0">
              <a:solidFill>
                <a:schemeClr val="tx2"/>
              </a:solidFill>
              <a:latin typeface="Source Sans Pro" panose="020B0503030403020204" pitchFamily="34" charset="0"/>
              <a:ea typeface="Source Sans Pro" panose="020B0503030403020204" pitchFamily="34" charset="0"/>
            </a:endParaRPr>
          </a:p>
          <a:p>
            <a:r>
              <a:rPr lang="en-US" sz="2000" dirty="0">
                <a:solidFill>
                  <a:schemeClr val="tx2"/>
                </a:solidFill>
                <a:latin typeface="Source Sans Pro" panose="020B0503030403020204" pitchFamily="34" charset="0"/>
                <a:ea typeface="Source Sans Pro" panose="020B0503030403020204" pitchFamily="34" charset="0"/>
              </a:rPr>
              <a:t>Do the sanitation workers really use the PPE?</a:t>
            </a:r>
          </a:p>
          <a:p>
            <a:pPr marL="0" indent="0">
              <a:buNone/>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11" name="1 Marcador de texto">
            <a:extLst>
              <a:ext uri="{FF2B5EF4-FFF2-40B4-BE49-F238E27FC236}">
                <a16:creationId xmlns:a16="http://schemas.microsoft.com/office/drawing/2014/main" id="{E9A20ADA-5E6F-124E-AA62-E8AED68FF4D7}"/>
              </a:ext>
            </a:extLst>
          </p:cNvPr>
          <p:cNvSpPr txBox="1">
            <a:spLocks/>
          </p:cNvSpPr>
          <p:nvPr/>
        </p:nvSpPr>
        <p:spPr>
          <a:xfrm>
            <a:off x="119822" y="1314508"/>
            <a:ext cx="2111918"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500" b="1" dirty="0">
                <a:solidFill>
                  <a:srgbClr val="71BC5C"/>
                </a:solidFill>
                <a:latin typeface="Source Sans Pro" panose="020B0503030403020204" pitchFamily="34" charset="0"/>
                <a:ea typeface="Source Sans Pro" panose="020B0503030403020204" pitchFamily="34" charset="0"/>
              </a:rPr>
              <a:t>Treatment</a:t>
            </a:r>
          </a:p>
          <a:p>
            <a:pPr algn="ctr">
              <a:lnSpc>
                <a:spcPct val="100000"/>
              </a:lnSpc>
              <a:spcBef>
                <a:spcPct val="20000"/>
              </a:spcBef>
              <a:defRPr/>
            </a:pPr>
            <a:endParaRPr lang="en-AU" sz="25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5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500" b="1" dirty="0">
              <a:solidFill>
                <a:srgbClr val="71BC5C"/>
              </a:solidFill>
              <a:latin typeface="Source Sans Pro" panose="020B0503030403020204" pitchFamily="34" charset="0"/>
              <a:ea typeface="Source Sans Pro" panose="020B0503030403020204" pitchFamily="34" charset="0"/>
            </a:endParaRPr>
          </a:p>
        </p:txBody>
      </p:sp>
      <p:pic>
        <p:nvPicPr>
          <p:cNvPr id="16" name="Grafik 15">
            <a:extLst>
              <a:ext uri="{FF2B5EF4-FFF2-40B4-BE49-F238E27FC236}">
                <a16:creationId xmlns:a16="http://schemas.microsoft.com/office/drawing/2014/main" id="{AC461B53-E6E5-5F4D-88E1-F2D228E9DB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2287" y="1745311"/>
            <a:ext cx="1643232" cy="1220905"/>
          </a:xfrm>
          <a:prstGeom prst="rect">
            <a:avLst/>
          </a:prstGeom>
        </p:spPr>
      </p:pic>
      <p:cxnSp>
        <p:nvCxnSpPr>
          <p:cNvPr id="19" name="Straight Connector 17">
            <a:extLst>
              <a:ext uri="{FF2B5EF4-FFF2-40B4-BE49-F238E27FC236}">
                <a16:creationId xmlns:a16="http://schemas.microsoft.com/office/drawing/2014/main" id="{AC866FA8-8D40-634E-8F50-C737AF2A1E99}"/>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7617CAD0-4103-3D40-8D86-E9A7CC9AE8C3}"/>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1" name="Text Placeholder 19">
            <a:extLst>
              <a:ext uri="{FF2B5EF4-FFF2-40B4-BE49-F238E27FC236}">
                <a16:creationId xmlns:a16="http://schemas.microsoft.com/office/drawing/2014/main" id="{5F6F546E-B09E-F248-AAAC-D74DC67B398E}"/>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308086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463181" y="5223867"/>
            <a:ext cx="1756219" cy="707886"/>
          </a:xfrm>
          <a:prstGeom prst="rect">
            <a:avLst/>
          </a:prstGeom>
          <a:noFill/>
        </p:spPr>
        <p:txBody>
          <a:bodyPr wrap="square" rtlCol="0">
            <a:spAutoFit/>
          </a:bodyPr>
          <a:lstStyle/>
          <a:p>
            <a:pPr algn="r"/>
            <a:endParaRPr lang="en-GB" sz="2000" dirty="0">
              <a:solidFill>
                <a:schemeClr val="accent5">
                  <a:lumMod val="10000"/>
                </a:schemeClr>
              </a:solidFill>
              <a:latin typeface="Source Sans Pro" panose="020B0503030403020204" pitchFamily="34" charset="0"/>
              <a:ea typeface="Source Sans Pro" panose="020B0503030403020204" pitchFamily="34" charset="0"/>
            </a:endParaRPr>
          </a:p>
          <a:p>
            <a:pPr algn="r"/>
            <a:r>
              <a:rPr lang="en-GB" sz="2000" dirty="0">
                <a:solidFill>
                  <a:schemeClr val="accent5">
                    <a:lumMod val="10000"/>
                  </a:schemeClr>
                </a:solidFill>
                <a:latin typeface="Source Sans Pro" panose="020B0503030403020204" pitchFamily="34" charset="0"/>
                <a:ea typeface="Source Sans Pro" panose="020B0503030403020204" pitchFamily="34" charset="0"/>
              </a:rPr>
              <a:t>A summary of:</a:t>
            </a:r>
          </a:p>
        </p:txBody>
      </p:sp>
      <p:sp>
        <p:nvSpPr>
          <p:cNvPr id="13" name="12 Corchetes"/>
          <p:cNvSpPr/>
          <p:nvPr/>
        </p:nvSpPr>
        <p:spPr>
          <a:xfrm>
            <a:off x="2310420" y="4954351"/>
            <a:ext cx="5816975" cy="1319898"/>
          </a:xfrm>
          <a:prstGeom prst="bracketPair">
            <a:avLst/>
          </a:prstGeom>
          <a:ln>
            <a:solidFill>
              <a:srgbClr val="60B4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sz="2000"/>
          </a:p>
        </p:txBody>
      </p:sp>
      <p:sp>
        <p:nvSpPr>
          <p:cNvPr id="14" name="Text Placeholder 19">
            <a:extLst>
              <a:ext uri="{FF2B5EF4-FFF2-40B4-BE49-F238E27FC236}">
                <a16:creationId xmlns:a16="http://schemas.microsoft.com/office/drawing/2014/main" id="{B5F4E487-6328-0547-A840-82B9E5AD39AA}"/>
              </a:ext>
            </a:extLst>
          </p:cNvPr>
          <p:cNvSpPr txBox="1">
            <a:spLocks/>
          </p:cNvSpPr>
          <p:nvPr/>
        </p:nvSpPr>
        <p:spPr>
          <a:xfrm>
            <a:off x="204734" y="148803"/>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MODULE 3</a:t>
            </a:r>
          </a:p>
        </p:txBody>
      </p:sp>
      <p:sp>
        <p:nvSpPr>
          <p:cNvPr id="16" name="10 CuadroTexto">
            <a:extLst>
              <a:ext uri="{FF2B5EF4-FFF2-40B4-BE49-F238E27FC236}">
                <a16:creationId xmlns:a16="http://schemas.microsoft.com/office/drawing/2014/main" id="{C8EB72C5-C343-3C4C-B2B7-9894175E3FF3}"/>
              </a:ext>
            </a:extLst>
          </p:cNvPr>
          <p:cNvSpPr txBox="1"/>
          <p:nvPr/>
        </p:nvSpPr>
        <p:spPr>
          <a:xfrm>
            <a:off x="2411760" y="999598"/>
            <a:ext cx="3916459" cy="400110"/>
          </a:xfrm>
          <a:prstGeom prst="rect">
            <a:avLst/>
          </a:prstGeom>
          <a:noFill/>
        </p:spPr>
        <p:txBody>
          <a:bodyPr wrap="square" rtlCol="0">
            <a:spAutoFit/>
          </a:bodyPr>
          <a:lstStyle/>
          <a:p>
            <a:pPr marL="93663" algn="ctr"/>
            <a:r>
              <a:rPr lang="en-GB" sz="2000" dirty="0">
                <a:solidFill>
                  <a:srgbClr val="71BC5C"/>
                </a:solidFill>
                <a:latin typeface="Source Sans Pro Semibold" pitchFamily="34" charset="0"/>
              </a:rPr>
              <a:t>Output 1: Risk assessment table</a:t>
            </a:r>
          </a:p>
        </p:txBody>
      </p:sp>
      <p:sp>
        <p:nvSpPr>
          <p:cNvPr id="17" name="9 CuadroTexto">
            <a:extLst>
              <a:ext uri="{FF2B5EF4-FFF2-40B4-BE49-F238E27FC236}">
                <a16:creationId xmlns:a16="http://schemas.microsoft.com/office/drawing/2014/main" id="{3659CE5D-FF9C-594A-AF9C-C27AAC099EA5}"/>
              </a:ext>
            </a:extLst>
          </p:cNvPr>
          <p:cNvSpPr txBox="1"/>
          <p:nvPr/>
        </p:nvSpPr>
        <p:spPr>
          <a:xfrm>
            <a:off x="2231740" y="5069979"/>
            <a:ext cx="4680520" cy="1015663"/>
          </a:xfrm>
          <a:prstGeom prst="rect">
            <a:avLst/>
          </a:prstGeom>
          <a:noFill/>
        </p:spPr>
        <p:txBody>
          <a:bodyPr wrap="square" numCol="2" rtlCol="0">
            <a:spAutoFit/>
          </a:bodyPr>
          <a:lstStyle/>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hazards</a:t>
            </a:r>
          </a:p>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hazardous events</a:t>
            </a:r>
          </a:p>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exposure groups</a:t>
            </a: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9" name="9 CuadroTexto">
            <a:extLst>
              <a:ext uri="{FF2B5EF4-FFF2-40B4-BE49-F238E27FC236}">
                <a16:creationId xmlns:a16="http://schemas.microsoft.com/office/drawing/2014/main" id="{2FD7C083-8BF5-A848-8DD0-9FF6A9A94EDD}"/>
              </a:ext>
            </a:extLst>
          </p:cNvPr>
          <p:cNvSpPr txBox="1"/>
          <p:nvPr/>
        </p:nvSpPr>
        <p:spPr>
          <a:xfrm>
            <a:off x="4971337" y="5029450"/>
            <a:ext cx="6396418" cy="1015663"/>
          </a:xfrm>
          <a:prstGeom prst="rect">
            <a:avLst/>
          </a:prstGeom>
          <a:noFill/>
        </p:spPr>
        <p:txBody>
          <a:bodyPr wrap="square" numCol="2" rtlCol="0">
            <a:spAutoFit/>
          </a:bodyPr>
          <a:lstStyle/>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transmission routes</a:t>
            </a:r>
          </a:p>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existing control measures</a:t>
            </a:r>
          </a:p>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and their effectiveness</a:t>
            </a:r>
          </a:p>
          <a:p>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8" name="Text Placeholder 19">
            <a:extLst>
              <a:ext uri="{FF2B5EF4-FFF2-40B4-BE49-F238E27FC236}">
                <a16:creationId xmlns:a16="http://schemas.microsoft.com/office/drawing/2014/main" id="{6C7776BB-5CD4-CF46-B0FF-51ECD2E638BE}"/>
              </a:ext>
            </a:extLst>
          </p:cNvPr>
          <p:cNvSpPr txBox="1">
            <a:spLocks/>
          </p:cNvSpPr>
          <p:nvPr/>
        </p:nvSpPr>
        <p:spPr>
          <a:xfrm>
            <a:off x="245874" y="641623"/>
            <a:ext cx="8693391" cy="4227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pc="0" dirty="0">
                <a:solidFill>
                  <a:schemeClr val="accent5">
                    <a:lumMod val="10000"/>
                  </a:schemeClr>
                </a:solidFill>
                <a:latin typeface="Source Sans Pro" panose="020B0503030403020204" pitchFamily="34" charset="0"/>
                <a:ea typeface="Source Sans Pro" panose="020B0503030403020204" pitchFamily="34" charset="0"/>
              </a:rPr>
              <a:t>Identify hazardous events, and assess existing control measures and exposure risks </a:t>
            </a:r>
            <a:endParaRPr lang="x-none" sz="1800" spc="0" dirty="0">
              <a:solidFill>
                <a:schemeClr val="accent5">
                  <a:lumMod val="10000"/>
                </a:schemeClr>
              </a:solidFill>
              <a:ea typeface="Source Sans Pro" panose="020B0503030403020204" pitchFamily="34" charset="0"/>
            </a:endParaRPr>
          </a:p>
        </p:txBody>
      </p:sp>
      <p:pic>
        <p:nvPicPr>
          <p:cNvPr id="2" name="Picture 1">
            <a:extLst>
              <a:ext uri="{FF2B5EF4-FFF2-40B4-BE49-F238E27FC236}">
                <a16:creationId xmlns:a16="http://schemas.microsoft.com/office/drawing/2014/main" id="{A0A96D02-E980-6540-BF8B-FA1177D3560F}"/>
              </a:ext>
            </a:extLst>
          </p:cNvPr>
          <p:cNvPicPr>
            <a:picLocks noChangeAspect="1"/>
          </p:cNvPicPr>
          <p:nvPr/>
        </p:nvPicPr>
        <p:blipFill rotWithShape="1">
          <a:blip r:embed="rId2"/>
          <a:srcRect b="21865"/>
          <a:stretch/>
        </p:blipFill>
        <p:spPr>
          <a:xfrm>
            <a:off x="0" y="1358770"/>
            <a:ext cx="9144000" cy="3566424"/>
          </a:xfrm>
          <a:prstGeom prst="rect">
            <a:avLst/>
          </a:prstGeom>
        </p:spPr>
      </p:pic>
    </p:spTree>
    <p:extLst>
      <p:ext uri="{BB962C8B-B14F-4D97-AF65-F5344CB8AC3E}">
        <p14:creationId xmlns:p14="http://schemas.microsoft.com/office/powerpoint/2010/main" val="2168897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627458" y="1149617"/>
            <a:ext cx="6535052"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000" b="1" dirty="0">
                <a:solidFill>
                  <a:schemeClr val="tx2"/>
                </a:solidFill>
                <a:latin typeface="Source Sans Pro Semibold" pitchFamily="34" charset="0"/>
                <a:ea typeface="ヒラギノ角ゴ Pro W3" pitchFamily="125" charset="-128"/>
              </a:rPr>
              <a:t>Pathogen level in end use product</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22" name="1 Marcador de texto">
            <a:extLst>
              <a:ext uri="{FF2B5EF4-FFF2-40B4-BE49-F238E27FC236}">
                <a16:creationId xmlns:a16="http://schemas.microsoft.com/office/drawing/2014/main" id="{7B55AD7B-6F56-4445-9524-E2ABD2BB4D91}"/>
              </a:ext>
            </a:extLst>
          </p:cNvPr>
          <p:cNvSpPr txBox="1">
            <a:spLocks/>
          </p:cNvSpPr>
          <p:nvPr/>
        </p:nvSpPr>
        <p:spPr>
          <a:xfrm>
            <a:off x="0" y="4416851"/>
            <a:ext cx="2359180"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1200" dirty="0">
                <a:solidFill>
                  <a:srgbClr val="379276"/>
                </a:solidFill>
                <a:latin typeface="Source Sans Pro" panose="020B0503030403020204" pitchFamily="34" charset="0"/>
                <a:ea typeface="Source Sans Pro" panose="020B0503030403020204" pitchFamily="34" charset="0"/>
              </a:rPr>
              <a:t>Table 3.4 Summary of established end use products</a:t>
            </a:r>
          </a:p>
        </p:txBody>
      </p:sp>
      <p:sp>
        <p:nvSpPr>
          <p:cNvPr id="25" name="1 Marcador de texto">
            <a:extLst>
              <a:ext uri="{FF2B5EF4-FFF2-40B4-BE49-F238E27FC236}">
                <a16:creationId xmlns:a16="http://schemas.microsoft.com/office/drawing/2014/main" id="{93E24364-95AD-E74C-8B4E-9151CB720687}"/>
              </a:ext>
            </a:extLst>
          </p:cNvPr>
          <p:cNvSpPr txBox="1">
            <a:spLocks/>
          </p:cNvSpPr>
          <p:nvPr/>
        </p:nvSpPr>
        <p:spPr>
          <a:xfrm>
            <a:off x="-15193" y="1268760"/>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400" b="1" dirty="0">
                <a:solidFill>
                  <a:srgbClr val="71BC5C"/>
                </a:solidFill>
                <a:latin typeface="Source Sans Pro" panose="020B0503030403020204" pitchFamily="34" charset="0"/>
                <a:ea typeface="Source Sans Pro" panose="020B0503030403020204" pitchFamily="34" charset="0"/>
              </a:rPr>
              <a:t>End use/ disposal</a:t>
            </a:r>
          </a:p>
          <a:p>
            <a:pPr algn="ctr">
              <a:lnSpc>
                <a:spcPct val="100000"/>
              </a:lnSpc>
              <a:spcBef>
                <a:spcPct val="20000"/>
              </a:spcBef>
              <a:defRPr/>
            </a:pPr>
            <a:endParaRPr lang="en-AU" sz="24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4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400" b="1" dirty="0">
              <a:solidFill>
                <a:srgbClr val="71BC5C"/>
              </a:solidFill>
              <a:latin typeface="Source Sans Pro" panose="020B0503030403020204" pitchFamily="34" charset="0"/>
              <a:ea typeface="Source Sans Pro" panose="020B0503030403020204" pitchFamily="34" charset="0"/>
            </a:endParaRPr>
          </a:p>
        </p:txBody>
      </p:sp>
      <p:pic>
        <p:nvPicPr>
          <p:cNvPr id="26" name="Grafik 25">
            <a:extLst>
              <a:ext uri="{FF2B5EF4-FFF2-40B4-BE49-F238E27FC236}">
                <a16:creationId xmlns:a16="http://schemas.microsoft.com/office/drawing/2014/main" id="{A6E2EAF9-A532-6641-B0FD-5ACF9F7CF72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7228" y="1875212"/>
            <a:ext cx="1608914" cy="1142381"/>
          </a:xfrm>
          <a:prstGeom prst="rect">
            <a:avLst/>
          </a:prstGeom>
        </p:spPr>
      </p:pic>
      <p:pic>
        <p:nvPicPr>
          <p:cNvPr id="27" name="Grafik 26">
            <a:extLst>
              <a:ext uri="{FF2B5EF4-FFF2-40B4-BE49-F238E27FC236}">
                <a16:creationId xmlns:a16="http://schemas.microsoft.com/office/drawing/2014/main" id="{6235054A-0742-9C4F-A564-45F58848F35D}"/>
              </a:ext>
            </a:extLst>
          </p:cNvPr>
          <p:cNvPicPr>
            <a:picLocks noChangeAspect="1"/>
          </p:cNvPicPr>
          <p:nvPr/>
        </p:nvPicPr>
        <p:blipFill rotWithShape="1">
          <a:blip r:embed="rId4"/>
          <a:srcRect t="45053" b="39985"/>
          <a:stretch/>
        </p:blipFill>
        <p:spPr>
          <a:xfrm>
            <a:off x="2449251" y="3546786"/>
            <a:ext cx="6535053" cy="870065"/>
          </a:xfrm>
          <a:prstGeom prst="rect">
            <a:avLst/>
          </a:prstGeom>
        </p:spPr>
      </p:pic>
      <p:pic>
        <p:nvPicPr>
          <p:cNvPr id="28" name="Grafik 27">
            <a:extLst>
              <a:ext uri="{FF2B5EF4-FFF2-40B4-BE49-F238E27FC236}">
                <a16:creationId xmlns:a16="http://schemas.microsoft.com/office/drawing/2014/main" id="{AAF199AE-5585-7346-AA24-49A8A6E3B8BA}"/>
              </a:ext>
            </a:extLst>
          </p:cNvPr>
          <p:cNvPicPr>
            <a:picLocks noChangeAspect="1"/>
          </p:cNvPicPr>
          <p:nvPr/>
        </p:nvPicPr>
        <p:blipFill rotWithShape="1">
          <a:blip r:embed="rId4"/>
          <a:srcRect t="69622"/>
          <a:stretch/>
        </p:blipFill>
        <p:spPr>
          <a:xfrm>
            <a:off x="2449251" y="4362773"/>
            <a:ext cx="6535053" cy="1766527"/>
          </a:xfrm>
          <a:prstGeom prst="rect">
            <a:avLst/>
          </a:prstGeom>
        </p:spPr>
      </p:pic>
      <p:pic>
        <p:nvPicPr>
          <p:cNvPr id="2" name="Grafik 1">
            <a:extLst>
              <a:ext uri="{FF2B5EF4-FFF2-40B4-BE49-F238E27FC236}">
                <a16:creationId xmlns:a16="http://schemas.microsoft.com/office/drawing/2014/main" id="{FF5152B5-82F0-4745-A332-DCAFB545D7E5}"/>
              </a:ext>
            </a:extLst>
          </p:cNvPr>
          <p:cNvPicPr>
            <a:picLocks noChangeAspect="1"/>
          </p:cNvPicPr>
          <p:nvPr/>
        </p:nvPicPr>
        <p:blipFill rotWithShape="1">
          <a:blip r:embed="rId4"/>
          <a:srcRect b="67948"/>
          <a:stretch/>
        </p:blipFill>
        <p:spPr>
          <a:xfrm>
            <a:off x="2449253" y="1675744"/>
            <a:ext cx="6535053" cy="1863874"/>
          </a:xfrm>
          <a:prstGeom prst="rect">
            <a:avLst/>
          </a:prstGeom>
        </p:spPr>
      </p:pic>
      <p:cxnSp>
        <p:nvCxnSpPr>
          <p:cNvPr id="18" name="Straight Connector 17">
            <a:extLst>
              <a:ext uri="{FF2B5EF4-FFF2-40B4-BE49-F238E27FC236}">
                <a16:creationId xmlns:a16="http://schemas.microsoft.com/office/drawing/2014/main" id="{80F8B5D9-F770-EE4B-91DD-9F7ABC7EEF14}"/>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9" name="Text Placeholder 19">
            <a:extLst>
              <a:ext uri="{FF2B5EF4-FFF2-40B4-BE49-F238E27FC236}">
                <a16:creationId xmlns:a16="http://schemas.microsoft.com/office/drawing/2014/main" id="{D1D7913A-DAA0-6E44-8AB7-C5F5739815CE}"/>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0" name="Text Placeholder 19">
            <a:extLst>
              <a:ext uri="{FF2B5EF4-FFF2-40B4-BE49-F238E27FC236}">
                <a16:creationId xmlns:a16="http://schemas.microsoft.com/office/drawing/2014/main" id="{8FC02992-75E5-CA46-8446-4F5879C6EAD3}"/>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
        <p:nvSpPr>
          <p:cNvPr id="21" name="Rectangular Callout 20">
            <a:extLst>
              <a:ext uri="{FF2B5EF4-FFF2-40B4-BE49-F238E27FC236}">
                <a16:creationId xmlns:a16="http://schemas.microsoft.com/office/drawing/2014/main" id="{DCB10631-7249-BF40-BA08-74492D38B02C}"/>
              </a:ext>
            </a:extLst>
          </p:cNvPr>
          <p:cNvSpPr/>
          <p:nvPr/>
        </p:nvSpPr>
        <p:spPr>
          <a:xfrm>
            <a:off x="565519" y="5165218"/>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50</a:t>
            </a:r>
          </a:p>
        </p:txBody>
      </p:sp>
    </p:spTree>
    <p:extLst>
      <p:ext uri="{BB962C8B-B14F-4D97-AF65-F5344CB8AC3E}">
        <p14:creationId xmlns:p14="http://schemas.microsoft.com/office/powerpoint/2010/main" val="1893264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Marcador de texto">
            <a:extLst>
              <a:ext uri="{FF2B5EF4-FFF2-40B4-BE49-F238E27FC236}">
                <a16:creationId xmlns:a16="http://schemas.microsoft.com/office/drawing/2014/main" id="{B18BC73C-661E-9842-9001-B51788FF0CC5}"/>
              </a:ext>
            </a:extLst>
          </p:cNvPr>
          <p:cNvSpPr txBox="1">
            <a:spLocks/>
          </p:cNvSpPr>
          <p:nvPr/>
        </p:nvSpPr>
        <p:spPr>
          <a:xfrm>
            <a:off x="2140457" y="2278949"/>
            <a:ext cx="3178705" cy="355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dirty="0">
                <a:solidFill>
                  <a:schemeClr val="accent5">
                    <a:lumMod val="10000"/>
                  </a:schemeClr>
                </a:solidFill>
                <a:latin typeface="Source Sans Pro" panose="020B0503030403020204" pitchFamily="34" charset="0"/>
                <a:ea typeface="Source Sans Pro" panose="020B0503030403020204" pitchFamily="34" charset="0"/>
              </a:rPr>
              <a:t>Restrictions of produce</a:t>
            </a:r>
          </a:p>
          <a:p>
            <a:pPr marL="0" indent="0">
              <a:buNone/>
            </a:pPr>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dirty="0">
                <a:solidFill>
                  <a:schemeClr val="accent5">
                    <a:lumMod val="10000"/>
                  </a:schemeClr>
                </a:solidFill>
                <a:latin typeface="Source Sans Pro" panose="020B0503030403020204" pitchFamily="34" charset="0"/>
                <a:ea typeface="Source Sans Pro" panose="020B0503030403020204" pitchFamily="34" charset="0"/>
              </a:rPr>
              <a:t>Use of protective personal equipment (PPE)</a:t>
            </a:r>
          </a:p>
          <a:p>
            <a:pPr marL="0" indent="0">
              <a:buNone/>
            </a:pPr>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3" name="Title 1">
            <a:extLst>
              <a:ext uri="{FF2B5EF4-FFF2-40B4-BE49-F238E27FC236}">
                <a16:creationId xmlns:a16="http://schemas.microsoft.com/office/drawing/2014/main" id="{B7B0EF88-C4FE-F946-8790-0275AB859A59}"/>
              </a:ext>
            </a:extLst>
          </p:cNvPr>
          <p:cNvSpPr txBox="1">
            <a:spLocks/>
          </p:cNvSpPr>
          <p:nvPr/>
        </p:nvSpPr>
        <p:spPr bwMode="auto">
          <a:xfrm>
            <a:off x="2638944" y="1480510"/>
            <a:ext cx="2567556"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Control measure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sp>
        <p:nvSpPr>
          <p:cNvPr id="14" name="Title 1">
            <a:extLst>
              <a:ext uri="{FF2B5EF4-FFF2-40B4-BE49-F238E27FC236}">
                <a16:creationId xmlns:a16="http://schemas.microsoft.com/office/drawing/2014/main" id="{6C235880-A6E1-C44A-92DC-1EA97BE3A9A9}"/>
              </a:ext>
            </a:extLst>
          </p:cNvPr>
          <p:cNvSpPr txBox="1">
            <a:spLocks/>
          </p:cNvSpPr>
          <p:nvPr/>
        </p:nvSpPr>
        <p:spPr bwMode="auto">
          <a:xfrm>
            <a:off x="5482494" y="1474544"/>
            <a:ext cx="3680467" cy="60430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chemeClr val="tx2"/>
                </a:solidFill>
                <a:latin typeface="Source Sans Pro Semibold" pitchFamily="34" charset="0"/>
                <a:ea typeface="ヒラギノ角ゴ Pro W3" pitchFamily="125" charset="-128"/>
              </a:rPr>
              <a:t>How effective is it in practice?</a:t>
            </a:r>
            <a:endParaRPr lang="en-AU" sz="2000" dirty="0">
              <a:solidFill>
                <a:schemeClr val="tx2"/>
              </a:solidFill>
              <a:latin typeface="Source Sans Pro Light" panose="020B0403030403020204" pitchFamily="34" charset="0"/>
              <a:ea typeface="Source Sans Pro Light" panose="020B0403030403020204" pitchFamily="34" charset="0"/>
            </a:endParaRPr>
          </a:p>
        </p:txBody>
      </p:sp>
      <p:cxnSp>
        <p:nvCxnSpPr>
          <p:cNvPr id="15" name="Straight Connector 17">
            <a:extLst>
              <a:ext uri="{FF2B5EF4-FFF2-40B4-BE49-F238E27FC236}">
                <a16:creationId xmlns:a16="http://schemas.microsoft.com/office/drawing/2014/main" id="{BBE2AE02-4EF4-EF43-981C-13EDE9DD338D}"/>
              </a:ext>
            </a:extLst>
          </p:cNvPr>
          <p:cNvCxnSpPr>
            <a:cxnSpLocks/>
          </p:cNvCxnSpPr>
          <p:nvPr/>
        </p:nvCxnSpPr>
        <p:spPr>
          <a:xfrm flipV="1">
            <a:off x="5337085" y="2008796"/>
            <a:ext cx="0" cy="4345529"/>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7" name="8 Marcador de texto">
            <a:extLst>
              <a:ext uri="{FF2B5EF4-FFF2-40B4-BE49-F238E27FC236}">
                <a16:creationId xmlns:a16="http://schemas.microsoft.com/office/drawing/2014/main" id="{EAE5E9B0-1E58-5548-86B9-0C33E34B3F12}"/>
              </a:ext>
            </a:extLst>
          </p:cNvPr>
          <p:cNvSpPr txBox="1">
            <a:spLocks/>
          </p:cNvSpPr>
          <p:nvPr/>
        </p:nvSpPr>
        <p:spPr>
          <a:xfrm>
            <a:off x="5476976" y="2997677"/>
            <a:ext cx="3691502" cy="4329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Are farmers only growing the products indicated?</a:t>
            </a:r>
          </a:p>
          <a:p>
            <a:pPr marL="0" indent="0">
              <a:buNone/>
            </a:pPr>
            <a:endParaRPr lang="en-US" sz="1000" dirty="0">
              <a:solidFill>
                <a:schemeClr val="accent5">
                  <a:lumMod val="10000"/>
                </a:schemeClr>
              </a:solidFill>
              <a:latin typeface="Source Sans Pro" panose="020B0503030403020204" pitchFamily="34" charset="0"/>
              <a:ea typeface="Source Sans Pro" panose="020B0503030403020204" pitchFamily="34" charset="0"/>
            </a:endParaRPr>
          </a:p>
          <a:p>
            <a:pPr marL="0" indent="0">
              <a:buNone/>
            </a:pPr>
            <a:endParaRPr lang="en-US" sz="1000" dirty="0">
              <a:solidFill>
                <a:schemeClr val="accent5">
                  <a:lumMod val="10000"/>
                </a:schemeClr>
              </a:solidFill>
              <a:latin typeface="Source Sans Pro" panose="020B0503030403020204" pitchFamily="34" charset="0"/>
              <a:ea typeface="Source Sans Pro" panose="020B0503030403020204" pitchFamily="34" charset="0"/>
            </a:endParaRPr>
          </a:p>
          <a:p>
            <a:r>
              <a:rPr lang="en-US" sz="2000" dirty="0">
                <a:solidFill>
                  <a:schemeClr val="accent5">
                    <a:lumMod val="10000"/>
                  </a:schemeClr>
                </a:solidFill>
                <a:latin typeface="Source Sans Pro" panose="020B0503030403020204" pitchFamily="34" charset="0"/>
                <a:ea typeface="Source Sans Pro" panose="020B0503030403020204" pitchFamily="34" charset="0"/>
              </a:rPr>
              <a:t>Do farmers really use the PPE?</a:t>
            </a:r>
          </a:p>
          <a:p>
            <a:pPr marL="0" indent="0">
              <a:buNone/>
            </a:pPr>
            <a:endParaRPr lang="en-US"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8" name="1 Marcador de texto">
            <a:extLst>
              <a:ext uri="{FF2B5EF4-FFF2-40B4-BE49-F238E27FC236}">
                <a16:creationId xmlns:a16="http://schemas.microsoft.com/office/drawing/2014/main" id="{223FAE49-AA07-D34C-8BA9-EEA27AA9D411}"/>
              </a:ext>
            </a:extLst>
          </p:cNvPr>
          <p:cNvSpPr txBox="1">
            <a:spLocks/>
          </p:cNvSpPr>
          <p:nvPr/>
        </p:nvSpPr>
        <p:spPr>
          <a:xfrm>
            <a:off x="-15193" y="1269503"/>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500" b="1" dirty="0">
                <a:solidFill>
                  <a:srgbClr val="71BC5C"/>
                </a:solidFill>
                <a:latin typeface="Source Sans Pro" panose="020B0503030403020204" pitchFamily="34" charset="0"/>
                <a:ea typeface="Source Sans Pro" panose="020B0503030403020204" pitchFamily="34" charset="0"/>
              </a:rPr>
              <a:t>End use/ disposal</a:t>
            </a:r>
          </a:p>
          <a:p>
            <a:pPr algn="ctr">
              <a:lnSpc>
                <a:spcPct val="100000"/>
              </a:lnSpc>
              <a:spcBef>
                <a:spcPct val="20000"/>
              </a:spcBef>
              <a:defRPr/>
            </a:pPr>
            <a:endParaRPr lang="en-AU" sz="25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500" b="1" dirty="0">
              <a:solidFill>
                <a:srgbClr val="71BC5C"/>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500" b="1" dirty="0">
              <a:solidFill>
                <a:srgbClr val="71BC5C"/>
              </a:solidFill>
              <a:latin typeface="Source Sans Pro" panose="020B0503030403020204" pitchFamily="34" charset="0"/>
              <a:ea typeface="Source Sans Pro" panose="020B0503030403020204" pitchFamily="34" charset="0"/>
            </a:endParaRPr>
          </a:p>
        </p:txBody>
      </p:sp>
      <p:pic>
        <p:nvPicPr>
          <p:cNvPr id="19" name="Grafik 18">
            <a:extLst>
              <a:ext uri="{FF2B5EF4-FFF2-40B4-BE49-F238E27FC236}">
                <a16:creationId xmlns:a16="http://schemas.microsoft.com/office/drawing/2014/main" id="{DCEF43F9-347F-6C4D-B585-0DE2E28D3AD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7228" y="1775850"/>
            <a:ext cx="1608914" cy="1142381"/>
          </a:xfrm>
          <a:prstGeom prst="rect">
            <a:avLst/>
          </a:prstGeom>
        </p:spPr>
      </p:pic>
      <p:cxnSp>
        <p:nvCxnSpPr>
          <p:cNvPr id="16" name="Straight Connector 17">
            <a:extLst>
              <a:ext uri="{FF2B5EF4-FFF2-40B4-BE49-F238E27FC236}">
                <a16:creationId xmlns:a16="http://schemas.microsoft.com/office/drawing/2014/main" id="{70EAD35F-9DD5-3946-918D-0CB099CF326C}"/>
              </a:ext>
            </a:extLst>
          </p:cNvPr>
          <p:cNvCxnSpPr>
            <a:cxnSpLocks/>
          </p:cNvCxnSpPr>
          <p:nvPr/>
        </p:nvCxnSpPr>
        <p:spPr>
          <a:xfrm flipH="1">
            <a:off x="262446" y="1153553"/>
            <a:ext cx="8564451" cy="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B2BB7960-7CF1-F84E-80B8-BA4D839C4FA2}"/>
              </a:ext>
            </a:extLst>
          </p:cNvPr>
          <p:cNvSpPr txBox="1">
            <a:spLocks/>
          </p:cNvSpPr>
          <p:nvPr/>
        </p:nvSpPr>
        <p:spPr>
          <a:xfrm>
            <a:off x="224901" y="7829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Identify and</a:t>
            </a:r>
            <a:r>
              <a:rPr lang="en-US" sz="1800" spc="0" baseline="0" dirty="0">
                <a:solidFill>
                  <a:schemeClr val="accent5">
                    <a:lumMod val="10000"/>
                  </a:schemeClr>
                </a:solidFill>
                <a:latin typeface="Source Sans Pro" panose="020B0503030403020204" pitchFamily="34" charset="0"/>
                <a:ea typeface="Source Sans Pro" panose="020B0503030403020204" pitchFamily="34" charset="0"/>
              </a:rPr>
              <a:t> assess existing control measures</a:t>
            </a:r>
            <a:endParaRPr lang="en-US" sz="180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1" name="Text Placeholder 19">
            <a:extLst>
              <a:ext uri="{FF2B5EF4-FFF2-40B4-BE49-F238E27FC236}">
                <a16:creationId xmlns:a16="http://schemas.microsoft.com/office/drawing/2014/main" id="{CC16875B-591B-7F45-855C-A1770ABE00EE}"/>
              </a:ext>
            </a:extLst>
          </p:cNvPr>
          <p:cNvSpPr txBox="1">
            <a:spLocks/>
          </p:cNvSpPr>
          <p:nvPr/>
        </p:nvSpPr>
        <p:spPr>
          <a:xfrm>
            <a:off x="224901" y="27668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STEP 3.2</a:t>
            </a:r>
          </a:p>
        </p:txBody>
      </p:sp>
    </p:spTree>
    <p:extLst>
      <p:ext uri="{BB962C8B-B14F-4D97-AF65-F5344CB8AC3E}">
        <p14:creationId xmlns:p14="http://schemas.microsoft.com/office/powerpoint/2010/main" val="2900100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2" name="Picture 1">
            <a:extLst>
              <a:ext uri="{FF2B5EF4-FFF2-40B4-BE49-F238E27FC236}">
                <a16:creationId xmlns:a16="http://schemas.microsoft.com/office/drawing/2014/main" id="{6430DD39-543E-EA4D-91A9-90EEC8DEC4A8}"/>
              </a:ext>
            </a:extLst>
          </p:cNvPr>
          <p:cNvPicPr>
            <a:picLocks noChangeAspect="1"/>
          </p:cNvPicPr>
          <p:nvPr/>
        </p:nvPicPr>
        <p:blipFill>
          <a:blip r:embed="rId4"/>
          <a:stretch>
            <a:fillRect/>
          </a:stretch>
        </p:blipFill>
        <p:spPr>
          <a:xfrm>
            <a:off x="0" y="1268760"/>
            <a:ext cx="9144000" cy="5166701"/>
          </a:xfrm>
          <a:prstGeom prst="rect">
            <a:avLst/>
          </a:prstGeom>
        </p:spPr>
      </p:pic>
      <p:sp>
        <p:nvSpPr>
          <p:cNvPr id="3" name="Rectangle 2">
            <a:extLst>
              <a:ext uri="{FF2B5EF4-FFF2-40B4-BE49-F238E27FC236}">
                <a16:creationId xmlns:a16="http://schemas.microsoft.com/office/drawing/2014/main" id="{17F90190-11AF-F247-A5F0-94D791C61B85}"/>
              </a:ext>
            </a:extLst>
          </p:cNvPr>
          <p:cNvSpPr/>
          <p:nvPr/>
        </p:nvSpPr>
        <p:spPr>
          <a:xfrm>
            <a:off x="3446875" y="1278504"/>
            <a:ext cx="1665185" cy="5166702"/>
          </a:xfrm>
          <a:prstGeom prst="rect">
            <a:avLst/>
          </a:prstGeom>
          <a:solidFill>
            <a:schemeClr val="accent2">
              <a:alpha val="362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12808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89" y="1178750"/>
            <a:ext cx="4972891" cy="2670359"/>
          </a:xfrm>
        </p:spPr>
        <p:txBody>
          <a:bodyPr/>
          <a:lstStyle/>
          <a:p>
            <a:pPr marL="0" indent="0">
              <a:lnSpc>
                <a:spcPct val="100000"/>
              </a:lnSpc>
              <a:buNone/>
            </a:pPr>
            <a:r>
              <a:rPr lang="en-AU" sz="3000" dirty="0">
                <a:solidFill>
                  <a:schemeClr val="accent5">
                    <a:lumMod val="10000"/>
                  </a:schemeClr>
                </a:solidFill>
                <a:latin typeface="Source Sans Pro" panose="020B0503030403020204" pitchFamily="34" charset="0"/>
                <a:ea typeface="Source Sans Pro" panose="020B0503030403020204" pitchFamily="34" charset="0"/>
              </a:rPr>
              <a:t>Applying Step 3.2 to your SSP</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Use </a:t>
            </a:r>
            <a:r>
              <a:rPr lang="en-AU" sz="2200" b="1" dirty="0">
                <a:solidFill>
                  <a:schemeClr val="accent5">
                    <a:lumMod val="10000"/>
                  </a:schemeClr>
                </a:solidFill>
                <a:latin typeface="Source Sans Pro" panose="020B0503030403020204" pitchFamily="34" charset="0"/>
                <a:ea typeface="Source Sans Pro" panose="020B0503030403020204" pitchFamily="34" charset="0"/>
              </a:rPr>
              <a:t>table group worksheet </a:t>
            </a:r>
            <a:r>
              <a:rPr lang="en-AU" sz="2200" dirty="0">
                <a:solidFill>
                  <a:schemeClr val="accent5">
                    <a:lumMod val="10000"/>
                  </a:schemeClr>
                </a:solidFill>
                <a:latin typeface="Source Sans Pro" panose="020B0503030403020204" pitchFamily="34" charset="0"/>
                <a:ea typeface="Source Sans Pro" panose="020B0503030403020204" pitchFamily="34" charset="0"/>
              </a:rPr>
              <a:t>Module 3, Step 3.2 for instructions.</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Within your groups:</a:t>
            </a:r>
          </a:p>
          <a:p>
            <a:pPr>
              <a:lnSpc>
                <a:spcPct val="100000"/>
              </a:lnSpc>
            </a:pPr>
            <a:r>
              <a:rPr lang="en-AU" sz="2200" dirty="0">
                <a:solidFill>
                  <a:schemeClr val="accent5">
                    <a:lumMod val="10000"/>
                  </a:schemeClr>
                </a:solidFill>
                <a:latin typeface="Source Sans Pro" panose="020B0503030403020204" pitchFamily="34" charset="0"/>
                <a:ea typeface="Source Sans Pro" panose="020B0503030403020204" pitchFamily="34" charset="0"/>
              </a:rPr>
              <a:t>Identify and assess existing controls.</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52774" y="330426"/>
            <a:ext cx="6026089" cy="758314"/>
          </a:xfrm>
          <a:prstGeom prst="rect">
            <a:avLst/>
          </a:prstGeom>
          <a:solidFill>
            <a:schemeClr val="bg1"/>
          </a:solidFill>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GROUP WORK</a:t>
            </a:r>
          </a:p>
        </p:txBody>
      </p:sp>
      <p:pic>
        <p:nvPicPr>
          <p:cNvPr id="2" name="Picture 1">
            <a:extLst>
              <a:ext uri="{FF2B5EF4-FFF2-40B4-BE49-F238E27FC236}">
                <a16:creationId xmlns:a16="http://schemas.microsoft.com/office/drawing/2014/main" id="{02C692A0-1AEE-5449-90C7-EE3BDFB5C13C}"/>
              </a:ext>
            </a:extLst>
          </p:cNvPr>
          <p:cNvPicPr>
            <a:picLocks noChangeAspect="1"/>
          </p:cNvPicPr>
          <p:nvPr/>
        </p:nvPicPr>
        <p:blipFill rotWithShape="1">
          <a:blip r:embed="rId2"/>
          <a:srcRect b="47810"/>
          <a:stretch/>
        </p:blipFill>
        <p:spPr>
          <a:xfrm>
            <a:off x="30030" y="4194085"/>
            <a:ext cx="9144000" cy="1890210"/>
          </a:xfrm>
          <a:prstGeom prst="rect">
            <a:avLst/>
          </a:prstGeom>
        </p:spPr>
      </p:pic>
      <p:sp>
        <p:nvSpPr>
          <p:cNvPr id="3" name="Rectangle 2">
            <a:extLst>
              <a:ext uri="{FF2B5EF4-FFF2-40B4-BE49-F238E27FC236}">
                <a16:creationId xmlns:a16="http://schemas.microsoft.com/office/drawing/2014/main" id="{91F7610E-74B1-054C-A775-4E69C7BE61C7}"/>
              </a:ext>
            </a:extLst>
          </p:cNvPr>
          <p:cNvSpPr/>
          <p:nvPr/>
        </p:nvSpPr>
        <p:spPr>
          <a:xfrm>
            <a:off x="26495" y="4194085"/>
            <a:ext cx="4301970" cy="1834950"/>
          </a:xfrm>
          <a:prstGeom prst="rect">
            <a:avLst/>
          </a:prstGeom>
          <a:solidFill>
            <a:srgbClr val="71BC5C">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1A75A6-E167-CC4D-A3F1-D0B8FB27D26F}"/>
              </a:ext>
            </a:extLst>
          </p:cNvPr>
          <p:cNvPicPr>
            <a:picLocks noChangeAspect="1"/>
          </p:cNvPicPr>
          <p:nvPr/>
        </p:nvPicPr>
        <p:blipFill>
          <a:blip r:embed="rId3"/>
          <a:stretch>
            <a:fillRect/>
          </a:stretch>
        </p:blipFill>
        <p:spPr>
          <a:xfrm>
            <a:off x="5297760" y="1360925"/>
            <a:ext cx="3611920" cy="2506059"/>
          </a:xfrm>
          <a:prstGeom prst="rect">
            <a:avLst/>
          </a:prstGeom>
          <a:ln>
            <a:solidFill>
              <a:schemeClr val="tx2"/>
            </a:solidFill>
          </a:ln>
        </p:spPr>
      </p:pic>
    </p:spTree>
    <p:extLst>
      <p:ext uri="{BB962C8B-B14F-4D97-AF65-F5344CB8AC3E}">
        <p14:creationId xmlns:p14="http://schemas.microsoft.com/office/powerpoint/2010/main" val="22785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0"/>
          </p:nvPr>
        </p:nvSpPr>
        <p:spPr/>
        <p:txBody>
          <a:bodyPr/>
          <a:lstStyle/>
          <a:p>
            <a:r>
              <a:rPr lang="en-GB" sz="2200" dirty="0"/>
              <a:t>This step uses a structured approach to identify and prioritize the highest risks for which system improvements are needed.</a:t>
            </a:r>
            <a:endParaRPr lang="en-GB" sz="2200" dirty="0">
              <a:latin typeface="Source Sans Pro" panose="020B0503030403020204" pitchFamily="34" charset="0"/>
              <a:ea typeface="Source Sans Pro" panose="020B0503030403020204" pitchFamily="34" charset="0"/>
            </a:endParaRPr>
          </a:p>
        </p:txBody>
      </p:sp>
      <p:sp>
        <p:nvSpPr>
          <p:cNvPr id="8" name="7 Marcador de texto"/>
          <p:cNvSpPr>
            <a:spLocks noGrp="1"/>
          </p:cNvSpPr>
          <p:nvPr>
            <p:ph type="body" sz="quarter" idx="14"/>
          </p:nvPr>
        </p:nvSpPr>
        <p:spPr>
          <a:xfrm>
            <a:off x="485775" y="3921086"/>
            <a:ext cx="8049974" cy="813053"/>
          </a:xfrm>
        </p:spPr>
        <p:txBody>
          <a:bodyPr/>
          <a:lstStyle/>
          <a:p>
            <a:pPr marL="0" indent="0">
              <a:buNone/>
            </a:pPr>
            <a:r>
              <a:rPr lang="en-GB" sz="2200" dirty="0">
                <a:latin typeface="Source Sans Pro" panose="020B0503030403020204" pitchFamily="34" charset="0"/>
                <a:ea typeface="Source Sans Pro" panose="020B0503030403020204" pitchFamily="34" charset="0"/>
              </a:rPr>
              <a:t>Helps to identify which hazardous events are serious and which are moderate or insignificant.</a:t>
            </a:r>
          </a:p>
          <a:p>
            <a:endParaRPr lang="en-GB" sz="2200" dirty="0">
              <a:latin typeface="Source Sans Pro" panose="020B0503030403020204" pitchFamily="34" charset="0"/>
              <a:ea typeface="Source Sans Pro" panose="020B0503030403020204" pitchFamily="34" charset="0"/>
            </a:endParaRPr>
          </a:p>
        </p:txBody>
      </p:sp>
      <p:sp>
        <p:nvSpPr>
          <p:cNvPr id="9" name="Rectangular Callout 8">
            <a:extLst>
              <a:ext uri="{FF2B5EF4-FFF2-40B4-BE49-F238E27FC236}">
                <a16:creationId xmlns:a16="http://schemas.microsoft.com/office/drawing/2014/main" id="{09497C2F-1A98-F048-86E4-701793854B64}"/>
              </a:ext>
            </a:extLst>
          </p:cNvPr>
          <p:cNvSpPr/>
          <p:nvPr/>
        </p:nvSpPr>
        <p:spPr>
          <a:xfrm>
            <a:off x="7082073" y="482125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52</a:t>
            </a:r>
          </a:p>
        </p:txBody>
      </p:sp>
    </p:spTree>
    <p:extLst>
      <p:ext uri="{BB962C8B-B14F-4D97-AF65-F5344CB8AC3E}">
        <p14:creationId xmlns:p14="http://schemas.microsoft.com/office/powerpoint/2010/main" val="3412229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2"/>
          </p:nvPr>
        </p:nvSpPr>
        <p:spPr>
          <a:xfrm>
            <a:off x="1945120" y="2449583"/>
            <a:ext cx="2835314" cy="448810"/>
          </a:xfrm>
        </p:spPr>
        <p:txBody>
          <a:bodyPr/>
          <a:lstStyle/>
          <a:p>
            <a:pPr algn="ctr"/>
            <a:r>
              <a:rPr lang="en-GB" sz="2200" dirty="0">
                <a:solidFill>
                  <a:schemeClr val="tx2"/>
                </a:solidFill>
                <a:latin typeface="Source Sans Pro" panose="020B0503030403020204" pitchFamily="34" charset="0"/>
                <a:ea typeface="Source Sans Pro" panose="020B0503030403020204" pitchFamily="34" charset="0"/>
              </a:rPr>
              <a:t>Team-based descriptive</a:t>
            </a:r>
          </a:p>
        </p:txBody>
      </p:sp>
      <p:sp>
        <p:nvSpPr>
          <p:cNvPr id="4" name="3 Marcador de texto"/>
          <p:cNvSpPr>
            <a:spLocks noGrp="1"/>
          </p:cNvSpPr>
          <p:nvPr>
            <p:ph type="body" sz="quarter" idx="18"/>
          </p:nvPr>
        </p:nvSpPr>
        <p:spPr>
          <a:xfrm>
            <a:off x="2681790" y="1313765"/>
            <a:ext cx="3538487" cy="448810"/>
          </a:xfrm>
        </p:spPr>
        <p:txBody>
          <a:bodyPr/>
          <a:lstStyle/>
          <a:p>
            <a:r>
              <a:rPr lang="en-GB" sz="2200" dirty="0">
                <a:solidFill>
                  <a:schemeClr val="tx2"/>
                </a:solidFill>
              </a:rPr>
              <a:t>Risk assessment methods</a:t>
            </a:r>
          </a:p>
        </p:txBody>
      </p:sp>
      <p:sp>
        <p:nvSpPr>
          <p:cNvPr id="5" name="2 Marcador de texto">
            <a:extLst>
              <a:ext uri="{FF2B5EF4-FFF2-40B4-BE49-F238E27FC236}">
                <a16:creationId xmlns:a16="http://schemas.microsoft.com/office/drawing/2014/main" id="{D60FAE2F-C321-D841-A97A-C0AF08909A0B}"/>
              </a:ext>
            </a:extLst>
          </p:cNvPr>
          <p:cNvSpPr txBox="1">
            <a:spLocks/>
          </p:cNvSpPr>
          <p:nvPr/>
        </p:nvSpPr>
        <p:spPr>
          <a:xfrm>
            <a:off x="791580" y="5321690"/>
            <a:ext cx="7889389" cy="540060"/>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tx2"/>
                </a:solidFill>
                <a:latin typeface="Source Sans Pro" panose="020B0503030403020204" pitchFamily="34" charset="0"/>
                <a:ea typeface="Source Sans Pro" panose="020B0503030403020204" pitchFamily="34" charset="0"/>
              </a:rPr>
              <a:t>Choose a method that you are comfortable with and that is feasible</a:t>
            </a:r>
          </a:p>
          <a:p>
            <a:pPr algn="ctr"/>
            <a:endParaRPr lang="en-GB" sz="1800" b="1" dirty="0">
              <a:solidFill>
                <a:schemeClr val="tx2"/>
              </a:solidFill>
              <a:latin typeface="Source Sans Pro" panose="020B0503030403020204" pitchFamily="34" charset="0"/>
              <a:ea typeface="Source Sans Pro" panose="020B0503030403020204" pitchFamily="34" charset="0"/>
            </a:endParaRPr>
          </a:p>
        </p:txBody>
      </p:sp>
      <p:cxnSp>
        <p:nvCxnSpPr>
          <p:cNvPr id="6" name="Straight Connector 17">
            <a:extLst>
              <a:ext uri="{FF2B5EF4-FFF2-40B4-BE49-F238E27FC236}">
                <a16:creationId xmlns:a16="http://schemas.microsoft.com/office/drawing/2014/main" id="{0DA394B9-5103-534E-9E2F-C7A0476ED5BD}"/>
              </a:ext>
            </a:extLst>
          </p:cNvPr>
          <p:cNvCxnSpPr>
            <a:cxnSpLocks/>
          </p:cNvCxnSpPr>
          <p:nvPr/>
        </p:nvCxnSpPr>
        <p:spPr>
          <a:xfrm flipV="1">
            <a:off x="2321750" y="2078850"/>
            <a:ext cx="0" cy="2857817"/>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7" name="2 Marcador de texto">
            <a:extLst>
              <a:ext uri="{FF2B5EF4-FFF2-40B4-BE49-F238E27FC236}">
                <a16:creationId xmlns:a16="http://schemas.microsoft.com/office/drawing/2014/main" id="{3B916A6D-D9B7-1644-BB9E-DD7D4A760FD0}"/>
              </a:ext>
            </a:extLst>
          </p:cNvPr>
          <p:cNvSpPr txBox="1">
            <a:spLocks/>
          </p:cNvSpPr>
          <p:nvPr/>
        </p:nvSpPr>
        <p:spPr>
          <a:xfrm>
            <a:off x="4204072" y="2447412"/>
            <a:ext cx="2835314" cy="448810"/>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dirty="0">
                <a:solidFill>
                  <a:schemeClr val="tx2"/>
                </a:solidFill>
                <a:latin typeface="Source Sans Pro" panose="020B0503030403020204" pitchFamily="34" charset="0"/>
                <a:ea typeface="Source Sans Pro" panose="020B0503030403020204" pitchFamily="34" charset="0"/>
              </a:rPr>
              <a:t>Team-based semi-quantitative</a:t>
            </a:r>
          </a:p>
        </p:txBody>
      </p:sp>
      <p:cxnSp>
        <p:nvCxnSpPr>
          <p:cNvPr id="8" name="Straight Connector 17">
            <a:extLst>
              <a:ext uri="{FF2B5EF4-FFF2-40B4-BE49-F238E27FC236}">
                <a16:creationId xmlns:a16="http://schemas.microsoft.com/office/drawing/2014/main" id="{4998EC41-D722-DD48-95CB-CE285AA0B757}"/>
              </a:ext>
            </a:extLst>
          </p:cNvPr>
          <p:cNvCxnSpPr>
            <a:cxnSpLocks/>
          </p:cNvCxnSpPr>
          <p:nvPr/>
        </p:nvCxnSpPr>
        <p:spPr>
          <a:xfrm flipV="1">
            <a:off x="6957265" y="1921333"/>
            <a:ext cx="0" cy="3015334"/>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9" name="2 Marcador de texto">
            <a:extLst>
              <a:ext uri="{FF2B5EF4-FFF2-40B4-BE49-F238E27FC236}">
                <a16:creationId xmlns:a16="http://schemas.microsoft.com/office/drawing/2014/main" id="{B1F6D664-F948-4F48-B9CC-FEB24FE0E9AA}"/>
              </a:ext>
            </a:extLst>
          </p:cNvPr>
          <p:cNvSpPr txBox="1">
            <a:spLocks/>
          </p:cNvSpPr>
          <p:nvPr/>
        </p:nvSpPr>
        <p:spPr>
          <a:xfrm>
            <a:off x="6912259" y="2408279"/>
            <a:ext cx="2025225" cy="448810"/>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dirty="0">
                <a:solidFill>
                  <a:schemeClr val="tx2"/>
                </a:solidFill>
                <a:latin typeface="Source Sans Pro" panose="020B0503030403020204" pitchFamily="34" charset="0"/>
                <a:ea typeface="Source Sans Pro" panose="020B0503030403020204" pitchFamily="34" charset="0"/>
              </a:rPr>
              <a:t>Quantitative methods</a:t>
            </a:r>
          </a:p>
        </p:txBody>
      </p:sp>
      <p:sp>
        <p:nvSpPr>
          <p:cNvPr id="10" name="2 Marcador de texto">
            <a:extLst>
              <a:ext uri="{FF2B5EF4-FFF2-40B4-BE49-F238E27FC236}">
                <a16:creationId xmlns:a16="http://schemas.microsoft.com/office/drawing/2014/main" id="{55D0CAEB-C8DE-C942-92BE-6A2CF1258F05}"/>
              </a:ext>
            </a:extLst>
          </p:cNvPr>
          <p:cNvSpPr txBox="1">
            <a:spLocks/>
          </p:cNvSpPr>
          <p:nvPr/>
        </p:nvSpPr>
        <p:spPr>
          <a:xfrm>
            <a:off x="7051905" y="3383406"/>
            <a:ext cx="1885580" cy="540060"/>
          </a:xfrm>
          <a:prstGeom prst="rect">
            <a:avLst/>
          </a:prstGeom>
        </p:spPr>
        <p:txBody>
          <a:bodyPr lIns="0" tIns="0" rIns="0" bIns="0"/>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accent5">
                    <a:lumMod val="10000"/>
                  </a:schemeClr>
                </a:solidFill>
                <a:latin typeface="Source Sans Pro" panose="020B0503030403020204" pitchFamily="34" charset="0"/>
                <a:ea typeface="Source Sans Pro" panose="020B0503030403020204" pitchFamily="34" charset="0"/>
              </a:rPr>
              <a:t>Specialized studies</a:t>
            </a:r>
          </a:p>
          <a:p>
            <a:pPr marL="285750" indent="-285750">
              <a:buFont typeface="Arial" panose="020B0604020202020204" pitchFamily="34" charset="0"/>
              <a:buChar char="•"/>
            </a:pPr>
            <a:r>
              <a:rPr lang="en-GB" sz="1800" dirty="0">
                <a:solidFill>
                  <a:schemeClr val="accent5">
                    <a:lumMod val="10000"/>
                  </a:schemeClr>
                </a:solidFill>
                <a:latin typeface="Source Sans Pro" panose="020B0503030403020204" pitchFamily="34" charset="0"/>
                <a:ea typeface="Source Sans Pro" panose="020B0503030403020204" pitchFamily="34" charset="0"/>
              </a:rPr>
              <a:t>Not used by SSP teams</a:t>
            </a:r>
          </a:p>
          <a:p>
            <a:pPr marL="285750" indent="-285750">
              <a:buFont typeface="Arial" panose="020B0604020202020204" pitchFamily="34" charset="0"/>
              <a:buChar char="•"/>
            </a:pPr>
            <a:endParaRPr lang="en-GB" sz="18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2" name="2 Marcador de texto">
            <a:extLst>
              <a:ext uri="{FF2B5EF4-FFF2-40B4-BE49-F238E27FC236}">
                <a16:creationId xmlns:a16="http://schemas.microsoft.com/office/drawing/2014/main" id="{0420FEE0-5BD0-D044-8BCB-BD580472F480}"/>
              </a:ext>
            </a:extLst>
          </p:cNvPr>
          <p:cNvSpPr txBox="1">
            <a:spLocks/>
          </p:cNvSpPr>
          <p:nvPr/>
        </p:nvSpPr>
        <p:spPr>
          <a:xfrm>
            <a:off x="158026" y="3439928"/>
            <a:ext cx="2014222" cy="902187"/>
          </a:xfrm>
          <a:prstGeom prst="rect">
            <a:avLst/>
          </a:prstGeom>
        </p:spPr>
        <p:txBody>
          <a:bodyPr lIns="0" tIns="0" rIns="0" bIns="0"/>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accent5">
                    <a:lumMod val="10000"/>
                  </a:schemeClr>
                </a:solidFill>
                <a:latin typeface="Source Sans Pro" panose="020B0503030403020204" pitchFamily="34" charset="0"/>
                <a:ea typeface="Source Sans Pro" panose="020B0503030403020204" pitchFamily="34" charset="0"/>
              </a:rPr>
              <a:t>Suited for simple sanitation systems (on-site)</a:t>
            </a:r>
          </a:p>
        </p:txBody>
      </p:sp>
      <p:sp>
        <p:nvSpPr>
          <p:cNvPr id="11" name="2 Marcador de texto">
            <a:extLst>
              <a:ext uri="{FF2B5EF4-FFF2-40B4-BE49-F238E27FC236}">
                <a16:creationId xmlns:a16="http://schemas.microsoft.com/office/drawing/2014/main" id="{86A3DFE2-3C08-5849-8D55-C4560D5FA1B9}"/>
              </a:ext>
            </a:extLst>
          </p:cNvPr>
          <p:cNvSpPr txBox="1">
            <a:spLocks/>
          </p:cNvSpPr>
          <p:nvPr/>
        </p:nvSpPr>
        <p:spPr>
          <a:xfrm>
            <a:off x="0" y="2462012"/>
            <a:ext cx="2245479" cy="448810"/>
          </a:xfrm>
          <a:prstGeom prst="rect">
            <a:avLst/>
          </a:prstGeom>
        </p:spPr>
        <p:txBody>
          <a:bodyPr/>
          <a:lstStyle>
            <a:lvl1pPr marL="0" indent="0" algn="l" defTabSz="914400" rtl="0" eaLnBrk="1" latinLnBrk="0" hangingPunct="1">
              <a:lnSpc>
                <a:spcPct val="100000"/>
              </a:lnSpc>
              <a:spcBef>
                <a:spcPts val="1000"/>
              </a:spcBef>
              <a:buFontTx/>
              <a:buNone/>
              <a:defRPr sz="16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dirty="0">
                <a:solidFill>
                  <a:schemeClr val="tx2"/>
                </a:solidFill>
              </a:rPr>
              <a:t>Simple sanitary inspection</a:t>
            </a:r>
          </a:p>
        </p:txBody>
      </p:sp>
      <p:cxnSp>
        <p:nvCxnSpPr>
          <p:cNvPr id="13" name="Straight Connector 17">
            <a:extLst>
              <a:ext uri="{FF2B5EF4-FFF2-40B4-BE49-F238E27FC236}">
                <a16:creationId xmlns:a16="http://schemas.microsoft.com/office/drawing/2014/main" id="{526B6E5F-160D-D346-AFA0-75EAA2D72352}"/>
              </a:ext>
            </a:extLst>
          </p:cNvPr>
          <p:cNvCxnSpPr>
            <a:cxnSpLocks/>
          </p:cNvCxnSpPr>
          <p:nvPr/>
        </p:nvCxnSpPr>
        <p:spPr>
          <a:xfrm flipV="1">
            <a:off x="4391980" y="2033845"/>
            <a:ext cx="0" cy="2308270"/>
          </a:xfrm>
          <a:prstGeom prst="line">
            <a:avLst/>
          </a:prstGeom>
          <a:ln>
            <a:solidFill>
              <a:srgbClr val="71BC5C"/>
            </a:solidFill>
          </a:ln>
        </p:spPr>
        <p:style>
          <a:lnRef idx="1">
            <a:schemeClr val="accent1"/>
          </a:lnRef>
          <a:fillRef idx="0">
            <a:schemeClr val="accent1"/>
          </a:fillRef>
          <a:effectRef idx="0">
            <a:schemeClr val="accent1"/>
          </a:effectRef>
          <a:fontRef idx="minor">
            <a:schemeClr val="tx1"/>
          </a:fontRef>
        </p:style>
      </p:cxnSp>
      <p:sp>
        <p:nvSpPr>
          <p:cNvPr id="14" name="2 Marcador de texto">
            <a:extLst>
              <a:ext uri="{FF2B5EF4-FFF2-40B4-BE49-F238E27FC236}">
                <a16:creationId xmlns:a16="http://schemas.microsoft.com/office/drawing/2014/main" id="{A37149E4-B045-3C45-A65C-400DBF48C560}"/>
              </a:ext>
            </a:extLst>
          </p:cNvPr>
          <p:cNvSpPr txBox="1">
            <a:spLocks/>
          </p:cNvSpPr>
          <p:nvPr/>
        </p:nvSpPr>
        <p:spPr>
          <a:xfrm>
            <a:off x="2366755" y="4669230"/>
            <a:ext cx="4950548" cy="280138"/>
          </a:xfrm>
          <a:prstGeom prst="rect">
            <a:avLst/>
          </a:prstGeom>
        </p:spPr>
        <p:txBody>
          <a:bodyPr lIns="0" tIns="0" rIns="0" bIns="0"/>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accent5">
                    <a:lumMod val="10000"/>
                  </a:schemeClr>
                </a:solidFill>
                <a:latin typeface="Source Sans Pro" panose="020B0503030403020204" pitchFamily="34" charset="0"/>
                <a:ea typeface="Source Sans Pro" panose="020B0503030403020204" pitchFamily="34" charset="0"/>
              </a:rPr>
              <a:t>Depend on the judgement of the SSP team.</a:t>
            </a:r>
          </a:p>
        </p:txBody>
      </p:sp>
      <p:sp>
        <p:nvSpPr>
          <p:cNvPr id="15" name="2 Marcador de texto">
            <a:extLst>
              <a:ext uri="{FF2B5EF4-FFF2-40B4-BE49-F238E27FC236}">
                <a16:creationId xmlns:a16="http://schemas.microsoft.com/office/drawing/2014/main" id="{A8F58216-50B5-8645-BA87-1815EE0D5BB3}"/>
              </a:ext>
            </a:extLst>
          </p:cNvPr>
          <p:cNvSpPr txBox="1">
            <a:spLocks/>
          </p:cNvSpPr>
          <p:nvPr/>
        </p:nvSpPr>
        <p:spPr>
          <a:xfrm>
            <a:off x="2366755" y="3429000"/>
            <a:ext cx="2014222" cy="446797"/>
          </a:xfrm>
          <a:prstGeom prst="rect">
            <a:avLst/>
          </a:prstGeom>
        </p:spPr>
        <p:txBody>
          <a:bodyPr lIns="0" tIns="0" rIns="0" bIns="0"/>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accent5">
                    <a:lumMod val="10000"/>
                  </a:schemeClr>
                </a:solidFill>
                <a:latin typeface="Source Sans Pro" panose="020B0503030403020204" pitchFamily="34" charset="0"/>
                <a:ea typeface="Source Sans Pro" panose="020B0503030403020204" pitchFamily="34" charset="0"/>
              </a:rPr>
              <a:t>Limited data</a:t>
            </a:r>
          </a:p>
        </p:txBody>
      </p:sp>
      <p:sp>
        <p:nvSpPr>
          <p:cNvPr id="16" name="2 Marcador de texto">
            <a:extLst>
              <a:ext uri="{FF2B5EF4-FFF2-40B4-BE49-F238E27FC236}">
                <a16:creationId xmlns:a16="http://schemas.microsoft.com/office/drawing/2014/main" id="{0EF4FF90-EAB3-3E47-834A-14DC81CFFD6D}"/>
              </a:ext>
            </a:extLst>
          </p:cNvPr>
          <p:cNvSpPr txBox="1">
            <a:spLocks/>
          </p:cNvSpPr>
          <p:nvPr/>
        </p:nvSpPr>
        <p:spPr>
          <a:xfrm>
            <a:off x="4662010" y="3429000"/>
            <a:ext cx="2014222" cy="973732"/>
          </a:xfrm>
          <a:prstGeom prst="rect">
            <a:avLst/>
          </a:prstGeom>
        </p:spPr>
        <p:txBody>
          <a:bodyPr lIns="0" tIns="0" rIns="0" bIns="0"/>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accent5">
                    <a:lumMod val="10000"/>
                  </a:schemeClr>
                </a:solidFill>
                <a:latin typeface="Source Sans Pro" panose="020B0503030403020204" pitchFamily="34" charset="0"/>
                <a:ea typeface="Source Sans Pro" panose="020B0503030403020204" pitchFamily="34" charset="0"/>
              </a:rPr>
              <a:t>More experienced and more resourced teams</a:t>
            </a:r>
          </a:p>
        </p:txBody>
      </p:sp>
    </p:spTree>
    <p:extLst>
      <p:ext uri="{BB962C8B-B14F-4D97-AF65-F5344CB8AC3E}">
        <p14:creationId xmlns:p14="http://schemas.microsoft.com/office/powerpoint/2010/main" val="722057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173D59-6E05-E346-93F2-77BC0D5F3B0E}"/>
              </a:ext>
            </a:extLst>
          </p:cNvPr>
          <p:cNvPicPr>
            <a:picLocks noChangeAspect="1"/>
          </p:cNvPicPr>
          <p:nvPr/>
        </p:nvPicPr>
        <p:blipFill>
          <a:blip r:embed="rId2"/>
          <a:stretch>
            <a:fillRect/>
          </a:stretch>
        </p:blipFill>
        <p:spPr>
          <a:xfrm>
            <a:off x="354538" y="1223755"/>
            <a:ext cx="8434924" cy="5049478"/>
          </a:xfrm>
          <a:prstGeom prst="rect">
            <a:avLst/>
          </a:prstGeom>
        </p:spPr>
      </p:pic>
      <p:sp>
        <p:nvSpPr>
          <p:cNvPr id="5" name="Rectangular Callout 4">
            <a:extLst>
              <a:ext uri="{FF2B5EF4-FFF2-40B4-BE49-F238E27FC236}">
                <a16:creationId xmlns:a16="http://schemas.microsoft.com/office/drawing/2014/main" id="{913241C2-A182-8A49-A7C9-4C6FF5534364}"/>
              </a:ext>
            </a:extLst>
          </p:cNvPr>
          <p:cNvSpPr/>
          <p:nvPr/>
        </p:nvSpPr>
        <p:spPr>
          <a:xfrm>
            <a:off x="7391434" y="15283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3.7, page 53</a:t>
            </a:r>
          </a:p>
        </p:txBody>
      </p:sp>
    </p:spTree>
    <p:extLst>
      <p:ext uri="{BB962C8B-B14F-4D97-AF65-F5344CB8AC3E}">
        <p14:creationId xmlns:p14="http://schemas.microsoft.com/office/powerpoint/2010/main" val="3137237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BD36B-CC67-9A44-B2C1-F509F4248992}"/>
              </a:ext>
            </a:extLst>
          </p:cNvPr>
          <p:cNvSpPr>
            <a:spLocks noGrp="1"/>
          </p:cNvSpPr>
          <p:nvPr>
            <p:ph type="body" sz="quarter" idx="18"/>
          </p:nvPr>
        </p:nvSpPr>
        <p:spPr/>
        <p:txBody>
          <a:bodyPr/>
          <a:lstStyle/>
          <a:p>
            <a:r>
              <a:rPr lang="en-US" dirty="0"/>
              <a:t>Simple sanitary inspections</a:t>
            </a:r>
          </a:p>
        </p:txBody>
      </p:sp>
      <p:sp>
        <p:nvSpPr>
          <p:cNvPr id="4" name="TextBox 3">
            <a:extLst>
              <a:ext uri="{FF2B5EF4-FFF2-40B4-BE49-F238E27FC236}">
                <a16:creationId xmlns:a16="http://schemas.microsoft.com/office/drawing/2014/main" id="{AE5A32FA-D083-E84B-B0E4-9FBA0AA55A7B}"/>
              </a:ext>
            </a:extLst>
          </p:cNvPr>
          <p:cNvSpPr txBox="1"/>
          <p:nvPr/>
        </p:nvSpPr>
        <p:spPr>
          <a:xfrm>
            <a:off x="313433" y="1625600"/>
            <a:ext cx="4483592" cy="923330"/>
          </a:xfrm>
          <a:prstGeom prst="rect">
            <a:avLst/>
          </a:prstGeom>
          <a:noFill/>
        </p:spPr>
        <p:txBody>
          <a:bodyPr wrap="square" rtlCol="0">
            <a:spAutoFit/>
          </a:bodyPr>
          <a:lstStyle/>
          <a:p>
            <a:r>
              <a:rPr lang="en-US" dirty="0">
                <a:solidFill>
                  <a:schemeClr val="tx2"/>
                </a:solidFill>
                <a:latin typeface="Source Sans Pro" panose="020B0503030403020204" pitchFamily="34" charset="0"/>
                <a:ea typeface="Source Sans Pro" panose="020B0503030403020204" pitchFamily="34" charset="0"/>
              </a:rPr>
              <a:t>Short, standardized observation checklists that can be adapted and used to assess risk factors in a sanitation system</a:t>
            </a:r>
          </a:p>
        </p:txBody>
      </p:sp>
      <p:sp>
        <p:nvSpPr>
          <p:cNvPr id="5" name="TextBox 4">
            <a:extLst>
              <a:ext uri="{FF2B5EF4-FFF2-40B4-BE49-F238E27FC236}">
                <a16:creationId xmlns:a16="http://schemas.microsoft.com/office/drawing/2014/main" id="{800BE31A-7288-FE4C-B75B-232DCF1C6F4D}"/>
              </a:ext>
            </a:extLst>
          </p:cNvPr>
          <p:cNvSpPr txBox="1"/>
          <p:nvPr/>
        </p:nvSpPr>
        <p:spPr>
          <a:xfrm>
            <a:off x="161510" y="3121299"/>
            <a:ext cx="4635515"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Source Sans Pro" panose="020B0503030403020204" pitchFamily="34" charset="0"/>
                <a:ea typeface="Source Sans Pro" panose="020B0503030403020204" pitchFamily="34" charset="0"/>
              </a:rPr>
              <a:t>dry toilet with a single pit</a:t>
            </a:r>
          </a:p>
          <a:p>
            <a:pPr marL="285750" indent="-285750">
              <a:buFont typeface="Arial" panose="020B0604020202020204" pitchFamily="34" charset="0"/>
              <a:buChar char="•"/>
            </a:pPr>
            <a:r>
              <a:rPr lang="en-US" dirty="0">
                <a:solidFill>
                  <a:schemeClr val="tx2"/>
                </a:solidFill>
                <a:latin typeface="Source Sans Pro" panose="020B0503030403020204" pitchFamily="34" charset="0"/>
                <a:ea typeface="Source Sans Pro" panose="020B0503030403020204" pitchFamily="34" charset="0"/>
              </a:rPr>
              <a:t>flush toilet with a single pit</a:t>
            </a:r>
          </a:p>
          <a:p>
            <a:pPr marL="285750" indent="-285750">
              <a:buFont typeface="Arial" panose="020B0604020202020204" pitchFamily="34" charset="0"/>
              <a:buChar char="•"/>
            </a:pPr>
            <a:r>
              <a:rPr lang="en-US" dirty="0">
                <a:solidFill>
                  <a:schemeClr val="tx2"/>
                </a:solidFill>
                <a:latin typeface="Source Sans Pro" panose="020B0503030403020204" pitchFamily="34" charset="0"/>
                <a:ea typeface="Source Sans Pro" panose="020B0503030403020204" pitchFamily="34" charset="0"/>
              </a:rPr>
              <a:t>dry toilet with a double pit</a:t>
            </a:r>
          </a:p>
          <a:p>
            <a:pPr marL="285750" indent="-285750">
              <a:buFont typeface="Arial" panose="020B0604020202020204" pitchFamily="34" charset="0"/>
              <a:buChar char="•"/>
            </a:pPr>
            <a:r>
              <a:rPr lang="en-US" dirty="0">
                <a:solidFill>
                  <a:schemeClr val="tx2"/>
                </a:solidFill>
                <a:latin typeface="Source Sans Pro" panose="020B0503030403020204" pitchFamily="34" charset="0"/>
                <a:ea typeface="Source Sans Pro" panose="020B0503030403020204" pitchFamily="34" charset="0"/>
              </a:rPr>
              <a:t>flush toilet with twin pits</a:t>
            </a:r>
          </a:p>
          <a:p>
            <a:pPr marL="285750" indent="-285750">
              <a:buFont typeface="Arial" panose="020B0604020202020204" pitchFamily="34" charset="0"/>
              <a:buChar char="•"/>
            </a:pPr>
            <a:r>
              <a:rPr lang="en-US" dirty="0">
                <a:solidFill>
                  <a:schemeClr val="tx2"/>
                </a:solidFill>
                <a:latin typeface="Source Sans Pro" panose="020B0503030403020204" pitchFamily="34" charset="0"/>
                <a:ea typeface="Source Sans Pro" panose="020B0503030403020204" pitchFamily="34" charset="0"/>
              </a:rPr>
              <a:t>flush toilet with septic tank or soak pit</a:t>
            </a:r>
          </a:p>
          <a:p>
            <a:pPr marL="285750" indent="-285750">
              <a:buFont typeface="Arial" panose="020B0604020202020204" pitchFamily="34" charset="0"/>
              <a:buChar char="•"/>
            </a:pPr>
            <a:r>
              <a:rPr lang="en-US" dirty="0">
                <a:solidFill>
                  <a:schemeClr val="tx2"/>
                </a:solidFill>
                <a:latin typeface="Source Sans Pro" panose="020B0503030403020204" pitchFamily="34" charset="0"/>
                <a:ea typeface="Source Sans Pro" panose="020B0503030403020204" pitchFamily="34" charset="0"/>
              </a:rPr>
              <a:t>urine-diverting dry toilet with cartridge or storage tank</a:t>
            </a:r>
          </a:p>
        </p:txBody>
      </p:sp>
      <p:pic>
        <p:nvPicPr>
          <p:cNvPr id="6" name="Picture 5">
            <a:extLst>
              <a:ext uri="{FF2B5EF4-FFF2-40B4-BE49-F238E27FC236}">
                <a16:creationId xmlns:a16="http://schemas.microsoft.com/office/drawing/2014/main" id="{337CF5F7-CA8C-A644-867E-A222C9401BBF}"/>
              </a:ext>
            </a:extLst>
          </p:cNvPr>
          <p:cNvPicPr>
            <a:picLocks noChangeAspect="1"/>
          </p:cNvPicPr>
          <p:nvPr/>
        </p:nvPicPr>
        <p:blipFill>
          <a:blip r:embed="rId3"/>
          <a:stretch>
            <a:fillRect/>
          </a:stretch>
        </p:blipFill>
        <p:spPr>
          <a:xfrm>
            <a:off x="4941324" y="98630"/>
            <a:ext cx="4194279" cy="6288226"/>
          </a:xfrm>
          <a:prstGeom prst="rect">
            <a:avLst/>
          </a:prstGeom>
        </p:spPr>
      </p:pic>
      <p:sp>
        <p:nvSpPr>
          <p:cNvPr id="7" name="TextBox 6">
            <a:extLst>
              <a:ext uri="{FF2B5EF4-FFF2-40B4-BE49-F238E27FC236}">
                <a16:creationId xmlns:a16="http://schemas.microsoft.com/office/drawing/2014/main" id="{B2BB50BA-09D6-5D42-97D3-765F8677FA08}"/>
              </a:ext>
            </a:extLst>
          </p:cNvPr>
          <p:cNvSpPr txBox="1"/>
          <p:nvPr/>
        </p:nvSpPr>
        <p:spPr>
          <a:xfrm>
            <a:off x="313433" y="2663915"/>
            <a:ext cx="4483592" cy="369332"/>
          </a:xfrm>
          <a:prstGeom prst="rect">
            <a:avLst/>
          </a:prstGeom>
          <a:noFill/>
        </p:spPr>
        <p:txBody>
          <a:bodyPr wrap="square" rtlCol="0">
            <a:spAutoFit/>
          </a:bodyPr>
          <a:lstStyle/>
          <a:p>
            <a:r>
              <a:rPr lang="en-US" dirty="0">
                <a:solidFill>
                  <a:schemeClr val="tx2"/>
                </a:solidFill>
                <a:latin typeface="Source Sans Pro" panose="020B0503030403020204" pitchFamily="34" charset="0"/>
                <a:ea typeface="Source Sans Pro" panose="020B0503030403020204" pitchFamily="34" charset="0"/>
              </a:rPr>
              <a:t>WHO has prepared forms for:</a:t>
            </a:r>
          </a:p>
        </p:txBody>
      </p:sp>
      <p:sp>
        <p:nvSpPr>
          <p:cNvPr id="8" name="Rectangular Callout 7">
            <a:extLst>
              <a:ext uri="{FF2B5EF4-FFF2-40B4-BE49-F238E27FC236}">
                <a16:creationId xmlns:a16="http://schemas.microsoft.com/office/drawing/2014/main" id="{98F114A8-7675-C146-BEC1-78D1EA500ACB}"/>
              </a:ext>
            </a:extLst>
          </p:cNvPr>
          <p:cNvSpPr/>
          <p:nvPr/>
        </p:nvSpPr>
        <p:spPr>
          <a:xfrm>
            <a:off x="3249559" y="510200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55</a:t>
            </a:r>
          </a:p>
        </p:txBody>
      </p:sp>
      <p:sp>
        <p:nvSpPr>
          <p:cNvPr id="9" name="TextBox 8">
            <a:extLst>
              <a:ext uri="{FF2B5EF4-FFF2-40B4-BE49-F238E27FC236}">
                <a16:creationId xmlns:a16="http://schemas.microsoft.com/office/drawing/2014/main" id="{78057CAE-B25F-C44C-BF0A-A6CD9DD4D9C5}"/>
              </a:ext>
            </a:extLst>
          </p:cNvPr>
          <p:cNvSpPr txBox="1"/>
          <p:nvPr/>
        </p:nvSpPr>
        <p:spPr>
          <a:xfrm>
            <a:off x="133801" y="5032919"/>
            <a:ext cx="3088049"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Source Sans Pro" panose="020B0503030403020204" pitchFamily="34" charset="0"/>
                <a:ea typeface="Source Sans Pro" panose="020B0503030403020204" pitchFamily="34" charset="0"/>
              </a:rPr>
              <a:t>flush toilet to a simplified or conventional sewerage system.</a:t>
            </a:r>
          </a:p>
        </p:txBody>
      </p:sp>
    </p:spTree>
    <p:extLst>
      <p:ext uri="{BB962C8B-B14F-4D97-AF65-F5344CB8AC3E}">
        <p14:creationId xmlns:p14="http://schemas.microsoft.com/office/powerpoint/2010/main" val="939372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CB871-462D-1F4C-BE9C-525DBD4CF156}"/>
              </a:ext>
            </a:extLst>
          </p:cNvPr>
          <p:cNvSpPr>
            <a:spLocks noGrp="1"/>
          </p:cNvSpPr>
          <p:nvPr>
            <p:ph type="body" sz="quarter" idx="12"/>
          </p:nvPr>
        </p:nvSpPr>
        <p:spPr>
          <a:xfrm>
            <a:off x="313433" y="1988841"/>
            <a:ext cx="8534042" cy="720080"/>
          </a:xfrm>
        </p:spPr>
        <p:txBody>
          <a:bodyPr/>
          <a:lstStyle/>
          <a:p>
            <a:r>
              <a:rPr lang="en-US" dirty="0"/>
              <a:t>Based on their judgements, SSP teams classify hazardous events as high, medium or low risk.</a:t>
            </a:r>
          </a:p>
          <a:p>
            <a:r>
              <a:rPr lang="en-US" dirty="0"/>
              <a:t>Teams can develop their own health-related definitions of risk, or use the following:</a:t>
            </a:r>
          </a:p>
          <a:p>
            <a:endParaRPr lang="en-US" dirty="0"/>
          </a:p>
        </p:txBody>
      </p:sp>
      <p:sp>
        <p:nvSpPr>
          <p:cNvPr id="3" name="Text Placeholder 2">
            <a:extLst>
              <a:ext uri="{FF2B5EF4-FFF2-40B4-BE49-F238E27FC236}">
                <a16:creationId xmlns:a16="http://schemas.microsoft.com/office/drawing/2014/main" id="{14C576B6-079F-6A4E-BCDB-28E662E2E8F8}"/>
              </a:ext>
            </a:extLst>
          </p:cNvPr>
          <p:cNvSpPr>
            <a:spLocks noGrp="1"/>
          </p:cNvSpPr>
          <p:nvPr>
            <p:ph type="body" sz="quarter" idx="18"/>
          </p:nvPr>
        </p:nvSpPr>
        <p:spPr/>
        <p:txBody>
          <a:bodyPr/>
          <a:lstStyle/>
          <a:p>
            <a:r>
              <a:rPr lang="en-US" dirty="0"/>
              <a:t>Team-based descriptive risk assessment</a:t>
            </a:r>
          </a:p>
        </p:txBody>
      </p:sp>
      <p:pic>
        <p:nvPicPr>
          <p:cNvPr id="4" name="Picture 3">
            <a:extLst>
              <a:ext uri="{FF2B5EF4-FFF2-40B4-BE49-F238E27FC236}">
                <a16:creationId xmlns:a16="http://schemas.microsoft.com/office/drawing/2014/main" id="{1C20D849-5F6F-6141-BCE8-7A34A3E28ACB}"/>
              </a:ext>
            </a:extLst>
          </p:cNvPr>
          <p:cNvPicPr>
            <a:picLocks noChangeAspect="1"/>
          </p:cNvPicPr>
          <p:nvPr/>
        </p:nvPicPr>
        <p:blipFill>
          <a:blip r:embed="rId2"/>
          <a:stretch>
            <a:fillRect/>
          </a:stretch>
        </p:blipFill>
        <p:spPr>
          <a:xfrm>
            <a:off x="476545" y="3072162"/>
            <a:ext cx="6370928" cy="2749744"/>
          </a:xfrm>
          <a:prstGeom prst="rect">
            <a:avLst/>
          </a:prstGeom>
        </p:spPr>
      </p:pic>
      <p:sp>
        <p:nvSpPr>
          <p:cNvPr id="5" name="Rectangular Callout 4">
            <a:extLst>
              <a:ext uri="{FF2B5EF4-FFF2-40B4-BE49-F238E27FC236}">
                <a16:creationId xmlns:a16="http://schemas.microsoft.com/office/drawing/2014/main" id="{4891D9B6-1FB1-5A4F-9A4F-3606059604BF}"/>
              </a:ext>
            </a:extLst>
          </p:cNvPr>
          <p:cNvSpPr/>
          <p:nvPr/>
        </p:nvSpPr>
        <p:spPr>
          <a:xfrm>
            <a:off x="7103033" y="29800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3.3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56</a:t>
            </a:r>
          </a:p>
        </p:txBody>
      </p:sp>
    </p:spTree>
    <p:extLst>
      <p:ext uri="{BB962C8B-B14F-4D97-AF65-F5344CB8AC3E}">
        <p14:creationId xmlns:p14="http://schemas.microsoft.com/office/powerpoint/2010/main" val="1643871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66F5B5-721B-B74B-94FF-94E1B9BB2414}"/>
              </a:ext>
            </a:extLst>
          </p:cNvPr>
          <p:cNvSpPr>
            <a:spLocks noGrp="1"/>
          </p:cNvSpPr>
          <p:nvPr>
            <p:ph type="body" sz="quarter" idx="12"/>
          </p:nvPr>
        </p:nvSpPr>
        <p:spPr>
          <a:xfrm>
            <a:off x="313433" y="1633241"/>
            <a:ext cx="8534042" cy="1080120"/>
          </a:xfrm>
        </p:spPr>
        <p:txBody>
          <a:bodyPr/>
          <a:lstStyle/>
          <a:p>
            <a:pPr marL="285750" indent="-285750">
              <a:buFont typeface="Arial" panose="020B0604020202020204" pitchFamily="34" charset="0"/>
              <a:buChar char="•"/>
            </a:pPr>
            <a:r>
              <a:rPr lang="en-US" dirty="0"/>
              <a:t>More rigorous risk assessment.</a:t>
            </a:r>
          </a:p>
          <a:p>
            <a:pPr marL="285750" indent="-285750">
              <a:buFont typeface="Arial" panose="020B0604020202020204" pitchFamily="34" charset="0"/>
              <a:buChar char="•"/>
            </a:pPr>
            <a:r>
              <a:rPr lang="en-US" dirty="0"/>
              <a:t>Appropriated for more well-defined regulatory environments.</a:t>
            </a:r>
          </a:p>
          <a:p>
            <a:pPr marL="285750" indent="-285750">
              <a:buFont typeface="Arial" panose="020B0604020202020204" pitchFamily="34" charset="0"/>
              <a:buChar char="•"/>
            </a:pPr>
            <a:r>
              <a:rPr lang="en-US" dirty="0"/>
              <a:t>Teams who are familiar with the WSP methodology.</a:t>
            </a:r>
          </a:p>
        </p:txBody>
      </p:sp>
      <p:sp>
        <p:nvSpPr>
          <p:cNvPr id="3" name="Text Placeholder 2">
            <a:extLst>
              <a:ext uri="{FF2B5EF4-FFF2-40B4-BE49-F238E27FC236}">
                <a16:creationId xmlns:a16="http://schemas.microsoft.com/office/drawing/2014/main" id="{FC40CF46-7265-2C4A-9F0B-923807A6211C}"/>
              </a:ext>
            </a:extLst>
          </p:cNvPr>
          <p:cNvSpPr>
            <a:spLocks noGrp="1"/>
          </p:cNvSpPr>
          <p:nvPr>
            <p:ph type="body" sz="quarter" idx="18"/>
          </p:nvPr>
        </p:nvSpPr>
        <p:spPr/>
        <p:txBody>
          <a:bodyPr/>
          <a:lstStyle/>
          <a:p>
            <a:r>
              <a:rPr lang="en-US" dirty="0"/>
              <a:t>Semi-quantitative risk assessment</a:t>
            </a:r>
          </a:p>
        </p:txBody>
      </p:sp>
      <p:sp>
        <p:nvSpPr>
          <p:cNvPr id="4" name="4 Marcador de texto">
            <a:extLst>
              <a:ext uri="{FF2B5EF4-FFF2-40B4-BE49-F238E27FC236}">
                <a16:creationId xmlns:a16="http://schemas.microsoft.com/office/drawing/2014/main" id="{6C011B84-F833-1A45-8DE6-4C547027BB7C}"/>
              </a:ext>
            </a:extLst>
          </p:cNvPr>
          <p:cNvSpPr txBox="1">
            <a:spLocks/>
          </p:cNvSpPr>
          <p:nvPr/>
        </p:nvSpPr>
        <p:spPr>
          <a:xfrm>
            <a:off x="2366755" y="2857503"/>
            <a:ext cx="4874589" cy="571497"/>
          </a:xfrm>
          <a:prstGeom prst="rect">
            <a:avLst/>
          </a:prstGeom>
        </p:spPr>
        <p:txBody>
          <a:bodyPr/>
          <a:lstStyle>
            <a:lvl1pPr marL="0" indent="0" algn="l" defTabSz="914400" rtl="0" eaLnBrk="1" latinLnBrk="0" hangingPunct="1">
              <a:lnSpc>
                <a:spcPct val="100000"/>
              </a:lnSpc>
              <a:spcBef>
                <a:spcPts val="1000"/>
              </a:spcBef>
              <a:buFontTx/>
              <a:buNone/>
              <a:defRPr sz="16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rgbClr val="71BC5C"/>
                </a:solidFill>
              </a:rPr>
              <a:t>Likelihood (L) x Severity (S) = Risk</a:t>
            </a:r>
          </a:p>
          <a:p>
            <a:endParaRPr lang="es-VE" sz="2200" b="1" dirty="0">
              <a:solidFill>
                <a:srgbClr val="71BC5C"/>
              </a:solidFill>
            </a:endParaRPr>
          </a:p>
        </p:txBody>
      </p:sp>
      <p:pic>
        <p:nvPicPr>
          <p:cNvPr id="5" name="Picture 4">
            <a:extLst>
              <a:ext uri="{FF2B5EF4-FFF2-40B4-BE49-F238E27FC236}">
                <a16:creationId xmlns:a16="http://schemas.microsoft.com/office/drawing/2014/main" id="{236B94A1-7AE4-FD47-9125-0D33399D56F9}"/>
              </a:ext>
            </a:extLst>
          </p:cNvPr>
          <p:cNvPicPr>
            <a:picLocks noChangeAspect="1"/>
          </p:cNvPicPr>
          <p:nvPr/>
        </p:nvPicPr>
        <p:blipFill>
          <a:blip r:embed="rId3"/>
          <a:stretch>
            <a:fillRect/>
          </a:stretch>
        </p:blipFill>
        <p:spPr>
          <a:xfrm>
            <a:off x="98136" y="3326329"/>
            <a:ext cx="8929359" cy="2892981"/>
          </a:xfrm>
          <a:prstGeom prst="rect">
            <a:avLst/>
          </a:prstGeom>
        </p:spPr>
      </p:pic>
      <p:sp>
        <p:nvSpPr>
          <p:cNvPr id="6" name="Rectangular Callout 5">
            <a:extLst>
              <a:ext uri="{FF2B5EF4-FFF2-40B4-BE49-F238E27FC236}">
                <a16:creationId xmlns:a16="http://schemas.microsoft.com/office/drawing/2014/main" id="{6121CF96-F522-0048-A0C1-D9F8E207B642}"/>
              </a:ext>
            </a:extLst>
          </p:cNvPr>
          <p:cNvSpPr/>
          <p:nvPr/>
        </p:nvSpPr>
        <p:spPr>
          <a:xfrm>
            <a:off x="7103033" y="29800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3.5</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58</a:t>
            </a:r>
          </a:p>
        </p:txBody>
      </p:sp>
    </p:spTree>
    <p:extLst>
      <p:ext uri="{BB962C8B-B14F-4D97-AF65-F5344CB8AC3E}">
        <p14:creationId xmlns:p14="http://schemas.microsoft.com/office/powerpoint/2010/main" val="310490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1592436" y="5897596"/>
            <a:ext cx="5564354" cy="861774"/>
          </a:xfrm>
          <a:prstGeom prst="rect">
            <a:avLst/>
          </a:prstGeom>
          <a:noFill/>
        </p:spPr>
        <p:txBody>
          <a:bodyPr wrap="square" rtlCol="0">
            <a:spAutoFit/>
          </a:bodyPr>
          <a:lstStyle/>
          <a:p>
            <a:pPr lvl="0" algn="ctr">
              <a:lnSpc>
                <a:spcPct val="150000"/>
              </a:lnSpc>
            </a:pPr>
            <a:r>
              <a:rPr lang="en-AU" sz="2000" dirty="0">
                <a:solidFill>
                  <a:schemeClr val="accent5">
                    <a:lumMod val="10000"/>
                  </a:schemeClr>
                </a:solidFill>
                <a:latin typeface="Source Sans Pro" panose="020B0503030403020204" pitchFamily="34" charset="0"/>
                <a:ea typeface="Source Sans Pro" panose="020B0503030403020204" pitchFamily="34" charset="0"/>
              </a:rPr>
              <a:t>This guides system </a:t>
            </a:r>
            <a:r>
              <a:rPr lang="en-GB" sz="2000" dirty="0">
                <a:solidFill>
                  <a:schemeClr val="accent5">
                    <a:lumMod val="10000"/>
                  </a:schemeClr>
                </a:solidFill>
                <a:latin typeface="Source Sans Pro" panose="020B0503030403020204" pitchFamily="34" charset="0"/>
                <a:ea typeface="Source Sans Pro" panose="020B0503030403020204" pitchFamily="34" charset="0"/>
              </a:rPr>
              <a:t>improvements</a:t>
            </a:r>
          </a:p>
          <a:p>
            <a:pPr algn="ctr"/>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2" name="10 CuadroTexto">
            <a:extLst>
              <a:ext uri="{FF2B5EF4-FFF2-40B4-BE49-F238E27FC236}">
                <a16:creationId xmlns:a16="http://schemas.microsoft.com/office/drawing/2014/main" id="{3177365F-828E-DD47-9DF6-B18CE24C8C74}"/>
              </a:ext>
            </a:extLst>
          </p:cNvPr>
          <p:cNvSpPr txBox="1"/>
          <p:nvPr/>
        </p:nvSpPr>
        <p:spPr>
          <a:xfrm>
            <a:off x="1395277" y="928951"/>
            <a:ext cx="5761664" cy="400110"/>
          </a:xfrm>
          <a:prstGeom prst="rect">
            <a:avLst/>
          </a:prstGeom>
          <a:noFill/>
        </p:spPr>
        <p:txBody>
          <a:bodyPr wrap="square" rtlCol="0">
            <a:spAutoFit/>
          </a:bodyPr>
          <a:lstStyle/>
          <a:p>
            <a:pPr marL="93663" algn="ctr"/>
            <a:r>
              <a:rPr lang="en-GB" sz="2000" dirty="0">
                <a:solidFill>
                  <a:srgbClr val="71BC5C"/>
                </a:solidFill>
                <a:latin typeface="Source Sans Pro Semibold" pitchFamily="34" charset="0"/>
              </a:rPr>
              <a:t>Output 2: A prioritized list of hazardous events</a:t>
            </a:r>
          </a:p>
        </p:txBody>
      </p:sp>
      <p:sp>
        <p:nvSpPr>
          <p:cNvPr id="13" name="Text Placeholder 19">
            <a:extLst>
              <a:ext uri="{FF2B5EF4-FFF2-40B4-BE49-F238E27FC236}">
                <a16:creationId xmlns:a16="http://schemas.microsoft.com/office/drawing/2014/main" id="{6A300BD2-A917-6B4F-B8C4-BEF189969D3C}"/>
              </a:ext>
            </a:extLst>
          </p:cNvPr>
          <p:cNvSpPr txBox="1">
            <a:spLocks/>
          </p:cNvSpPr>
          <p:nvPr/>
        </p:nvSpPr>
        <p:spPr>
          <a:xfrm>
            <a:off x="204734" y="148803"/>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60B446"/>
                </a:solidFill>
              </a:rPr>
              <a:t>MODULE 3</a:t>
            </a:r>
          </a:p>
        </p:txBody>
      </p:sp>
      <p:sp>
        <p:nvSpPr>
          <p:cNvPr id="9" name="Text Placeholder 19">
            <a:extLst>
              <a:ext uri="{FF2B5EF4-FFF2-40B4-BE49-F238E27FC236}">
                <a16:creationId xmlns:a16="http://schemas.microsoft.com/office/drawing/2014/main" id="{CB01A8B8-9819-1744-8577-EB59C6873A2A}"/>
              </a:ext>
            </a:extLst>
          </p:cNvPr>
          <p:cNvSpPr txBox="1">
            <a:spLocks/>
          </p:cNvSpPr>
          <p:nvPr/>
        </p:nvSpPr>
        <p:spPr>
          <a:xfrm>
            <a:off x="245874" y="641623"/>
            <a:ext cx="8693391" cy="4227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pc="0" dirty="0">
                <a:solidFill>
                  <a:schemeClr val="accent5">
                    <a:lumMod val="10000"/>
                  </a:schemeClr>
                </a:solidFill>
                <a:latin typeface="Source Sans Pro" panose="020B0503030403020204" pitchFamily="34" charset="0"/>
                <a:ea typeface="Source Sans Pro" panose="020B0503030403020204" pitchFamily="34" charset="0"/>
              </a:rPr>
              <a:t>Identify hazardous events, and assess existing control measures and exposure risks </a:t>
            </a:r>
            <a:endParaRPr lang="x-none" sz="1800" spc="0" dirty="0">
              <a:solidFill>
                <a:schemeClr val="accent5">
                  <a:lumMod val="10000"/>
                </a:schemeClr>
              </a:solidFill>
              <a:ea typeface="Source Sans Pro" panose="020B0503030403020204" pitchFamily="34" charset="0"/>
            </a:endParaRPr>
          </a:p>
        </p:txBody>
      </p:sp>
      <p:pic>
        <p:nvPicPr>
          <p:cNvPr id="2" name="Picture 1">
            <a:extLst>
              <a:ext uri="{FF2B5EF4-FFF2-40B4-BE49-F238E27FC236}">
                <a16:creationId xmlns:a16="http://schemas.microsoft.com/office/drawing/2014/main" id="{310274D9-88FF-3147-B65E-B3B7265BFAC0}"/>
              </a:ext>
            </a:extLst>
          </p:cNvPr>
          <p:cNvPicPr>
            <a:picLocks noChangeAspect="1"/>
          </p:cNvPicPr>
          <p:nvPr/>
        </p:nvPicPr>
        <p:blipFill>
          <a:blip r:embed="rId3"/>
          <a:stretch>
            <a:fillRect/>
          </a:stretch>
        </p:blipFill>
        <p:spPr>
          <a:xfrm>
            <a:off x="0" y="1387013"/>
            <a:ext cx="9144000" cy="1793980"/>
          </a:xfrm>
          <a:prstGeom prst="rect">
            <a:avLst/>
          </a:prstGeom>
        </p:spPr>
      </p:pic>
      <p:pic>
        <p:nvPicPr>
          <p:cNvPr id="3" name="Picture 2">
            <a:extLst>
              <a:ext uri="{FF2B5EF4-FFF2-40B4-BE49-F238E27FC236}">
                <a16:creationId xmlns:a16="http://schemas.microsoft.com/office/drawing/2014/main" id="{9297C223-FC34-BF45-B78D-9713A962A180}"/>
              </a:ext>
            </a:extLst>
          </p:cNvPr>
          <p:cNvPicPr>
            <a:picLocks noChangeAspect="1"/>
          </p:cNvPicPr>
          <p:nvPr/>
        </p:nvPicPr>
        <p:blipFill>
          <a:blip r:embed="rId4"/>
          <a:stretch>
            <a:fillRect/>
          </a:stretch>
        </p:blipFill>
        <p:spPr>
          <a:xfrm>
            <a:off x="20569" y="3210614"/>
            <a:ext cx="9144000" cy="2781300"/>
          </a:xfrm>
          <a:prstGeom prst="rect">
            <a:avLst/>
          </a:prstGeom>
        </p:spPr>
      </p:pic>
    </p:spTree>
    <p:extLst>
      <p:ext uri="{BB962C8B-B14F-4D97-AF65-F5344CB8AC3E}">
        <p14:creationId xmlns:p14="http://schemas.microsoft.com/office/powerpoint/2010/main" val="744731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Marcador de texto">
            <a:extLst>
              <a:ext uri="{FF2B5EF4-FFF2-40B4-BE49-F238E27FC236}">
                <a16:creationId xmlns:a16="http://schemas.microsoft.com/office/drawing/2014/main" id="{ACAB1C84-1C36-884B-B5F8-AEA4EFEC2725}"/>
              </a:ext>
            </a:extLst>
          </p:cNvPr>
          <p:cNvSpPr txBox="1">
            <a:spLocks/>
          </p:cNvSpPr>
          <p:nvPr/>
        </p:nvSpPr>
        <p:spPr>
          <a:xfrm>
            <a:off x="1376645" y="1268760"/>
            <a:ext cx="6300700" cy="432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VE" sz="2600" dirty="0">
                <a:solidFill>
                  <a:srgbClr val="71BC5C"/>
                </a:solidFill>
                <a:latin typeface="Source Sans Pro" panose="020B0503030403020204" pitchFamily="34" charset="0"/>
                <a:ea typeface="Source Sans Pro" panose="020B0503030403020204" pitchFamily="34" charset="0"/>
              </a:rPr>
              <a:t>Semi-quantitative risk assessment matrix</a:t>
            </a:r>
          </a:p>
        </p:txBody>
      </p:sp>
      <p:sp>
        <p:nvSpPr>
          <p:cNvPr id="16" name="4 Marcador de texto">
            <a:extLst>
              <a:ext uri="{FF2B5EF4-FFF2-40B4-BE49-F238E27FC236}">
                <a16:creationId xmlns:a16="http://schemas.microsoft.com/office/drawing/2014/main" id="{F66FD3EE-0CF9-7B4A-B914-04AC7EDADE05}"/>
              </a:ext>
            </a:extLst>
          </p:cNvPr>
          <p:cNvSpPr>
            <a:spLocks noGrp="1"/>
          </p:cNvSpPr>
          <p:nvPr>
            <p:ph type="body" sz="quarter" idx="12"/>
          </p:nvPr>
        </p:nvSpPr>
        <p:spPr>
          <a:xfrm>
            <a:off x="2461777" y="1724791"/>
            <a:ext cx="4874589" cy="571497"/>
          </a:xfrm>
        </p:spPr>
        <p:txBody>
          <a:bodyPr/>
          <a:lstStyle/>
          <a:p>
            <a:r>
              <a:rPr lang="en-US" sz="2200" dirty="0">
                <a:latin typeface="Source Sans Pro" panose="020B0503030403020204" pitchFamily="34" charset="0"/>
                <a:ea typeface="Source Sans Pro" panose="020B0503030403020204" pitchFamily="34" charset="0"/>
              </a:rPr>
              <a:t>Likelihood (L) x Severity (S) = Risk</a:t>
            </a:r>
          </a:p>
          <a:p>
            <a:endParaRPr lang="es-VE" sz="2200" dirty="0">
              <a:latin typeface="Source Sans Pro" panose="020B0503030403020204" pitchFamily="34" charset="0"/>
              <a:ea typeface="Source Sans Pro" panose="020B0503030403020204" pitchFamily="34" charset="0"/>
            </a:endParaRPr>
          </a:p>
        </p:txBody>
      </p:sp>
      <p:sp>
        <p:nvSpPr>
          <p:cNvPr id="8" name="Rectangular Callout 7">
            <a:extLst>
              <a:ext uri="{FF2B5EF4-FFF2-40B4-BE49-F238E27FC236}">
                <a16:creationId xmlns:a16="http://schemas.microsoft.com/office/drawing/2014/main" id="{BDD9A7B1-806A-2D47-A353-6B4100884D9A}"/>
              </a:ext>
            </a:extLst>
          </p:cNvPr>
          <p:cNvSpPr/>
          <p:nvPr/>
        </p:nvSpPr>
        <p:spPr>
          <a:xfrm>
            <a:off x="7336366" y="9076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3.6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58</a:t>
            </a:r>
          </a:p>
        </p:txBody>
      </p:sp>
      <p:pic>
        <p:nvPicPr>
          <p:cNvPr id="2" name="Picture 1">
            <a:extLst>
              <a:ext uri="{FF2B5EF4-FFF2-40B4-BE49-F238E27FC236}">
                <a16:creationId xmlns:a16="http://schemas.microsoft.com/office/drawing/2014/main" id="{A6F73864-2DA8-8F41-9DBE-AC06857A9874}"/>
              </a:ext>
            </a:extLst>
          </p:cNvPr>
          <p:cNvPicPr>
            <a:picLocks noChangeAspect="1"/>
          </p:cNvPicPr>
          <p:nvPr/>
        </p:nvPicPr>
        <p:blipFill>
          <a:blip r:embed="rId2"/>
          <a:stretch>
            <a:fillRect/>
          </a:stretch>
        </p:blipFill>
        <p:spPr>
          <a:xfrm>
            <a:off x="116504" y="2753926"/>
            <a:ext cx="8910991" cy="2022539"/>
          </a:xfrm>
          <a:prstGeom prst="rect">
            <a:avLst/>
          </a:prstGeom>
        </p:spPr>
      </p:pic>
    </p:spTree>
    <p:extLst>
      <p:ext uri="{BB962C8B-B14F-4D97-AF65-F5344CB8AC3E}">
        <p14:creationId xmlns:p14="http://schemas.microsoft.com/office/powerpoint/2010/main" val="286932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texto"/>
          <p:cNvSpPr>
            <a:spLocks noGrp="1"/>
          </p:cNvSpPr>
          <p:nvPr>
            <p:ph type="body" sz="quarter" idx="12"/>
          </p:nvPr>
        </p:nvSpPr>
        <p:spPr>
          <a:xfrm>
            <a:off x="313433" y="1448780"/>
            <a:ext cx="8534042" cy="3318860"/>
          </a:xfrm>
        </p:spPr>
        <p:txBody>
          <a:bodyPr/>
          <a:lstStyle/>
          <a:p>
            <a:pPr marL="285750" indent="-285750">
              <a:buFont typeface="Arial" pitchFamily="34" charset="0"/>
              <a:buChar char="•"/>
            </a:pPr>
            <a:r>
              <a:rPr lang="en-US" sz="2200" dirty="0">
                <a:solidFill>
                  <a:schemeClr val="tx2"/>
                </a:solidFill>
                <a:latin typeface="Source Sans Pro" panose="020B0503030403020204" pitchFamily="34" charset="0"/>
                <a:ea typeface="Source Sans Pro" panose="020B0503030403020204" pitchFamily="34" charset="0"/>
              </a:rPr>
              <a:t>Decide on a </a:t>
            </a:r>
            <a:r>
              <a:rPr lang="en-US" sz="2200" b="1" dirty="0">
                <a:solidFill>
                  <a:schemeClr val="tx2"/>
                </a:solidFill>
                <a:latin typeface="Source Sans Pro" panose="020B0503030403020204" pitchFamily="34" charset="0"/>
                <a:ea typeface="Source Sans Pro" panose="020B0503030403020204" pitchFamily="34" charset="0"/>
              </a:rPr>
              <a:t>consistent risk assessment methodology </a:t>
            </a:r>
            <a:r>
              <a:rPr lang="en-US" sz="2200" dirty="0">
                <a:solidFill>
                  <a:schemeClr val="tx2"/>
                </a:solidFill>
                <a:latin typeface="Source Sans Pro" panose="020B0503030403020204" pitchFamily="34" charset="0"/>
                <a:ea typeface="Source Sans Pro" panose="020B0503030403020204" pitchFamily="34" charset="0"/>
              </a:rPr>
              <a:t>upfront.</a:t>
            </a:r>
          </a:p>
          <a:p>
            <a:pPr marL="285750" indent="-285750">
              <a:buFont typeface="Arial" pitchFamily="34" charset="0"/>
              <a:buChar char="•"/>
            </a:pPr>
            <a:endParaRPr lang="en-US" sz="2200" dirty="0">
              <a:solidFill>
                <a:schemeClr val="tx2"/>
              </a:solidFill>
              <a:latin typeface="Source Sans Pro" panose="020B0503030403020204" pitchFamily="34" charset="0"/>
              <a:ea typeface="Source Sans Pro" panose="020B0503030403020204" pitchFamily="34" charset="0"/>
            </a:endParaRPr>
          </a:p>
          <a:p>
            <a:pPr marL="285750" indent="-285750">
              <a:buFont typeface="Arial" pitchFamily="34" charset="0"/>
              <a:buChar char="•"/>
            </a:pPr>
            <a:r>
              <a:rPr lang="en-US" sz="2200" b="1" dirty="0">
                <a:solidFill>
                  <a:schemeClr val="tx2"/>
                </a:solidFill>
                <a:latin typeface="Source Sans Pro" panose="020B0503030403020204" pitchFamily="34" charset="0"/>
                <a:ea typeface="Source Sans Pro" panose="020B0503030403020204" pitchFamily="34" charset="0"/>
              </a:rPr>
              <a:t>Be specific </a:t>
            </a:r>
            <a:r>
              <a:rPr lang="en-US" sz="2200" dirty="0">
                <a:solidFill>
                  <a:schemeClr val="tx2"/>
                </a:solidFill>
                <a:latin typeface="Source Sans Pro" panose="020B0503030403020204" pitchFamily="34" charset="0"/>
                <a:ea typeface="Source Sans Pro" panose="020B0503030403020204" pitchFamily="34" charset="0"/>
              </a:rPr>
              <a:t>in the risk assessment and relate it to </a:t>
            </a:r>
            <a:r>
              <a:rPr lang="en-US" sz="2200" b="1" dirty="0">
                <a:solidFill>
                  <a:schemeClr val="tx2"/>
                </a:solidFill>
                <a:latin typeface="Source Sans Pro" panose="020B0503030403020204" pitchFamily="34" charset="0"/>
                <a:ea typeface="Source Sans Pro" panose="020B0503030403020204" pitchFamily="34" charset="0"/>
              </a:rPr>
              <a:t>the hazardous event.</a:t>
            </a:r>
          </a:p>
          <a:p>
            <a:pPr marL="285750" indent="-285750">
              <a:buFont typeface="Arial" pitchFamily="34" charset="0"/>
              <a:buChar char="•"/>
            </a:pPr>
            <a:endParaRPr lang="en-US" sz="2200" dirty="0">
              <a:solidFill>
                <a:schemeClr val="tx2"/>
              </a:solidFill>
              <a:latin typeface="Source Sans Pro" panose="020B0503030403020204" pitchFamily="34" charset="0"/>
              <a:ea typeface="Source Sans Pro" panose="020B0503030403020204" pitchFamily="34" charset="0"/>
            </a:endParaRPr>
          </a:p>
          <a:p>
            <a:pPr marL="285750" indent="-285750">
              <a:buFont typeface="Arial" pitchFamily="34" charset="0"/>
              <a:buChar char="•"/>
            </a:pPr>
            <a:r>
              <a:rPr lang="en-US" sz="2200" dirty="0">
                <a:solidFill>
                  <a:schemeClr val="tx2"/>
                </a:solidFill>
                <a:latin typeface="Source Sans Pro" panose="020B0503030403020204" pitchFamily="34" charset="0"/>
                <a:ea typeface="Source Sans Pro" panose="020B0503030403020204" pitchFamily="34" charset="0"/>
              </a:rPr>
              <a:t>Any descriptive and semi-quantitative risk assessment approach needs to be undertaken by </a:t>
            </a:r>
            <a:r>
              <a:rPr lang="en-US" sz="2200" b="1" dirty="0">
                <a:solidFill>
                  <a:schemeClr val="tx2"/>
                </a:solidFill>
                <a:latin typeface="Source Sans Pro" panose="020B0503030403020204" pitchFamily="34" charset="0"/>
                <a:ea typeface="Source Sans Pro" panose="020B0503030403020204" pitchFamily="34" charset="0"/>
              </a:rPr>
              <a:t>several individuals for increasing objectivity </a:t>
            </a:r>
            <a:r>
              <a:rPr lang="en-US" sz="2200" dirty="0">
                <a:solidFill>
                  <a:schemeClr val="tx2"/>
                </a:solidFill>
                <a:latin typeface="Source Sans Pro" panose="020B0503030403020204" pitchFamily="34" charset="0"/>
                <a:ea typeface="Source Sans Pro" panose="020B0503030403020204" pitchFamily="34" charset="0"/>
              </a:rPr>
              <a:t>of the risk assessment.</a:t>
            </a:r>
            <a:endParaRPr lang="es-VE" sz="2200" dirty="0">
              <a:solidFill>
                <a:schemeClr val="tx2"/>
              </a:solidFill>
              <a:latin typeface="Source Sans Pro" panose="020B0503030403020204" pitchFamily="34" charset="0"/>
              <a:ea typeface="Source Sans Pro" panose="020B0503030403020204" pitchFamily="34" charset="0"/>
            </a:endParaRPr>
          </a:p>
        </p:txBody>
      </p:sp>
      <p:grpSp>
        <p:nvGrpSpPr>
          <p:cNvPr id="7" name="6 Grupo"/>
          <p:cNvGrpSpPr/>
          <p:nvPr/>
        </p:nvGrpSpPr>
        <p:grpSpPr>
          <a:xfrm rot="1002880">
            <a:off x="7700635" y="220016"/>
            <a:ext cx="1217238" cy="805328"/>
            <a:chOff x="7100047" y="1425388"/>
            <a:chExt cx="1464516" cy="927847"/>
          </a:xfrm>
        </p:grpSpPr>
        <p:sp>
          <p:nvSpPr>
            <p:cNvPr id="8" name="7 Explosión 1"/>
            <p:cNvSpPr/>
            <p:nvPr/>
          </p:nvSpPr>
          <p:spPr>
            <a:xfrm>
              <a:off x="7100047" y="1425388"/>
              <a:ext cx="1464516" cy="927847"/>
            </a:xfrm>
            <a:prstGeom prst="irregularSeal1">
              <a:avLst/>
            </a:prstGeom>
            <a:noFill/>
            <a:ln>
              <a:solidFill>
                <a:srgbClr val="71B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9" name="8 CuadroTexto"/>
            <p:cNvSpPr txBox="1"/>
            <p:nvPr/>
          </p:nvSpPr>
          <p:spPr>
            <a:xfrm rot="461769">
              <a:off x="7404532" y="1658821"/>
              <a:ext cx="855548" cy="460981"/>
            </a:xfrm>
            <a:prstGeom prst="rect">
              <a:avLst/>
            </a:prstGeom>
            <a:ln>
              <a:noFill/>
            </a:ln>
          </p:spPr>
          <p:txBody>
            <a:bodyPr wrap="none" rtlCol="0" anchor="ctr">
              <a:spAutoFit/>
            </a:bodyPr>
            <a:lstStyle/>
            <a:p>
              <a:r>
                <a:rPr lang="es-ES" sz="2000" b="1" dirty="0">
                  <a:solidFill>
                    <a:srgbClr val="71BC5C"/>
                  </a:solidFill>
                  <a:latin typeface="Source Sans Pro Black" pitchFamily="34" charset="0"/>
                </a:rPr>
                <a:t>TIPS</a:t>
              </a:r>
              <a:endParaRPr lang="es-VE" sz="2000" b="1" dirty="0">
                <a:solidFill>
                  <a:srgbClr val="71BC5C"/>
                </a:solidFill>
                <a:latin typeface="Source Sans Pro Black" pitchFamily="34" charset="0"/>
              </a:endParaRPr>
            </a:p>
          </p:txBody>
        </p:sp>
      </p:grpSp>
      <p:sp>
        <p:nvSpPr>
          <p:cNvPr id="15" name="9 Marcador de texto">
            <a:extLst>
              <a:ext uri="{FF2B5EF4-FFF2-40B4-BE49-F238E27FC236}">
                <a16:creationId xmlns:a16="http://schemas.microsoft.com/office/drawing/2014/main" id="{1D66A621-9FED-6943-B386-1E1C877C3718}"/>
              </a:ext>
            </a:extLst>
          </p:cNvPr>
          <p:cNvSpPr txBox="1">
            <a:spLocks/>
          </p:cNvSpPr>
          <p:nvPr/>
        </p:nvSpPr>
        <p:spPr>
          <a:xfrm>
            <a:off x="313433" y="4509120"/>
            <a:ext cx="6148777" cy="1203257"/>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endParaRPr lang="en-US" sz="2200" dirty="0">
              <a:solidFill>
                <a:schemeClr val="tx2"/>
              </a:solidFill>
              <a:latin typeface="Source Sans Pro" panose="020B0503030403020204" pitchFamily="34" charset="0"/>
              <a:ea typeface="Source Sans Pro" panose="020B0503030403020204" pitchFamily="34" charset="0"/>
            </a:endParaRPr>
          </a:p>
          <a:p>
            <a:pPr marL="285750" indent="-285750">
              <a:buFont typeface="Arial" pitchFamily="34" charset="0"/>
              <a:buChar char="•"/>
            </a:pPr>
            <a:r>
              <a:rPr lang="en-US" sz="2200" dirty="0">
                <a:solidFill>
                  <a:schemeClr val="tx2"/>
                </a:solidFill>
                <a:latin typeface="Source Sans Pro" panose="020B0503030403020204" pitchFamily="34" charset="0"/>
                <a:ea typeface="Source Sans Pro" panose="020B0503030403020204" pitchFamily="34" charset="0"/>
              </a:rPr>
              <a:t>Treat </a:t>
            </a:r>
            <a:r>
              <a:rPr lang="en-US" sz="2200" b="1" dirty="0">
                <a:solidFill>
                  <a:schemeClr val="tx2"/>
                </a:solidFill>
                <a:latin typeface="Source Sans Pro" panose="020B0503030403020204" pitchFamily="34" charset="0"/>
                <a:ea typeface="Source Sans Pro" panose="020B0503030403020204" pitchFamily="34" charset="0"/>
              </a:rPr>
              <a:t>control measure failure </a:t>
            </a:r>
            <a:r>
              <a:rPr lang="en-US" sz="2200" dirty="0">
                <a:solidFill>
                  <a:schemeClr val="tx2"/>
                </a:solidFill>
                <a:latin typeface="Source Sans Pro" panose="020B0503030403020204" pitchFamily="34" charset="0"/>
                <a:ea typeface="Source Sans Pro" panose="020B0503030403020204" pitchFamily="34" charset="0"/>
              </a:rPr>
              <a:t>as a separate hazardous event in its own right, with its own likelihood and severity.</a:t>
            </a:r>
          </a:p>
          <a:p>
            <a:endParaRPr lang="es-VE" sz="2200"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9854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texto"/>
          <p:cNvSpPr>
            <a:spLocks noGrp="1"/>
          </p:cNvSpPr>
          <p:nvPr>
            <p:ph type="body" sz="quarter" idx="12"/>
          </p:nvPr>
        </p:nvSpPr>
        <p:spPr>
          <a:xfrm>
            <a:off x="313433" y="1625600"/>
            <a:ext cx="8534042" cy="779701"/>
          </a:xfrm>
        </p:spPr>
        <p:txBody>
          <a:bodyPr/>
          <a:lstStyle/>
          <a:p>
            <a:pPr algn="ctr"/>
            <a:r>
              <a:rPr lang="en-US" sz="2200" dirty="0">
                <a:latin typeface="Source Sans Pro" panose="020B0503030403020204" pitchFamily="34" charset="0"/>
                <a:ea typeface="Source Sans Pro" panose="020B0503030403020204" pitchFamily="34" charset="0"/>
              </a:rPr>
              <a:t>When assessing the severity of hazardous events related to the </a:t>
            </a:r>
            <a:r>
              <a:rPr lang="en-US" sz="2200" b="1" dirty="0">
                <a:solidFill>
                  <a:schemeClr val="tx2"/>
                </a:solidFill>
                <a:latin typeface="Source Sans Pro" panose="020B0503030403020204" pitchFamily="34" charset="0"/>
                <a:ea typeface="Source Sans Pro" panose="020B0503030403020204" pitchFamily="34" charset="0"/>
              </a:rPr>
              <a:t>use of wastewater for agriculture</a:t>
            </a:r>
            <a:r>
              <a:rPr lang="en-US" sz="2200" dirty="0">
                <a:latin typeface="Source Sans Pro" panose="020B0503030403020204" pitchFamily="34" charset="0"/>
                <a:ea typeface="Source Sans Pro" panose="020B0503030403020204" pitchFamily="34" charset="0"/>
              </a:rPr>
              <a:t>, use Annex 2.</a:t>
            </a:r>
          </a:p>
        </p:txBody>
      </p:sp>
      <p:cxnSp>
        <p:nvCxnSpPr>
          <p:cNvPr id="18" name="Straight Connector 8">
            <a:extLst>
              <a:ext uri="{FF2B5EF4-FFF2-40B4-BE49-F238E27FC236}">
                <a16:creationId xmlns:a16="http://schemas.microsoft.com/office/drawing/2014/main" id="{3566F1D5-63D1-214A-A297-95ECA68E339C}"/>
              </a:ext>
            </a:extLst>
          </p:cNvPr>
          <p:cNvCxnSpPr>
            <a:cxnSpLocks/>
          </p:cNvCxnSpPr>
          <p:nvPr/>
        </p:nvCxnSpPr>
        <p:spPr>
          <a:xfrm flipV="1">
            <a:off x="7462871" y="573302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364CBB7-0632-DB4A-B910-2B0664DAAE00}"/>
              </a:ext>
            </a:extLst>
          </p:cNvPr>
          <p:cNvPicPr>
            <a:picLocks noChangeAspect="1"/>
          </p:cNvPicPr>
          <p:nvPr/>
        </p:nvPicPr>
        <p:blipFill>
          <a:blip r:embed="rId2"/>
          <a:stretch>
            <a:fillRect/>
          </a:stretch>
        </p:blipFill>
        <p:spPr>
          <a:xfrm>
            <a:off x="-3174" y="2448597"/>
            <a:ext cx="9144000" cy="3284428"/>
          </a:xfrm>
          <a:prstGeom prst="rect">
            <a:avLst/>
          </a:prstGeom>
        </p:spPr>
      </p:pic>
      <p:sp>
        <p:nvSpPr>
          <p:cNvPr id="11" name="Rectangular Callout 10">
            <a:extLst>
              <a:ext uri="{FF2B5EF4-FFF2-40B4-BE49-F238E27FC236}">
                <a16:creationId xmlns:a16="http://schemas.microsoft.com/office/drawing/2014/main" id="{37B3ACC5-0561-A441-9D7A-5F5982F976DF}"/>
              </a:ext>
            </a:extLst>
          </p:cNvPr>
          <p:cNvSpPr/>
          <p:nvPr/>
        </p:nvSpPr>
        <p:spPr>
          <a:xfrm>
            <a:off x="7272300" y="6557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ANNEX 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115</a:t>
            </a:r>
          </a:p>
        </p:txBody>
      </p:sp>
    </p:spTree>
    <p:extLst>
      <p:ext uri="{BB962C8B-B14F-4D97-AF65-F5344CB8AC3E}">
        <p14:creationId xmlns:p14="http://schemas.microsoft.com/office/powerpoint/2010/main" val="3787247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56FE1-FF99-A94D-8418-11ED54D1016E}"/>
              </a:ext>
            </a:extLst>
          </p:cNvPr>
          <p:cNvPicPr>
            <a:picLocks noChangeAspect="1"/>
          </p:cNvPicPr>
          <p:nvPr/>
        </p:nvPicPr>
        <p:blipFill>
          <a:blip r:embed="rId2"/>
          <a:stretch>
            <a:fillRect/>
          </a:stretch>
        </p:blipFill>
        <p:spPr>
          <a:xfrm>
            <a:off x="3365124" y="4928057"/>
            <a:ext cx="5778876" cy="1323439"/>
          </a:xfrm>
          <a:prstGeom prst="rect">
            <a:avLst/>
          </a:prstGeom>
        </p:spPr>
      </p:pic>
      <p:pic>
        <p:nvPicPr>
          <p:cNvPr id="2" name="Picture 1">
            <a:extLst>
              <a:ext uri="{FF2B5EF4-FFF2-40B4-BE49-F238E27FC236}">
                <a16:creationId xmlns:a16="http://schemas.microsoft.com/office/drawing/2014/main" id="{35D7372C-49EA-764C-AC09-2B875A58F872}"/>
              </a:ext>
            </a:extLst>
          </p:cNvPr>
          <p:cNvPicPr>
            <a:picLocks noChangeAspect="1"/>
          </p:cNvPicPr>
          <p:nvPr/>
        </p:nvPicPr>
        <p:blipFill>
          <a:blip r:embed="rId3"/>
          <a:stretch>
            <a:fillRect/>
          </a:stretch>
        </p:blipFill>
        <p:spPr>
          <a:xfrm>
            <a:off x="0" y="1117129"/>
            <a:ext cx="9144000" cy="3572011"/>
          </a:xfrm>
          <a:prstGeom prst="rect">
            <a:avLst/>
          </a:prstGeom>
        </p:spPr>
      </p:pic>
      <p:sp>
        <p:nvSpPr>
          <p:cNvPr id="7" name="6 Elipse"/>
          <p:cNvSpPr/>
          <p:nvPr/>
        </p:nvSpPr>
        <p:spPr>
          <a:xfrm>
            <a:off x="5562110" y="3246729"/>
            <a:ext cx="405045" cy="364541"/>
          </a:xfrm>
          <a:prstGeom prst="ellipse">
            <a:avLst/>
          </a:prstGeom>
          <a:noFill/>
          <a:ln w="38100">
            <a:solidFill>
              <a:srgbClr val="60B4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noFill/>
            </a:endParaRPr>
          </a:p>
        </p:txBody>
      </p:sp>
      <p:sp>
        <p:nvSpPr>
          <p:cNvPr id="10" name="9 Elipse"/>
          <p:cNvSpPr/>
          <p:nvPr/>
        </p:nvSpPr>
        <p:spPr>
          <a:xfrm>
            <a:off x="6867255" y="5745960"/>
            <a:ext cx="405045" cy="364541"/>
          </a:xfrm>
          <a:prstGeom prst="ellipse">
            <a:avLst/>
          </a:prstGeom>
          <a:noFill/>
          <a:ln w="38100">
            <a:solidFill>
              <a:srgbClr val="60B4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noFill/>
            </a:endParaRPr>
          </a:p>
        </p:txBody>
      </p:sp>
      <p:sp>
        <p:nvSpPr>
          <p:cNvPr id="9" name="8 CuadroTexto"/>
          <p:cNvSpPr txBox="1"/>
          <p:nvPr/>
        </p:nvSpPr>
        <p:spPr>
          <a:xfrm>
            <a:off x="14745" y="5079151"/>
            <a:ext cx="3350379" cy="1323439"/>
          </a:xfrm>
          <a:prstGeom prst="rect">
            <a:avLst/>
          </a:prstGeom>
          <a:noFill/>
        </p:spPr>
        <p:txBody>
          <a:bodyPr wrap="square" rtlCol="0">
            <a:spAutoFit/>
          </a:bodyPr>
          <a:lstStyle/>
          <a:p>
            <a:r>
              <a:rPr lang="en-US" sz="2000" dirty="0">
                <a:solidFill>
                  <a:schemeClr val="accent5">
                    <a:lumMod val="10000"/>
                  </a:schemeClr>
                </a:solidFill>
                <a:latin typeface="Source Sans Pro" panose="020B0503030403020204" pitchFamily="34" charset="0"/>
                <a:ea typeface="Source Sans Pro" panose="020B0503030403020204" pitchFamily="34" charset="0"/>
              </a:rPr>
              <a:t>Record the risk assessment for every hazardous event and exposure group</a:t>
            </a:r>
          </a:p>
          <a:p>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32746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86261D3-1C55-1040-A7BB-F1F1F824AC73}"/>
              </a:ext>
            </a:extLst>
          </p:cNvPr>
          <p:cNvSpPr>
            <a:spLocks noGrp="1"/>
          </p:cNvSpPr>
          <p:nvPr>
            <p:ph type="body" sz="quarter" idx="18"/>
          </p:nvPr>
        </p:nvSpPr>
        <p:spPr/>
        <p:txBody>
          <a:bodyPr/>
          <a:lstStyle/>
          <a:p>
            <a:pPr algn="ctr"/>
            <a:r>
              <a:rPr lang="en-GB" sz="2200" dirty="0"/>
              <a:t>Climate change considerations when assessing risk</a:t>
            </a:r>
          </a:p>
        </p:txBody>
      </p:sp>
      <p:sp>
        <p:nvSpPr>
          <p:cNvPr id="4" name="9 Marcador de texto">
            <a:extLst>
              <a:ext uri="{FF2B5EF4-FFF2-40B4-BE49-F238E27FC236}">
                <a16:creationId xmlns:a16="http://schemas.microsoft.com/office/drawing/2014/main" id="{B08C529A-D968-FB4F-8E0E-A64519A453AD}"/>
              </a:ext>
            </a:extLst>
          </p:cNvPr>
          <p:cNvSpPr>
            <a:spLocks noGrp="1"/>
          </p:cNvSpPr>
          <p:nvPr>
            <p:ph type="body" sz="quarter" idx="12"/>
          </p:nvPr>
        </p:nvSpPr>
        <p:spPr>
          <a:xfrm>
            <a:off x="456053" y="4989310"/>
            <a:ext cx="8337110" cy="1333935"/>
          </a:xfrm>
        </p:spPr>
        <p:txBody>
          <a:bodyPr/>
          <a:lstStyle/>
          <a:p>
            <a:pPr marL="285750" indent="-285750">
              <a:buFont typeface="Arial" pitchFamily="34" charset="0"/>
              <a:buChar char="•"/>
            </a:pPr>
            <a:r>
              <a:rPr lang="en-GB" sz="2000" dirty="0">
                <a:latin typeface="Source Sans Pro" panose="020B0503030403020204" pitchFamily="34" charset="0"/>
                <a:ea typeface="Source Sans Pro" panose="020B0503030403020204" pitchFamily="34" charset="0"/>
              </a:rPr>
              <a:t>Consider climate change projections to estimate risk.</a:t>
            </a:r>
          </a:p>
          <a:p>
            <a:pPr marL="285750" indent="-285750">
              <a:buFont typeface="Arial" pitchFamily="34" charset="0"/>
              <a:buChar char="•"/>
            </a:pPr>
            <a:r>
              <a:rPr lang="en-GB" sz="2000" dirty="0">
                <a:latin typeface="Source Sans Pro" panose="020B0503030403020204" pitchFamily="34" charset="0"/>
                <a:ea typeface="Source Sans Pro" panose="020B0503030403020204" pitchFamily="34" charset="0"/>
              </a:rPr>
              <a:t>When not available, consider different climate scenarios.</a:t>
            </a:r>
          </a:p>
          <a:p>
            <a:pPr marL="285750" indent="-285750">
              <a:buFont typeface="Arial" pitchFamily="34" charset="0"/>
              <a:buChar char="•"/>
            </a:pPr>
            <a:r>
              <a:rPr lang="en-GB" sz="2000" dirty="0">
                <a:latin typeface="Source Sans Pro" panose="020B0503030403020204" pitchFamily="34" charset="0"/>
                <a:ea typeface="Source Sans Pro" panose="020B0503030403020204" pitchFamily="34" charset="0"/>
              </a:rPr>
              <a:t>Prioritise climate scenarios  that results in the largest increase in risk.</a:t>
            </a:r>
          </a:p>
          <a:p>
            <a:endParaRPr lang="en-GB" sz="2000" dirty="0">
              <a:latin typeface="Source Sans Pro" panose="020B0503030403020204" pitchFamily="34" charset="0"/>
              <a:ea typeface="Source Sans Pro" panose="020B0503030403020204" pitchFamily="34" charset="0"/>
            </a:endParaRPr>
          </a:p>
        </p:txBody>
      </p:sp>
      <p:sp>
        <p:nvSpPr>
          <p:cNvPr id="5" name="9 Marcador de texto">
            <a:extLst>
              <a:ext uri="{FF2B5EF4-FFF2-40B4-BE49-F238E27FC236}">
                <a16:creationId xmlns:a16="http://schemas.microsoft.com/office/drawing/2014/main" id="{D30791A9-AB37-FF40-A994-7F0A9D94F735}"/>
              </a:ext>
            </a:extLst>
          </p:cNvPr>
          <p:cNvSpPr txBox="1">
            <a:spLocks/>
          </p:cNvSpPr>
          <p:nvPr/>
        </p:nvSpPr>
        <p:spPr>
          <a:xfrm>
            <a:off x="313433" y="1808820"/>
            <a:ext cx="3943532" cy="675075"/>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tx2"/>
                </a:solidFill>
                <a:latin typeface="Source Sans Pro" panose="020B0503030403020204" pitchFamily="34" charset="0"/>
                <a:ea typeface="Source Sans Pro" panose="020B0503030403020204" pitchFamily="34" charset="0"/>
              </a:rPr>
              <a:t>Likelihood of hazardous events may change…</a:t>
            </a:r>
          </a:p>
          <a:p>
            <a:pPr marL="342900" indent="-342900">
              <a:buFont typeface="Arial" panose="020B0604020202020204" pitchFamily="34" charset="0"/>
              <a:buChar char="•"/>
            </a:pPr>
            <a:endParaRPr lang="es-VE" sz="2000" b="1" dirty="0">
              <a:solidFill>
                <a:schemeClr val="tx2"/>
              </a:solidFill>
              <a:latin typeface="Source Sans Pro" panose="020B0503030403020204" pitchFamily="34" charset="0"/>
              <a:ea typeface="Source Sans Pro" panose="020B0503030403020204" pitchFamily="34" charset="0"/>
            </a:endParaRPr>
          </a:p>
        </p:txBody>
      </p:sp>
      <p:cxnSp>
        <p:nvCxnSpPr>
          <p:cNvPr id="6" name="Straight Connector 17">
            <a:extLst>
              <a:ext uri="{FF2B5EF4-FFF2-40B4-BE49-F238E27FC236}">
                <a16:creationId xmlns:a16="http://schemas.microsoft.com/office/drawing/2014/main" id="{5BD3EEBB-7182-7A48-B832-EE0733755668}"/>
              </a:ext>
            </a:extLst>
          </p:cNvPr>
          <p:cNvCxnSpPr>
            <a:cxnSpLocks/>
          </p:cNvCxnSpPr>
          <p:nvPr/>
        </p:nvCxnSpPr>
        <p:spPr>
          <a:xfrm flipV="1">
            <a:off x="4574183" y="1808820"/>
            <a:ext cx="0" cy="252472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9 Marcador de texto">
            <a:extLst>
              <a:ext uri="{FF2B5EF4-FFF2-40B4-BE49-F238E27FC236}">
                <a16:creationId xmlns:a16="http://schemas.microsoft.com/office/drawing/2014/main" id="{E2CBD6EE-92E2-3244-A5C7-E6FDF1C5EA29}"/>
              </a:ext>
            </a:extLst>
          </p:cNvPr>
          <p:cNvSpPr txBox="1">
            <a:spLocks/>
          </p:cNvSpPr>
          <p:nvPr/>
        </p:nvSpPr>
        <p:spPr>
          <a:xfrm>
            <a:off x="4842030" y="1808819"/>
            <a:ext cx="3943532" cy="675075"/>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tx2"/>
                </a:solidFill>
                <a:latin typeface="Source Sans Pro" panose="020B0503030403020204" pitchFamily="34" charset="0"/>
                <a:ea typeface="Source Sans Pro" panose="020B0503030403020204" pitchFamily="34" charset="0"/>
              </a:rPr>
              <a:t>Severity of hazardous events may change…</a:t>
            </a:r>
          </a:p>
          <a:p>
            <a:pPr marL="342900" indent="-342900">
              <a:buFont typeface="Arial" panose="020B0604020202020204" pitchFamily="34" charset="0"/>
              <a:buChar char="•"/>
            </a:pPr>
            <a:endParaRPr lang="es-VE" sz="2000" b="1" dirty="0">
              <a:solidFill>
                <a:schemeClr val="tx2"/>
              </a:solidFill>
              <a:latin typeface="Source Sans Pro" panose="020B0503030403020204" pitchFamily="34" charset="0"/>
              <a:ea typeface="Source Sans Pro" panose="020B0503030403020204" pitchFamily="34" charset="0"/>
            </a:endParaRPr>
          </a:p>
        </p:txBody>
      </p:sp>
      <p:sp>
        <p:nvSpPr>
          <p:cNvPr id="8" name="9 Marcador de texto">
            <a:extLst>
              <a:ext uri="{FF2B5EF4-FFF2-40B4-BE49-F238E27FC236}">
                <a16:creationId xmlns:a16="http://schemas.microsoft.com/office/drawing/2014/main" id="{A514344B-D1AA-D348-81EA-FC3F00800D6A}"/>
              </a:ext>
            </a:extLst>
          </p:cNvPr>
          <p:cNvSpPr txBox="1">
            <a:spLocks/>
          </p:cNvSpPr>
          <p:nvPr/>
        </p:nvSpPr>
        <p:spPr>
          <a:xfrm>
            <a:off x="440778" y="2663915"/>
            <a:ext cx="3808513" cy="765086"/>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Under drought, sewer overflow frequency may reduce</a:t>
            </a:r>
          </a:p>
          <a:p>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0" name="9 Marcador de texto">
            <a:extLst>
              <a:ext uri="{FF2B5EF4-FFF2-40B4-BE49-F238E27FC236}">
                <a16:creationId xmlns:a16="http://schemas.microsoft.com/office/drawing/2014/main" id="{CBFBC2D9-1ED0-6446-ADFF-5C108D4A370A}"/>
              </a:ext>
            </a:extLst>
          </p:cNvPr>
          <p:cNvSpPr txBox="1">
            <a:spLocks/>
          </p:cNvSpPr>
          <p:nvPr/>
        </p:nvSpPr>
        <p:spPr>
          <a:xfrm>
            <a:off x="456053" y="3615306"/>
            <a:ext cx="4113764" cy="765086"/>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Under storms or cyclones, infrastructure may be damaged</a:t>
            </a:r>
          </a:p>
          <a:p>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1" name="9 Marcador de texto">
            <a:extLst>
              <a:ext uri="{FF2B5EF4-FFF2-40B4-BE49-F238E27FC236}">
                <a16:creationId xmlns:a16="http://schemas.microsoft.com/office/drawing/2014/main" id="{826F4A67-728B-E448-89EA-1485D2948294}"/>
              </a:ext>
            </a:extLst>
          </p:cNvPr>
          <p:cNvSpPr txBox="1">
            <a:spLocks/>
          </p:cNvSpPr>
          <p:nvPr/>
        </p:nvSpPr>
        <p:spPr>
          <a:xfrm>
            <a:off x="4734520" y="2663914"/>
            <a:ext cx="3808513" cy="1485166"/>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Discharge of effluent to a river is more significant during drought as the concentration of pollutants would be high</a:t>
            </a:r>
          </a:p>
          <a:p>
            <a:endParaRPr lang="es-VE"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3" name="9 Marcador de texto">
            <a:extLst>
              <a:ext uri="{FF2B5EF4-FFF2-40B4-BE49-F238E27FC236}">
                <a16:creationId xmlns:a16="http://schemas.microsoft.com/office/drawing/2014/main" id="{0DA773E9-7696-B74C-80D5-86178A0920CE}"/>
              </a:ext>
            </a:extLst>
          </p:cNvPr>
          <p:cNvSpPr txBox="1">
            <a:spLocks/>
          </p:cNvSpPr>
          <p:nvPr/>
        </p:nvSpPr>
        <p:spPr>
          <a:xfrm>
            <a:off x="2598051" y="4541408"/>
            <a:ext cx="3943532" cy="355601"/>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tx2"/>
                </a:solidFill>
                <a:latin typeface="Source Sans Pro" panose="020B0503030403020204" pitchFamily="34" charset="0"/>
                <a:ea typeface="Source Sans Pro" panose="020B0503030403020204" pitchFamily="34" charset="0"/>
              </a:rPr>
              <a:t>Therefore, we need to:</a:t>
            </a:r>
          </a:p>
          <a:p>
            <a:pPr marL="342900" indent="-342900">
              <a:buFont typeface="Arial" panose="020B0604020202020204" pitchFamily="34" charset="0"/>
              <a:buChar char="•"/>
            </a:pPr>
            <a:endParaRPr lang="es-VE" sz="2000" b="1" dirty="0">
              <a:solidFill>
                <a:schemeClr val="tx2"/>
              </a:solidFill>
              <a:latin typeface="Source Sans Pro" panose="020B0503030403020204" pitchFamily="34" charset="0"/>
              <a:ea typeface="Source Sans Pro" panose="020B0503030403020204" pitchFamily="34" charset="0"/>
            </a:endParaRPr>
          </a:p>
        </p:txBody>
      </p:sp>
      <p:sp>
        <p:nvSpPr>
          <p:cNvPr id="12" name="Rectangular Callout 11">
            <a:extLst>
              <a:ext uri="{FF2B5EF4-FFF2-40B4-BE49-F238E27FC236}">
                <a16:creationId xmlns:a16="http://schemas.microsoft.com/office/drawing/2014/main" id="{18ED2246-7C89-754D-9BD7-E87D8CB0EE6E}"/>
              </a:ext>
            </a:extLst>
          </p:cNvPr>
          <p:cNvSpPr/>
          <p:nvPr/>
        </p:nvSpPr>
        <p:spPr>
          <a:xfrm>
            <a:off x="7272300" y="6557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3.8, page 61</a:t>
            </a:r>
          </a:p>
        </p:txBody>
      </p:sp>
    </p:spTree>
    <p:extLst>
      <p:ext uri="{BB962C8B-B14F-4D97-AF65-F5344CB8AC3E}">
        <p14:creationId xmlns:p14="http://schemas.microsoft.com/office/powerpoint/2010/main" val="85140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86261D3-1C55-1040-A7BB-F1F1F824AC73}"/>
              </a:ext>
            </a:extLst>
          </p:cNvPr>
          <p:cNvSpPr>
            <a:spLocks noGrp="1"/>
          </p:cNvSpPr>
          <p:nvPr>
            <p:ph type="body" sz="quarter" idx="18"/>
          </p:nvPr>
        </p:nvSpPr>
        <p:spPr>
          <a:xfrm>
            <a:off x="20473" y="1204766"/>
            <a:ext cx="1648277" cy="355601"/>
          </a:xfrm>
        </p:spPr>
        <p:txBody>
          <a:bodyPr/>
          <a:lstStyle/>
          <a:p>
            <a:pPr algn="ctr"/>
            <a:r>
              <a:rPr lang="en-GB" sz="2200" dirty="0">
                <a:solidFill>
                  <a:schemeClr val="tx2"/>
                </a:solidFill>
                <a:latin typeface="Source Sans Pro" panose="020B0503030403020204" pitchFamily="34" charset="0"/>
                <a:ea typeface="Source Sans Pro" panose="020B0503030403020204" pitchFamily="34" charset="0"/>
              </a:rPr>
              <a:t>Example:</a:t>
            </a:r>
          </a:p>
        </p:txBody>
      </p:sp>
      <p:sp>
        <p:nvSpPr>
          <p:cNvPr id="5" name="9 Marcador de texto">
            <a:extLst>
              <a:ext uri="{FF2B5EF4-FFF2-40B4-BE49-F238E27FC236}">
                <a16:creationId xmlns:a16="http://schemas.microsoft.com/office/drawing/2014/main" id="{D30791A9-AB37-FF40-A994-7F0A9D94F735}"/>
              </a:ext>
            </a:extLst>
          </p:cNvPr>
          <p:cNvSpPr txBox="1">
            <a:spLocks/>
          </p:cNvSpPr>
          <p:nvPr/>
        </p:nvSpPr>
        <p:spPr>
          <a:xfrm>
            <a:off x="20473" y="3862644"/>
            <a:ext cx="4549340" cy="364443"/>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tx2"/>
                </a:solidFill>
                <a:latin typeface="Source Sans Pro" panose="020B0503030403020204" pitchFamily="34" charset="0"/>
                <a:ea typeface="Source Sans Pro" panose="020B0503030403020204" pitchFamily="34" charset="0"/>
              </a:rPr>
              <a:t>Under drought/dry conditions scenario</a:t>
            </a:r>
          </a:p>
          <a:p>
            <a:pPr marL="342900" indent="-342900">
              <a:buFont typeface="Arial" panose="020B0604020202020204" pitchFamily="34" charset="0"/>
              <a:buChar char="•"/>
            </a:pPr>
            <a:endParaRPr lang="es-VE" sz="2000" b="1" dirty="0">
              <a:solidFill>
                <a:schemeClr val="tx2"/>
              </a:solidFill>
              <a:latin typeface="Source Sans Pro" panose="020B0503030403020204" pitchFamily="34" charset="0"/>
              <a:ea typeface="Source Sans Pro" panose="020B0503030403020204" pitchFamily="34" charset="0"/>
            </a:endParaRPr>
          </a:p>
        </p:txBody>
      </p:sp>
      <p:cxnSp>
        <p:nvCxnSpPr>
          <p:cNvPr id="6" name="Straight Connector 17">
            <a:extLst>
              <a:ext uri="{FF2B5EF4-FFF2-40B4-BE49-F238E27FC236}">
                <a16:creationId xmlns:a16="http://schemas.microsoft.com/office/drawing/2014/main" id="{5BD3EEBB-7182-7A48-B832-EE0733755668}"/>
              </a:ext>
            </a:extLst>
          </p:cNvPr>
          <p:cNvCxnSpPr>
            <a:cxnSpLocks/>
          </p:cNvCxnSpPr>
          <p:nvPr/>
        </p:nvCxnSpPr>
        <p:spPr>
          <a:xfrm flipV="1">
            <a:off x="4569817" y="3726950"/>
            <a:ext cx="0" cy="2524720"/>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3" name="9 Marcador de texto">
            <a:extLst>
              <a:ext uri="{FF2B5EF4-FFF2-40B4-BE49-F238E27FC236}">
                <a16:creationId xmlns:a16="http://schemas.microsoft.com/office/drawing/2014/main" id="{0DA773E9-7696-B74C-80D5-86178A0920CE}"/>
              </a:ext>
            </a:extLst>
          </p:cNvPr>
          <p:cNvSpPr txBox="1">
            <a:spLocks/>
          </p:cNvSpPr>
          <p:nvPr/>
        </p:nvSpPr>
        <p:spPr>
          <a:xfrm>
            <a:off x="841309" y="2393885"/>
            <a:ext cx="7466100" cy="364443"/>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200" b="1" dirty="0">
                <a:solidFill>
                  <a:schemeClr val="tx2"/>
                </a:solidFill>
                <a:latin typeface="Source Sans Pro" panose="020B0503030403020204" pitchFamily="34" charset="0"/>
                <a:ea typeface="Source Sans Pro" panose="020B0503030403020204" pitchFamily="34" charset="0"/>
              </a:rPr>
              <a:t>Risk assessment</a:t>
            </a:r>
          </a:p>
          <a:p>
            <a:pPr algn="ctr">
              <a:spcBef>
                <a:spcPts val="0"/>
              </a:spcBef>
            </a:pPr>
            <a:r>
              <a:rPr lang="en-US" sz="2000" b="1" dirty="0">
                <a:solidFill>
                  <a:schemeClr val="tx2"/>
                </a:solidFill>
                <a:latin typeface="Source Sans Pro" panose="020B0503030403020204" pitchFamily="34" charset="0"/>
                <a:ea typeface="Source Sans Pro" panose="020B0503030403020204" pitchFamily="34" charset="0"/>
              </a:rPr>
              <a:t>under current conditions</a:t>
            </a:r>
          </a:p>
          <a:p>
            <a:pPr algn="ctr">
              <a:spcBef>
                <a:spcPts val="0"/>
              </a:spcBef>
            </a:pPr>
            <a:endParaRPr lang="en-US" sz="1200" dirty="0">
              <a:solidFill>
                <a:schemeClr val="tx2"/>
              </a:solidFill>
              <a:latin typeface="Source Sans Pro" panose="020B0503030403020204" pitchFamily="34" charset="0"/>
              <a:ea typeface="Source Sans Pro" panose="020B0503030403020204" pitchFamily="34" charset="0"/>
            </a:endParaRPr>
          </a:p>
          <a:p>
            <a:pPr algn="ctr">
              <a:spcBef>
                <a:spcPts val="0"/>
              </a:spcBef>
            </a:pPr>
            <a:r>
              <a:rPr lang="en-US" sz="2000" dirty="0">
                <a:solidFill>
                  <a:schemeClr val="tx2"/>
                </a:solidFill>
                <a:latin typeface="Source Sans Pro" panose="020B0503030403020204" pitchFamily="34" charset="0"/>
                <a:ea typeface="Source Sans Pro" panose="020B0503030403020204" pitchFamily="34" charset="0"/>
              </a:rPr>
              <a:t>Likelihood 4 (likely) x Severity 4 (moderate)= Risk 16 (medium</a:t>
            </a:r>
            <a:r>
              <a:rPr lang="en-US" sz="2000" b="1" dirty="0">
                <a:solidFill>
                  <a:schemeClr val="tx2"/>
                </a:solidFill>
                <a:latin typeface="Source Sans Pro" panose="020B0503030403020204" pitchFamily="34" charset="0"/>
                <a:ea typeface="Source Sans Pro" panose="020B0503030403020204" pitchFamily="34" charset="0"/>
              </a:rPr>
              <a:t>)</a:t>
            </a:r>
          </a:p>
          <a:p>
            <a:pPr marL="342900" indent="-342900">
              <a:spcBef>
                <a:spcPts val="0"/>
              </a:spcBef>
              <a:buFont typeface="Arial" panose="020B0604020202020204" pitchFamily="34" charset="0"/>
              <a:buChar char="•"/>
            </a:pPr>
            <a:endParaRPr lang="es-VE" sz="2000" b="1" dirty="0">
              <a:solidFill>
                <a:schemeClr val="tx2"/>
              </a:solidFill>
              <a:latin typeface="Source Sans Pro" panose="020B0503030403020204" pitchFamily="34" charset="0"/>
              <a:ea typeface="Source Sans Pro" panose="020B0503030403020204" pitchFamily="34" charset="0"/>
            </a:endParaRPr>
          </a:p>
        </p:txBody>
      </p:sp>
      <p:sp>
        <p:nvSpPr>
          <p:cNvPr id="12" name="9 Marcador de texto">
            <a:extLst>
              <a:ext uri="{FF2B5EF4-FFF2-40B4-BE49-F238E27FC236}">
                <a16:creationId xmlns:a16="http://schemas.microsoft.com/office/drawing/2014/main" id="{D21445E8-E3DB-3A48-92C7-6B4281862DD3}"/>
              </a:ext>
            </a:extLst>
          </p:cNvPr>
          <p:cNvSpPr txBox="1">
            <a:spLocks/>
          </p:cNvSpPr>
          <p:nvPr/>
        </p:nvSpPr>
        <p:spPr>
          <a:xfrm>
            <a:off x="1421650" y="1203252"/>
            <a:ext cx="7701877" cy="1239099"/>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a:solidFill>
                  <a:schemeClr val="accent5">
                    <a:lumMod val="10000"/>
                  </a:schemeClr>
                </a:solidFill>
                <a:latin typeface="Source Sans Pro" panose="020B0503030403020204" pitchFamily="34" charset="0"/>
                <a:ea typeface="Source Sans Pro" panose="020B0503030403020204" pitchFamily="34" charset="0"/>
              </a:rPr>
              <a:t>Hazardous event: </a:t>
            </a:r>
            <a:r>
              <a:rPr lang="en-GB" sz="2000" dirty="0">
                <a:solidFill>
                  <a:schemeClr val="accent5">
                    <a:lumMod val="10000"/>
                  </a:schemeClr>
                </a:solidFill>
                <a:latin typeface="Source Sans Pro" panose="020B0503030403020204" pitchFamily="34" charset="0"/>
                <a:ea typeface="Source Sans Pro" panose="020B0503030403020204" pitchFamily="34" charset="0"/>
              </a:rPr>
              <a:t>Ingestion of contaminated groundwater due to leakage from sewers and drains into shallow groundwater </a:t>
            </a:r>
          </a:p>
          <a:p>
            <a:r>
              <a:rPr lang="en-GB" sz="2000" u="sng" dirty="0">
                <a:solidFill>
                  <a:schemeClr val="accent5">
                    <a:lumMod val="10000"/>
                  </a:schemeClr>
                </a:solidFill>
                <a:latin typeface="Source Sans Pro" panose="020B0503030403020204" pitchFamily="34" charset="0"/>
                <a:ea typeface="Source Sans Pro" panose="020B0503030403020204" pitchFamily="34" charset="0"/>
              </a:rPr>
              <a:t>Exposure group</a:t>
            </a:r>
            <a:r>
              <a:rPr lang="en-GB" sz="2000" dirty="0">
                <a:solidFill>
                  <a:schemeClr val="accent5">
                    <a:lumMod val="10000"/>
                  </a:schemeClr>
                </a:solidFill>
                <a:latin typeface="Source Sans Pro" panose="020B0503030403020204" pitchFamily="34" charset="0"/>
                <a:ea typeface="Source Sans Pro" panose="020B0503030403020204" pitchFamily="34" charset="0"/>
              </a:rPr>
              <a:t>: local community</a:t>
            </a:r>
          </a:p>
        </p:txBody>
      </p:sp>
      <p:sp>
        <p:nvSpPr>
          <p:cNvPr id="14" name="9 Marcador de texto">
            <a:extLst>
              <a:ext uri="{FF2B5EF4-FFF2-40B4-BE49-F238E27FC236}">
                <a16:creationId xmlns:a16="http://schemas.microsoft.com/office/drawing/2014/main" id="{83029532-7941-D342-BDDD-BF6341254F99}"/>
              </a:ext>
            </a:extLst>
          </p:cNvPr>
          <p:cNvSpPr txBox="1">
            <a:spLocks/>
          </p:cNvSpPr>
          <p:nvPr/>
        </p:nvSpPr>
        <p:spPr>
          <a:xfrm>
            <a:off x="4667295" y="3833067"/>
            <a:ext cx="4549340" cy="364443"/>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tx2"/>
                </a:solidFill>
                <a:latin typeface="Source Sans Pro" panose="020B0503030403020204" pitchFamily="34" charset="0"/>
                <a:ea typeface="Source Sans Pro" panose="020B0503030403020204" pitchFamily="34" charset="0"/>
              </a:rPr>
              <a:t>Under floods/wet conditions scenario</a:t>
            </a:r>
          </a:p>
          <a:p>
            <a:pPr marL="342900" indent="-342900">
              <a:buFont typeface="Arial" panose="020B0604020202020204" pitchFamily="34" charset="0"/>
              <a:buChar char="•"/>
            </a:pPr>
            <a:endParaRPr lang="es-VE" sz="2000" b="1" dirty="0">
              <a:solidFill>
                <a:schemeClr val="tx2"/>
              </a:solidFill>
              <a:latin typeface="Source Sans Pro" panose="020B0503030403020204" pitchFamily="34" charset="0"/>
              <a:ea typeface="Source Sans Pro" panose="020B0503030403020204" pitchFamily="34" charset="0"/>
            </a:endParaRPr>
          </a:p>
        </p:txBody>
      </p:sp>
      <p:sp>
        <p:nvSpPr>
          <p:cNvPr id="15" name="9 Marcador de texto">
            <a:extLst>
              <a:ext uri="{FF2B5EF4-FFF2-40B4-BE49-F238E27FC236}">
                <a16:creationId xmlns:a16="http://schemas.microsoft.com/office/drawing/2014/main" id="{F9B10E6B-077D-BD48-B372-DC82CD29DF4A}"/>
              </a:ext>
            </a:extLst>
          </p:cNvPr>
          <p:cNvSpPr txBox="1">
            <a:spLocks/>
          </p:cNvSpPr>
          <p:nvPr/>
        </p:nvSpPr>
        <p:spPr>
          <a:xfrm>
            <a:off x="133959" y="4660360"/>
            <a:ext cx="4338381" cy="671044"/>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000" dirty="0">
                <a:solidFill>
                  <a:schemeClr val="accent5">
                    <a:lumMod val="10000"/>
                  </a:schemeClr>
                </a:solidFill>
                <a:latin typeface="Source Sans Pro" panose="020B0503030403020204" pitchFamily="34" charset="0"/>
                <a:ea typeface="Source Sans Pro" panose="020B0503030403020204" pitchFamily="34" charset="0"/>
              </a:rPr>
              <a:t>+ risk increases</a:t>
            </a:r>
          </a:p>
          <a:p>
            <a:pPr marL="342900" indent="-342900">
              <a:spcBef>
                <a:spcPts val="0"/>
              </a:spcBef>
              <a:buFont typeface="Arial" panose="020B0604020202020204" pitchFamily="34" charset="0"/>
              <a:buChar char="•"/>
            </a:pPr>
            <a:endParaRPr lang="es-VE" sz="2000" dirty="0">
              <a:solidFill>
                <a:srgbClr val="B1C936"/>
              </a:solidFill>
              <a:latin typeface="Source Sans Pro" panose="020B0503030403020204" pitchFamily="34" charset="0"/>
              <a:ea typeface="Source Sans Pro" panose="020B0503030403020204" pitchFamily="34" charset="0"/>
            </a:endParaRPr>
          </a:p>
        </p:txBody>
      </p:sp>
      <p:sp>
        <p:nvSpPr>
          <p:cNvPr id="16" name="9 Marcador de texto">
            <a:extLst>
              <a:ext uri="{FF2B5EF4-FFF2-40B4-BE49-F238E27FC236}">
                <a16:creationId xmlns:a16="http://schemas.microsoft.com/office/drawing/2014/main" id="{305E6D60-515F-6841-8080-7C8E169EA35D}"/>
              </a:ext>
            </a:extLst>
          </p:cNvPr>
          <p:cNvSpPr txBox="1">
            <a:spLocks/>
          </p:cNvSpPr>
          <p:nvPr/>
        </p:nvSpPr>
        <p:spPr>
          <a:xfrm>
            <a:off x="4462632" y="4660360"/>
            <a:ext cx="4338381" cy="671044"/>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000" dirty="0">
                <a:solidFill>
                  <a:schemeClr val="accent5">
                    <a:lumMod val="10000"/>
                  </a:schemeClr>
                </a:solidFill>
                <a:latin typeface="Source Sans Pro" panose="020B0503030403020204" pitchFamily="34" charset="0"/>
                <a:ea typeface="Source Sans Pro" panose="020B0503030403020204" pitchFamily="34" charset="0"/>
              </a:rPr>
              <a:t>+ risk increases</a:t>
            </a:r>
          </a:p>
          <a:p>
            <a:pPr marL="342900" indent="-342900">
              <a:spcBef>
                <a:spcPts val="0"/>
              </a:spcBef>
              <a:buFont typeface="Arial" panose="020B0604020202020204" pitchFamily="34" charset="0"/>
              <a:buChar char="•"/>
            </a:pPr>
            <a:endParaRPr lang="es-VE" sz="2000" dirty="0">
              <a:solidFill>
                <a:srgbClr val="B1C936"/>
              </a:solidFill>
              <a:latin typeface="Source Sans Pro" panose="020B0503030403020204" pitchFamily="34" charset="0"/>
              <a:ea typeface="Source Sans Pro" panose="020B0503030403020204" pitchFamily="34" charset="0"/>
            </a:endParaRPr>
          </a:p>
        </p:txBody>
      </p:sp>
      <p:sp>
        <p:nvSpPr>
          <p:cNvPr id="17" name="9 Marcador de texto">
            <a:extLst>
              <a:ext uri="{FF2B5EF4-FFF2-40B4-BE49-F238E27FC236}">
                <a16:creationId xmlns:a16="http://schemas.microsoft.com/office/drawing/2014/main" id="{A4D7BB56-5CA0-1843-B04B-737DCD61ADCC}"/>
              </a:ext>
            </a:extLst>
          </p:cNvPr>
          <p:cNvSpPr txBox="1">
            <a:spLocks/>
          </p:cNvSpPr>
          <p:nvPr/>
        </p:nvSpPr>
        <p:spPr>
          <a:xfrm>
            <a:off x="177844" y="5304437"/>
            <a:ext cx="4338381" cy="671044"/>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000" dirty="0">
                <a:solidFill>
                  <a:srgbClr val="0E4957"/>
                </a:solidFill>
                <a:latin typeface="Source Sans Pro" panose="020B0503030403020204" pitchFamily="34" charset="0"/>
                <a:ea typeface="Source Sans Pro" panose="020B0503030403020204" pitchFamily="34" charset="0"/>
              </a:rPr>
              <a:t>Under drought, the likelihood of collecting water for drinking from shallow sources increases.</a:t>
            </a:r>
            <a:endParaRPr lang="es-VE" sz="2000" dirty="0">
              <a:solidFill>
                <a:srgbClr val="0E4957"/>
              </a:solidFill>
              <a:latin typeface="Source Sans Pro" panose="020B0503030403020204" pitchFamily="34" charset="0"/>
              <a:ea typeface="Source Sans Pro" panose="020B0503030403020204" pitchFamily="34" charset="0"/>
            </a:endParaRPr>
          </a:p>
        </p:txBody>
      </p:sp>
      <p:sp>
        <p:nvSpPr>
          <p:cNvPr id="18" name="9 Marcador de texto">
            <a:extLst>
              <a:ext uri="{FF2B5EF4-FFF2-40B4-BE49-F238E27FC236}">
                <a16:creationId xmlns:a16="http://schemas.microsoft.com/office/drawing/2014/main" id="{4132D85A-D62F-E348-B525-9E38F1FE7BFB}"/>
              </a:ext>
            </a:extLst>
          </p:cNvPr>
          <p:cNvSpPr txBox="1">
            <a:spLocks/>
          </p:cNvSpPr>
          <p:nvPr/>
        </p:nvSpPr>
        <p:spPr>
          <a:xfrm>
            <a:off x="4560110" y="5308538"/>
            <a:ext cx="4338381" cy="671044"/>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000" dirty="0">
                <a:solidFill>
                  <a:srgbClr val="0E4957"/>
                </a:solidFill>
                <a:latin typeface="Source Sans Pro" panose="020B0503030403020204" pitchFamily="34" charset="0"/>
                <a:ea typeface="Source Sans Pro" panose="020B0503030403020204" pitchFamily="34" charset="0"/>
              </a:rPr>
              <a:t>Under flooding scenarios, the quality of groundwater is affected by pollutants.</a:t>
            </a:r>
            <a:endParaRPr lang="es-VE" sz="2000" dirty="0">
              <a:solidFill>
                <a:srgbClr val="0E4957"/>
              </a:solidFill>
              <a:latin typeface="Source Sans Pro" panose="020B0503030403020204" pitchFamily="34" charset="0"/>
              <a:ea typeface="Source Sans Pro" panose="020B0503030403020204" pitchFamily="34" charset="0"/>
            </a:endParaRPr>
          </a:p>
        </p:txBody>
      </p:sp>
      <p:sp>
        <p:nvSpPr>
          <p:cNvPr id="19" name="Rectangular Callout 18">
            <a:extLst>
              <a:ext uri="{FF2B5EF4-FFF2-40B4-BE49-F238E27FC236}">
                <a16:creationId xmlns:a16="http://schemas.microsoft.com/office/drawing/2014/main" id="{EC0209AC-F110-FF46-873C-4477B82B4C2E}"/>
              </a:ext>
            </a:extLst>
          </p:cNvPr>
          <p:cNvSpPr/>
          <p:nvPr/>
        </p:nvSpPr>
        <p:spPr>
          <a:xfrm>
            <a:off x="7272300" y="6557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3.8, page 61</a:t>
            </a:r>
          </a:p>
        </p:txBody>
      </p:sp>
    </p:spTree>
    <p:extLst>
      <p:ext uri="{BB962C8B-B14F-4D97-AF65-F5344CB8AC3E}">
        <p14:creationId xmlns:p14="http://schemas.microsoft.com/office/powerpoint/2010/main" val="12424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B38BA9-D3B5-1F45-BAF2-FB1B816D795E}"/>
              </a:ext>
            </a:extLst>
          </p:cNvPr>
          <p:cNvSpPr>
            <a:spLocks noGrp="1"/>
          </p:cNvSpPr>
          <p:nvPr>
            <p:ph type="body" sz="quarter" idx="18"/>
          </p:nvPr>
        </p:nvSpPr>
        <p:spPr/>
        <p:txBody>
          <a:bodyPr/>
          <a:lstStyle/>
          <a:p>
            <a:r>
              <a:rPr lang="en-US" dirty="0">
                <a:solidFill>
                  <a:schemeClr val="tx2"/>
                </a:solidFill>
              </a:rPr>
              <a:t>Risk assessment for climate change and climate variability</a:t>
            </a:r>
          </a:p>
        </p:txBody>
      </p:sp>
      <p:pic>
        <p:nvPicPr>
          <p:cNvPr id="4" name="Picture 3">
            <a:extLst>
              <a:ext uri="{FF2B5EF4-FFF2-40B4-BE49-F238E27FC236}">
                <a16:creationId xmlns:a16="http://schemas.microsoft.com/office/drawing/2014/main" id="{5F8705A5-6A81-AB4B-8047-113D037F51AE}"/>
              </a:ext>
            </a:extLst>
          </p:cNvPr>
          <p:cNvPicPr>
            <a:picLocks noChangeAspect="1"/>
          </p:cNvPicPr>
          <p:nvPr/>
        </p:nvPicPr>
        <p:blipFill>
          <a:blip r:embed="rId2"/>
          <a:stretch>
            <a:fillRect/>
          </a:stretch>
        </p:blipFill>
        <p:spPr>
          <a:xfrm>
            <a:off x="0" y="1852221"/>
            <a:ext cx="9144000" cy="3153558"/>
          </a:xfrm>
          <a:prstGeom prst="rect">
            <a:avLst/>
          </a:prstGeom>
        </p:spPr>
      </p:pic>
      <p:sp>
        <p:nvSpPr>
          <p:cNvPr id="5" name="Rectangular Callout 4">
            <a:extLst>
              <a:ext uri="{FF2B5EF4-FFF2-40B4-BE49-F238E27FC236}">
                <a16:creationId xmlns:a16="http://schemas.microsoft.com/office/drawing/2014/main" id="{59D2E4E1-5F31-A24A-86AE-0CBCD33AFFBB}"/>
              </a:ext>
            </a:extLst>
          </p:cNvPr>
          <p:cNvSpPr/>
          <p:nvPr/>
        </p:nvSpPr>
        <p:spPr>
          <a:xfrm>
            <a:off x="7272300" y="6557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3.8, page 61</a:t>
            </a:r>
          </a:p>
        </p:txBody>
      </p:sp>
    </p:spTree>
    <p:extLst>
      <p:ext uri="{BB962C8B-B14F-4D97-AF65-F5344CB8AC3E}">
        <p14:creationId xmlns:p14="http://schemas.microsoft.com/office/powerpoint/2010/main" val="2044896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458582-9490-EC41-88A8-0B649BB48082}"/>
              </a:ext>
            </a:extLst>
          </p:cNvPr>
          <p:cNvSpPr>
            <a:spLocks noGrp="1"/>
          </p:cNvSpPr>
          <p:nvPr>
            <p:ph type="body" sz="quarter" idx="18"/>
          </p:nvPr>
        </p:nvSpPr>
        <p:spPr/>
        <p:txBody>
          <a:bodyPr/>
          <a:lstStyle/>
          <a:p>
            <a:r>
              <a:rPr lang="en-US" dirty="0">
                <a:solidFill>
                  <a:schemeClr val="tx2"/>
                </a:solidFill>
              </a:rPr>
              <a:t>Prioritization of hazardous events</a:t>
            </a:r>
          </a:p>
        </p:txBody>
      </p:sp>
      <p:sp>
        <p:nvSpPr>
          <p:cNvPr id="4" name="Rectangular Callout 3">
            <a:extLst>
              <a:ext uri="{FF2B5EF4-FFF2-40B4-BE49-F238E27FC236}">
                <a16:creationId xmlns:a16="http://schemas.microsoft.com/office/drawing/2014/main" id="{B10D19B1-4BC6-FB4B-A6C2-B4BD5FF57F6F}"/>
              </a:ext>
            </a:extLst>
          </p:cNvPr>
          <p:cNvSpPr/>
          <p:nvPr/>
        </p:nvSpPr>
        <p:spPr>
          <a:xfrm>
            <a:off x="7272300" y="65571"/>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3.8</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60</a:t>
            </a:r>
          </a:p>
        </p:txBody>
      </p:sp>
      <p:pic>
        <p:nvPicPr>
          <p:cNvPr id="5" name="Picture 4">
            <a:extLst>
              <a:ext uri="{FF2B5EF4-FFF2-40B4-BE49-F238E27FC236}">
                <a16:creationId xmlns:a16="http://schemas.microsoft.com/office/drawing/2014/main" id="{58F2A89E-E5A1-3744-819F-94C54904A7C7}"/>
              </a:ext>
            </a:extLst>
          </p:cNvPr>
          <p:cNvPicPr>
            <a:picLocks noChangeAspect="1"/>
          </p:cNvPicPr>
          <p:nvPr/>
        </p:nvPicPr>
        <p:blipFill>
          <a:blip r:embed="rId3"/>
          <a:stretch>
            <a:fillRect/>
          </a:stretch>
        </p:blipFill>
        <p:spPr>
          <a:xfrm>
            <a:off x="0" y="2392947"/>
            <a:ext cx="9144000" cy="2072105"/>
          </a:xfrm>
          <a:prstGeom prst="rect">
            <a:avLst/>
          </a:prstGeom>
        </p:spPr>
      </p:pic>
    </p:spTree>
    <p:extLst>
      <p:ext uri="{BB962C8B-B14F-4D97-AF65-F5344CB8AC3E}">
        <p14:creationId xmlns:p14="http://schemas.microsoft.com/office/powerpoint/2010/main" val="3279841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2" name="Picture 1">
            <a:extLst>
              <a:ext uri="{FF2B5EF4-FFF2-40B4-BE49-F238E27FC236}">
                <a16:creationId xmlns:a16="http://schemas.microsoft.com/office/drawing/2014/main" id="{6430DD39-543E-EA4D-91A9-90EEC8DEC4A8}"/>
              </a:ext>
            </a:extLst>
          </p:cNvPr>
          <p:cNvPicPr>
            <a:picLocks noChangeAspect="1"/>
          </p:cNvPicPr>
          <p:nvPr/>
        </p:nvPicPr>
        <p:blipFill>
          <a:blip r:embed="rId4"/>
          <a:stretch>
            <a:fillRect/>
          </a:stretch>
        </p:blipFill>
        <p:spPr>
          <a:xfrm>
            <a:off x="0" y="1268760"/>
            <a:ext cx="9144000" cy="5166701"/>
          </a:xfrm>
          <a:prstGeom prst="rect">
            <a:avLst/>
          </a:prstGeom>
        </p:spPr>
      </p:pic>
      <p:sp>
        <p:nvSpPr>
          <p:cNvPr id="3" name="Rectangle 2">
            <a:extLst>
              <a:ext uri="{FF2B5EF4-FFF2-40B4-BE49-F238E27FC236}">
                <a16:creationId xmlns:a16="http://schemas.microsoft.com/office/drawing/2014/main" id="{17F90190-11AF-F247-A5F0-94D791C61B85}"/>
              </a:ext>
            </a:extLst>
          </p:cNvPr>
          <p:cNvSpPr/>
          <p:nvPr/>
        </p:nvSpPr>
        <p:spPr>
          <a:xfrm>
            <a:off x="5112060" y="1268760"/>
            <a:ext cx="4031940" cy="5166702"/>
          </a:xfrm>
          <a:prstGeom prst="rect">
            <a:avLst/>
          </a:prstGeom>
          <a:solidFill>
            <a:schemeClr val="accent2">
              <a:alpha val="362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85435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6" name="Picture 5">
            <a:extLst>
              <a:ext uri="{FF2B5EF4-FFF2-40B4-BE49-F238E27FC236}">
                <a16:creationId xmlns:a16="http://schemas.microsoft.com/office/drawing/2014/main" id="{48BFFA07-7340-6945-AB44-84A111326DDD}"/>
              </a:ext>
            </a:extLst>
          </p:cNvPr>
          <p:cNvPicPr>
            <a:picLocks noChangeAspect="1"/>
          </p:cNvPicPr>
          <p:nvPr/>
        </p:nvPicPr>
        <p:blipFill>
          <a:blip r:embed="rId4"/>
          <a:stretch>
            <a:fillRect/>
          </a:stretch>
        </p:blipFill>
        <p:spPr>
          <a:xfrm>
            <a:off x="0" y="1480149"/>
            <a:ext cx="9144000" cy="1440312"/>
          </a:xfrm>
          <a:prstGeom prst="rect">
            <a:avLst/>
          </a:prstGeom>
        </p:spPr>
      </p:pic>
      <p:pic>
        <p:nvPicPr>
          <p:cNvPr id="2" name="Picture 1">
            <a:extLst>
              <a:ext uri="{FF2B5EF4-FFF2-40B4-BE49-F238E27FC236}">
                <a16:creationId xmlns:a16="http://schemas.microsoft.com/office/drawing/2014/main" id="{DC5F02F1-6090-6C4F-95A2-1D06176673DB}"/>
              </a:ext>
            </a:extLst>
          </p:cNvPr>
          <p:cNvPicPr>
            <a:picLocks noChangeAspect="1"/>
          </p:cNvPicPr>
          <p:nvPr/>
        </p:nvPicPr>
        <p:blipFill>
          <a:blip r:embed="rId5"/>
          <a:stretch>
            <a:fillRect/>
          </a:stretch>
        </p:blipFill>
        <p:spPr>
          <a:xfrm>
            <a:off x="0" y="3305752"/>
            <a:ext cx="9144000" cy="3552248"/>
          </a:xfrm>
          <a:prstGeom prst="rect">
            <a:avLst/>
          </a:prstGeom>
        </p:spPr>
      </p:pic>
      <p:sp>
        <p:nvSpPr>
          <p:cNvPr id="7" name="9 Marcador de texto">
            <a:extLst>
              <a:ext uri="{FF2B5EF4-FFF2-40B4-BE49-F238E27FC236}">
                <a16:creationId xmlns:a16="http://schemas.microsoft.com/office/drawing/2014/main" id="{0F60DFFF-806C-8741-BD5B-F583C9D70313}"/>
              </a:ext>
            </a:extLst>
          </p:cNvPr>
          <p:cNvSpPr txBox="1">
            <a:spLocks/>
          </p:cNvSpPr>
          <p:nvPr/>
        </p:nvSpPr>
        <p:spPr>
          <a:xfrm>
            <a:off x="22660" y="1087753"/>
            <a:ext cx="8965258" cy="392396"/>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60B446"/>
                </a:solidFill>
                <a:latin typeface="Source Sans Pro" panose="020B0503030403020204" pitchFamily="34" charset="0"/>
                <a:ea typeface="Source Sans Pro" panose="020B0503030403020204" pitchFamily="34" charset="0"/>
              </a:rPr>
              <a:t>Newtown’s prioritized hazardous events with very high risk</a:t>
            </a:r>
            <a:endParaRPr lang="es-VE" sz="2000" dirty="0">
              <a:solidFill>
                <a:srgbClr val="B1C936"/>
              </a:solidFill>
              <a:latin typeface="Source Sans Pro" panose="020B0503030403020204" pitchFamily="34" charset="0"/>
              <a:ea typeface="Source Sans Pro" panose="020B0503030403020204" pitchFamily="34" charset="0"/>
            </a:endParaRPr>
          </a:p>
        </p:txBody>
      </p:sp>
      <p:sp>
        <p:nvSpPr>
          <p:cNvPr id="8" name="9 Marcador de texto">
            <a:extLst>
              <a:ext uri="{FF2B5EF4-FFF2-40B4-BE49-F238E27FC236}">
                <a16:creationId xmlns:a16="http://schemas.microsoft.com/office/drawing/2014/main" id="{A41B70F9-6052-2143-8E87-4F2E9CDD7F95}"/>
              </a:ext>
            </a:extLst>
          </p:cNvPr>
          <p:cNvSpPr txBox="1">
            <a:spLocks/>
          </p:cNvSpPr>
          <p:nvPr/>
        </p:nvSpPr>
        <p:spPr>
          <a:xfrm>
            <a:off x="22660" y="2913355"/>
            <a:ext cx="8965258" cy="392396"/>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60B446"/>
                </a:solidFill>
                <a:latin typeface="Source Sans Pro" panose="020B0503030403020204" pitchFamily="34" charset="0"/>
                <a:ea typeface="Source Sans Pro" panose="020B0503030403020204" pitchFamily="34" charset="0"/>
              </a:rPr>
              <a:t>Newtown’s prioritized hazardous events with high risk</a:t>
            </a:r>
            <a:endParaRPr lang="es-VE" sz="2000" dirty="0">
              <a:solidFill>
                <a:srgbClr val="B1C936"/>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7073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8"/>
          </p:nvPr>
        </p:nvSpPr>
        <p:spPr>
          <a:xfrm>
            <a:off x="292889" y="1523228"/>
            <a:ext cx="8229600" cy="355600"/>
          </a:xfrm>
        </p:spPr>
        <p:txBody>
          <a:bodyPr/>
          <a:lstStyle/>
          <a:p>
            <a:r>
              <a:rPr lang="en-GB" sz="2000" dirty="0">
                <a:solidFill>
                  <a:srgbClr val="0E4957"/>
                </a:solidFill>
              </a:rPr>
              <a:t>Modules 3 requires:</a:t>
            </a:r>
          </a:p>
        </p:txBody>
      </p:sp>
      <p:sp>
        <p:nvSpPr>
          <p:cNvPr id="3" name="2 Marcador de texto"/>
          <p:cNvSpPr>
            <a:spLocks noGrp="1"/>
          </p:cNvSpPr>
          <p:nvPr>
            <p:ph type="body" sz="quarter" idx="12"/>
          </p:nvPr>
        </p:nvSpPr>
        <p:spPr>
          <a:xfrm>
            <a:off x="386535" y="1967888"/>
            <a:ext cx="8733114" cy="2783529"/>
          </a:xfrm>
        </p:spPr>
        <p:txBody>
          <a:bodyPr/>
          <a:lstStyle/>
          <a:p>
            <a:pPr marL="285750" indent="-285750">
              <a:buFont typeface="Arial" pitchFamily="34" charset="0"/>
              <a:buChar char="•"/>
            </a:pPr>
            <a:r>
              <a:rPr lang="en-US" sz="2000" dirty="0">
                <a:solidFill>
                  <a:schemeClr val="tx2"/>
                </a:solidFill>
                <a:latin typeface="Source Sans Pro" panose="020B0503030403020204" pitchFamily="34" charset="0"/>
                <a:ea typeface="Source Sans Pro" panose="020B0503030403020204" pitchFamily="34" charset="0"/>
              </a:rPr>
              <a:t>A technical understanding of the various components.</a:t>
            </a:r>
          </a:p>
          <a:p>
            <a:pPr marL="285750" indent="-285750">
              <a:buFont typeface="Arial" pitchFamily="34" charset="0"/>
              <a:buChar char="•"/>
            </a:pPr>
            <a:r>
              <a:rPr lang="en-US" sz="2000" dirty="0">
                <a:solidFill>
                  <a:schemeClr val="tx2"/>
                </a:solidFill>
                <a:latin typeface="Source Sans Pro" panose="020B0503030403020204" pitchFamily="34" charset="0"/>
                <a:ea typeface="Source Sans Pro" panose="020B0503030403020204" pitchFamily="34" charset="0"/>
              </a:rPr>
              <a:t>An appreciation of the pathways that lead to exposure or contamination</a:t>
            </a:r>
          </a:p>
          <a:p>
            <a:pPr marL="285750" indent="-285750">
              <a:buFont typeface="Arial" pitchFamily="34" charset="0"/>
              <a:buChar char="•"/>
            </a:pPr>
            <a:r>
              <a:rPr lang="en-US" sz="2000" dirty="0">
                <a:solidFill>
                  <a:schemeClr val="tx2"/>
                </a:solidFill>
                <a:latin typeface="Source Sans Pro" panose="020B0503030403020204" pitchFamily="34" charset="0"/>
                <a:ea typeface="Source Sans Pro" panose="020B0503030403020204" pitchFamily="34" charset="0"/>
              </a:rPr>
              <a:t>An inquisitive mind. Ask:</a:t>
            </a:r>
          </a:p>
          <a:p>
            <a:pPr lvl="1"/>
            <a:r>
              <a:rPr lang="en-US" sz="2000" dirty="0">
                <a:solidFill>
                  <a:schemeClr val="tx2"/>
                </a:solidFill>
                <a:latin typeface="Source Sans Pro" panose="020B0503030403020204" pitchFamily="34" charset="0"/>
                <a:ea typeface="Source Sans Pro" panose="020B0503030403020204" pitchFamily="34" charset="0"/>
              </a:rPr>
              <a:t>- How could people be exposed to the hazard?</a:t>
            </a:r>
          </a:p>
          <a:p>
            <a:pPr lvl="1"/>
            <a:r>
              <a:rPr lang="en-US" sz="2000" dirty="0">
                <a:solidFill>
                  <a:schemeClr val="tx2"/>
                </a:solidFill>
                <a:latin typeface="Source Sans Pro" panose="020B0503030403020204" pitchFamily="34" charset="0"/>
                <a:ea typeface="Source Sans Pro" panose="020B0503030403020204" pitchFamily="34" charset="0"/>
              </a:rPr>
              <a:t>- How has it caused an exposure in the past?</a:t>
            </a:r>
          </a:p>
          <a:p>
            <a:pPr lvl="1"/>
            <a:r>
              <a:rPr lang="en-US" sz="2000" dirty="0">
                <a:solidFill>
                  <a:schemeClr val="tx2"/>
                </a:solidFill>
                <a:latin typeface="Source Sans Pro" panose="020B0503030403020204" pitchFamily="34" charset="0"/>
                <a:ea typeface="Source Sans Pro" panose="020B0503030403020204" pitchFamily="34" charset="0"/>
              </a:rPr>
              <a:t>- Is the hazard an ever-present hazard or is it only related to a specific event?</a:t>
            </a:r>
          </a:p>
          <a:p>
            <a:pPr lvl="1"/>
            <a:r>
              <a:rPr lang="en-US" sz="2000" dirty="0">
                <a:solidFill>
                  <a:schemeClr val="tx2"/>
                </a:solidFill>
                <a:latin typeface="Source Sans Pro" panose="020B0503030403020204" pitchFamily="34" charset="0"/>
                <a:ea typeface="Source Sans Pro" panose="020B0503030403020204" pitchFamily="34" charset="0"/>
              </a:rPr>
              <a:t>- What has gone wrong in the past?</a:t>
            </a:r>
          </a:p>
          <a:p>
            <a:pPr lvl="1"/>
            <a:r>
              <a:rPr lang="en-US" sz="2000" dirty="0">
                <a:solidFill>
                  <a:schemeClr val="tx2"/>
                </a:solidFill>
                <a:latin typeface="Source Sans Pro" panose="020B0503030403020204" pitchFamily="34" charset="0"/>
                <a:ea typeface="Source Sans Pro" panose="020B0503030403020204" pitchFamily="34" charset="0"/>
              </a:rPr>
              <a:t>- What could go wrong?</a:t>
            </a:r>
          </a:p>
        </p:txBody>
      </p:sp>
      <p:sp>
        <p:nvSpPr>
          <p:cNvPr id="12" name="Text Placeholder 19">
            <a:extLst>
              <a:ext uri="{FF2B5EF4-FFF2-40B4-BE49-F238E27FC236}">
                <a16:creationId xmlns:a16="http://schemas.microsoft.com/office/drawing/2014/main" id="{7AC40D78-1306-624B-89DA-E0F2056EB219}"/>
              </a:ext>
            </a:extLst>
          </p:cNvPr>
          <p:cNvSpPr txBox="1">
            <a:spLocks/>
          </p:cNvSpPr>
          <p:nvPr/>
        </p:nvSpPr>
        <p:spPr>
          <a:xfrm>
            <a:off x="290880" y="698379"/>
            <a:ext cx="7971530" cy="4227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pc="0" dirty="0">
                <a:solidFill>
                  <a:schemeClr val="tx2"/>
                </a:solidFill>
                <a:latin typeface="Source Sans Pro" panose="020B0503030403020204" pitchFamily="34" charset="0"/>
                <a:ea typeface="Source Sans Pro" panose="020B0503030403020204" pitchFamily="34" charset="0"/>
              </a:rPr>
              <a:t>Identify hazardous events, assess existing control measures and exposure risks </a:t>
            </a:r>
            <a:endParaRPr lang="x-none" sz="18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090E5230-F5A5-0742-8B61-1E57DE374EEE}"/>
              </a:ext>
            </a:extLst>
          </p:cNvPr>
          <p:cNvSpPr txBox="1">
            <a:spLocks/>
          </p:cNvSpPr>
          <p:nvPr/>
        </p:nvSpPr>
        <p:spPr>
          <a:xfrm>
            <a:off x="259680" y="237074"/>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MODULE 3</a:t>
            </a:r>
          </a:p>
        </p:txBody>
      </p:sp>
      <p:sp>
        <p:nvSpPr>
          <p:cNvPr id="17" name="15 Marcador de texto">
            <a:extLst>
              <a:ext uri="{FF2B5EF4-FFF2-40B4-BE49-F238E27FC236}">
                <a16:creationId xmlns:a16="http://schemas.microsoft.com/office/drawing/2014/main" id="{136373E0-C3C0-C140-8FB1-72E8105AC201}"/>
              </a:ext>
            </a:extLst>
          </p:cNvPr>
          <p:cNvSpPr txBox="1">
            <a:spLocks/>
          </p:cNvSpPr>
          <p:nvPr/>
        </p:nvSpPr>
        <p:spPr>
          <a:xfrm>
            <a:off x="654421" y="5581810"/>
            <a:ext cx="8534042" cy="966060"/>
          </a:xfrm>
          <a:prstGeom prst="rect">
            <a:avLst/>
          </a:prstGeom>
        </p:spPr>
        <p:txBody>
          <a:bodyPr/>
          <a:lstStyle>
            <a:lvl1pPr marL="0" indent="0" algn="l" defTabSz="914400" rtl="0" eaLnBrk="1" latinLnBrk="0" hangingPunct="1">
              <a:lnSpc>
                <a:spcPct val="100000"/>
              </a:lnSpc>
              <a:spcBef>
                <a:spcPts val="1000"/>
              </a:spcBef>
              <a:buFontTx/>
              <a:buNone/>
              <a:defRPr sz="16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n-GB" sz="2000" dirty="0">
                <a:solidFill>
                  <a:schemeClr val="tx2"/>
                </a:solidFill>
                <a:latin typeface="Source Sans Pro" panose="020B0503030403020204" pitchFamily="34" charset="0"/>
                <a:ea typeface="Source Sans Pro" panose="020B0503030403020204" pitchFamily="34" charset="0"/>
              </a:rPr>
              <a:t>Desktop analyses</a:t>
            </a:r>
          </a:p>
          <a:p>
            <a:pPr marL="285750" indent="-285750">
              <a:buFont typeface="Arial" pitchFamily="34" charset="0"/>
              <a:buChar char="•"/>
            </a:pPr>
            <a:r>
              <a:rPr lang="en-GB" sz="2000" dirty="0">
                <a:solidFill>
                  <a:schemeClr val="tx2"/>
                </a:solidFill>
                <a:latin typeface="Source Sans Pro" panose="020B0503030403020204" pitchFamily="34" charset="0"/>
                <a:ea typeface="Source Sans Pro" panose="020B0503030403020204" pitchFamily="34" charset="0"/>
              </a:rPr>
              <a:t>Field investigations</a:t>
            </a:r>
          </a:p>
        </p:txBody>
      </p:sp>
      <p:sp>
        <p:nvSpPr>
          <p:cNvPr id="19" name="1 Marcador de texto">
            <a:extLst>
              <a:ext uri="{FF2B5EF4-FFF2-40B4-BE49-F238E27FC236}">
                <a16:creationId xmlns:a16="http://schemas.microsoft.com/office/drawing/2014/main" id="{8FBF5AB5-3A7B-EA47-83F2-4D2617D24EAC}"/>
              </a:ext>
            </a:extLst>
          </p:cNvPr>
          <p:cNvSpPr txBox="1">
            <a:spLocks/>
          </p:cNvSpPr>
          <p:nvPr/>
        </p:nvSpPr>
        <p:spPr>
          <a:xfrm>
            <a:off x="290880" y="5238159"/>
            <a:ext cx="3088437" cy="421492"/>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800" b="1" kern="1200" baseline="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E4957"/>
                </a:solidFill>
              </a:rPr>
              <a:t>Modules 3 involves:</a:t>
            </a:r>
          </a:p>
        </p:txBody>
      </p:sp>
      <p:sp>
        <p:nvSpPr>
          <p:cNvPr id="20" name="1 Marcador de texto">
            <a:extLst>
              <a:ext uri="{FF2B5EF4-FFF2-40B4-BE49-F238E27FC236}">
                <a16:creationId xmlns:a16="http://schemas.microsoft.com/office/drawing/2014/main" id="{AFE84CFC-E911-DA43-9A9D-F739E80215AF}"/>
              </a:ext>
            </a:extLst>
          </p:cNvPr>
          <p:cNvSpPr txBox="1">
            <a:spLocks/>
          </p:cNvSpPr>
          <p:nvPr/>
        </p:nvSpPr>
        <p:spPr>
          <a:xfrm rot="20718311">
            <a:off x="4922525" y="4842845"/>
            <a:ext cx="3687217" cy="483994"/>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800" b="1" kern="1200" baseline="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71BC5C"/>
                </a:solidFill>
              </a:rPr>
              <a:t>SSP is not a linear process!</a:t>
            </a:r>
          </a:p>
        </p:txBody>
      </p:sp>
      <p:sp>
        <p:nvSpPr>
          <p:cNvPr id="21" name="1 Marcador de texto">
            <a:extLst>
              <a:ext uri="{FF2B5EF4-FFF2-40B4-BE49-F238E27FC236}">
                <a16:creationId xmlns:a16="http://schemas.microsoft.com/office/drawing/2014/main" id="{C4793298-0EFD-6649-835A-80E68A0F9DD0}"/>
              </a:ext>
            </a:extLst>
          </p:cNvPr>
          <p:cNvSpPr txBox="1">
            <a:spLocks/>
          </p:cNvSpPr>
          <p:nvPr/>
        </p:nvSpPr>
        <p:spPr>
          <a:xfrm>
            <a:off x="2546775" y="1069761"/>
            <a:ext cx="4218275" cy="483994"/>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800" b="1" kern="1200" baseline="0">
                <a:solidFill>
                  <a:schemeClr val="tx1"/>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71BC5C"/>
                </a:solidFill>
              </a:rPr>
              <a:t>How to approach Module 3?</a:t>
            </a:r>
          </a:p>
        </p:txBody>
      </p:sp>
    </p:spTree>
    <p:extLst>
      <p:ext uri="{BB962C8B-B14F-4D97-AF65-F5344CB8AC3E}">
        <p14:creationId xmlns:p14="http://schemas.microsoft.com/office/powerpoint/2010/main" val="312941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89" y="1178750"/>
            <a:ext cx="4972891" cy="3091585"/>
          </a:xfrm>
        </p:spPr>
        <p:txBody>
          <a:bodyPr/>
          <a:lstStyle/>
          <a:p>
            <a:pPr marL="0" indent="0">
              <a:lnSpc>
                <a:spcPct val="100000"/>
              </a:lnSpc>
              <a:buNone/>
            </a:pPr>
            <a:r>
              <a:rPr lang="en-AU" sz="3000" dirty="0">
                <a:solidFill>
                  <a:schemeClr val="accent5">
                    <a:lumMod val="10000"/>
                  </a:schemeClr>
                </a:solidFill>
                <a:latin typeface="Source Sans Pro" panose="020B0503030403020204" pitchFamily="34" charset="0"/>
                <a:ea typeface="Source Sans Pro" panose="020B0503030403020204" pitchFamily="34" charset="0"/>
              </a:rPr>
              <a:t>Applying Step 3.3 to your SSP</a:t>
            </a:r>
          </a:p>
          <a:p>
            <a:pPr marL="0" indent="0">
              <a:lnSpc>
                <a:spcPct val="100000"/>
              </a:lnSpc>
              <a:buNone/>
            </a:pPr>
            <a:r>
              <a:rPr lang="en-AU" sz="2000" dirty="0">
                <a:solidFill>
                  <a:schemeClr val="accent5">
                    <a:lumMod val="10000"/>
                  </a:schemeClr>
                </a:solidFill>
                <a:latin typeface="Source Sans Pro" panose="020B0503030403020204" pitchFamily="34" charset="0"/>
                <a:ea typeface="Source Sans Pro" panose="020B0503030403020204" pitchFamily="34" charset="0"/>
              </a:rPr>
              <a:t>Use </a:t>
            </a:r>
            <a:r>
              <a:rPr lang="en-AU" sz="2000" b="1" dirty="0">
                <a:solidFill>
                  <a:schemeClr val="accent5">
                    <a:lumMod val="10000"/>
                  </a:schemeClr>
                </a:solidFill>
                <a:latin typeface="Source Sans Pro" panose="020B0503030403020204" pitchFamily="34" charset="0"/>
                <a:ea typeface="Source Sans Pro" panose="020B0503030403020204" pitchFamily="34" charset="0"/>
              </a:rPr>
              <a:t>table group worksheet </a:t>
            </a:r>
            <a:r>
              <a:rPr lang="en-AU" sz="2000" dirty="0">
                <a:solidFill>
                  <a:schemeClr val="accent5">
                    <a:lumMod val="10000"/>
                  </a:schemeClr>
                </a:solidFill>
                <a:latin typeface="Source Sans Pro" panose="020B0503030403020204" pitchFamily="34" charset="0"/>
                <a:ea typeface="Source Sans Pro" panose="020B0503030403020204" pitchFamily="34" charset="0"/>
              </a:rPr>
              <a:t>Module 3 for instructions.</a:t>
            </a:r>
          </a:p>
          <a:p>
            <a:pPr marL="0" indent="0">
              <a:lnSpc>
                <a:spcPct val="100000"/>
              </a:lnSpc>
              <a:spcBef>
                <a:spcPts val="0"/>
              </a:spcBef>
              <a:buNone/>
            </a:pPr>
            <a:r>
              <a:rPr lang="en-AU" sz="2000" dirty="0">
                <a:solidFill>
                  <a:schemeClr val="accent5">
                    <a:lumMod val="10000"/>
                  </a:schemeClr>
                </a:solidFill>
                <a:latin typeface="Source Sans Pro" panose="020B0503030403020204" pitchFamily="34" charset="0"/>
                <a:ea typeface="Source Sans Pro" panose="020B0503030403020204" pitchFamily="34" charset="0"/>
              </a:rPr>
              <a:t>Within your groups:</a:t>
            </a:r>
          </a:p>
          <a:p>
            <a:pPr>
              <a:lnSpc>
                <a:spcPct val="100000"/>
              </a:lnSpc>
              <a:spcBef>
                <a:spcPts val="0"/>
              </a:spcBef>
            </a:pPr>
            <a:r>
              <a:rPr lang="en-AU" sz="2000" dirty="0">
                <a:solidFill>
                  <a:schemeClr val="accent5">
                    <a:lumMod val="10000"/>
                  </a:schemeClr>
                </a:solidFill>
                <a:latin typeface="Source Sans Pro" panose="020B0503030403020204" pitchFamily="34" charset="0"/>
                <a:ea typeface="Source Sans Pro" panose="020B0503030403020204" pitchFamily="34" charset="0"/>
              </a:rPr>
              <a:t>Assess risk under normal conditions</a:t>
            </a:r>
          </a:p>
          <a:p>
            <a:pPr>
              <a:lnSpc>
                <a:spcPct val="100000"/>
              </a:lnSpc>
              <a:spcBef>
                <a:spcPts val="0"/>
              </a:spcBef>
            </a:pPr>
            <a:r>
              <a:rPr lang="en-AU" sz="2000" dirty="0">
                <a:solidFill>
                  <a:schemeClr val="accent5">
                    <a:lumMod val="10000"/>
                  </a:schemeClr>
                </a:solidFill>
                <a:latin typeface="Source Sans Pro" panose="020B0503030403020204" pitchFamily="34" charset="0"/>
                <a:ea typeface="Source Sans Pro" panose="020B0503030403020204" pitchFamily="34" charset="0"/>
              </a:rPr>
              <a:t>Choose two climate change scenarios</a:t>
            </a:r>
          </a:p>
          <a:p>
            <a:pPr>
              <a:lnSpc>
                <a:spcPct val="100000"/>
              </a:lnSpc>
              <a:spcBef>
                <a:spcPts val="0"/>
              </a:spcBef>
            </a:pPr>
            <a:r>
              <a:rPr lang="en-AU" sz="2000" dirty="0">
                <a:solidFill>
                  <a:schemeClr val="accent5">
                    <a:lumMod val="10000"/>
                  </a:schemeClr>
                </a:solidFill>
                <a:latin typeface="Source Sans Pro" panose="020B0503030403020204" pitchFamily="34" charset="0"/>
                <a:ea typeface="Source Sans Pro" panose="020B0503030403020204" pitchFamily="34" charset="0"/>
              </a:rPr>
              <a:t>Assess risk under climate change scenarios</a:t>
            </a:r>
          </a:p>
          <a:p>
            <a:pPr>
              <a:lnSpc>
                <a:spcPct val="100000"/>
              </a:lnSpc>
              <a:spcBef>
                <a:spcPts val="0"/>
              </a:spcBef>
            </a:pPr>
            <a:r>
              <a:rPr lang="en-AU" sz="2000" dirty="0">
                <a:solidFill>
                  <a:schemeClr val="accent5">
                    <a:lumMod val="10000"/>
                  </a:schemeClr>
                </a:solidFill>
                <a:latin typeface="Source Sans Pro" panose="020B0503030403020204" pitchFamily="34" charset="0"/>
                <a:ea typeface="Source Sans Pro" panose="020B0503030403020204" pitchFamily="34" charset="0"/>
              </a:rPr>
              <a:t>After the assessment, make a list of the prioritised risks</a:t>
            </a:r>
          </a:p>
          <a:p>
            <a:pPr>
              <a:lnSpc>
                <a:spcPct val="100000"/>
              </a:lnSpc>
            </a:pPr>
            <a:endParaRPr lang="en-AU"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52774" y="330426"/>
            <a:ext cx="6026089" cy="758314"/>
          </a:xfrm>
          <a:prstGeom prst="rect">
            <a:avLst/>
          </a:prstGeom>
          <a:solidFill>
            <a:schemeClr val="bg1"/>
          </a:solidFill>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71BC5C"/>
                </a:solidFill>
              </a:rPr>
              <a:t>GROUP WORK</a:t>
            </a:r>
          </a:p>
        </p:txBody>
      </p:sp>
      <p:pic>
        <p:nvPicPr>
          <p:cNvPr id="2" name="Picture 1">
            <a:extLst>
              <a:ext uri="{FF2B5EF4-FFF2-40B4-BE49-F238E27FC236}">
                <a16:creationId xmlns:a16="http://schemas.microsoft.com/office/drawing/2014/main" id="{02C692A0-1AEE-5449-90C7-EE3BDFB5C13C}"/>
              </a:ext>
            </a:extLst>
          </p:cNvPr>
          <p:cNvPicPr>
            <a:picLocks noChangeAspect="1"/>
          </p:cNvPicPr>
          <p:nvPr/>
        </p:nvPicPr>
        <p:blipFill rotWithShape="1">
          <a:blip r:embed="rId2"/>
          <a:srcRect b="47810"/>
          <a:stretch/>
        </p:blipFill>
        <p:spPr>
          <a:xfrm>
            <a:off x="16711" y="4239090"/>
            <a:ext cx="9144000" cy="1890210"/>
          </a:xfrm>
          <a:prstGeom prst="rect">
            <a:avLst/>
          </a:prstGeom>
        </p:spPr>
      </p:pic>
      <p:sp>
        <p:nvSpPr>
          <p:cNvPr id="3" name="Rectangle 2">
            <a:extLst>
              <a:ext uri="{FF2B5EF4-FFF2-40B4-BE49-F238E27FC236}">
                <a16:creationId xmlns:a16="http://schemas.microsoft.com/office/drawing/2014/main" id="{91F7610E-74B1-054C-A775-4E69C7BE61C7}"/>
              </a:ext>
            </a:extLst>
          </p:cNvPr>
          <p:cNvSpPr/>
          <p:nvPr/>
        </p:nvSpPr>
        <p:spPr>
          <a:xfrm>
            <a:off x="5626289" y="4284095"/>
            <a:ext cx="3401206" cy="1834950"/>
          </a:xfrm>
          <a:prstGeom prst="rect">
            <a:avLst/>
          </a:prstGeom>
          <a:solidFill>
            <a:srgbClr val="71BC5C">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AAEACF5-D6CF-DD41-BD29-8923ACDF1147}"/>
              </a:ext>
            </a:extLst>
          </p:cNvPr>
          <p:cNvPicPr>
            <a:picLocks noChangeAspect="1"/>
          </p:cNvPicPr>
          <p:nvPr/>
        </p:nvPicPr>
        <p:blipFill>
          <a:blip r:embed="rId3"/>
          <a:stretch>
            <a:fillRect/>
          </a:stretch>
        </p:blipFill>
        <p:spPr>
          <a:xfrm>
            <a:off x="5297760" y="1360925"/>
            <a:ext cx="3611920" cy="2506059"/>
          </a:xfrm>
          <a:prstGeom prst="rect">
            <a:avLst/>
          </a:prstGeom>
          <a:ln>
            <a:solidFill>
              <a:schemeClr val="tx2"/>
            </a:solidFill>
          </a:ln>
        </p:spPr>
      </p:pic>
    </p:spTree>
    <p:extLst>
      <p:ext uri="{BB962C8B-B14F-4D97-AF65-F5344CB8AC3E}">
        <p14:creationId xmlns:p14="http://schemas.microsoft.com/office/powerpoint/2010/main" val="5521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ADF53-911F-8545-AA6D-D2331E5E6732}"/>
              </a:ext>
            </a:extLst>
          </p:cNvPr>
          <p:cNvPicPr>
            <a:picLocks noChangeAspect="1"/>
          </p:cNvPicPr>
          <p:nvPr/>
        </p:nvPicPr>
        <p:blipFill>
          <a:blip r:embed="rId2"/>
          <a:stretch>
            <a:fillRect/>
          </a:stretch>
        </p:blipFill>
        <p:spPr>
          <a:xfrm>
            <a:off x="1226826" y="1223755"/>
            <a:ext cx="6557871" cy="4185465"/>
          </a:xfrm>
          <a:prstGeom prst="rect">
            <a:avLst/>
          </a:prstGeom>
        </p:spPr>
      </p:pic>
      <p:sp>
        <p:nvSpPr>
          <p:cNvPr id="7" name="Text Placeholder 19">
            <a:extLst>
              <a:ext uri="{FF2B5EF4-FFF2-40B4-BE49-F238E27FC236}">
                <a16:creationId xmlns:a16="http://schemas.microsoft.com/office/drawing/2014/main" id="{520F6CFC-DDAC-984B-96D3-613F57D09066}"/>
              </a:ext>
            </a:extLst>
          </p:cNvPr>
          <p:cNvSpPr txBox="1">
            <a:spLocks/>
          </p:cNvSpPr>
          <p:nvPr/>
        </p:nvSpPr>
        <p:spPr>
          <a:xfrm>
            <a:off x="0" y="671580"/>
            <a:ext cx="9017000" cy="521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700" spc="0" dirty="0">
                <a:solidFill>
                  <a:schemeClr val="tx2"/>
                </a:solidFill>
                <a:latin typeface="Source Sans Pro" panose="020B0503030403020204" pitchFamily="34" charset="0"/>
                <a:ea typeface="Source Sans Pro" panose="020B0503030403020204" pitchFamily="34" charset="0"/>
              </a:rPr>
              <a:t>Sharing groups results of implementation of </a:t>
            </a:r>
            <a:r>
              <a:rPr lang="en-GB" sz="2700" spc="0" baseline="0" dirty="0">
                <a:solidFill>
                  <a:schemeClr val="tx2"/>
                </a:solidFill>
                <a:latin typeface="Source Sans Pro" panose="020B0503030403020204" pitchFamily="34" charset="0"/>
                <a:ea typeface="Source Sans Pro" panose="020B0503030403020204" pitchFamily="34" charset="0"/>
              </a:rPr>
              <a:t>Module 3</a:t>
            </a:r>
            <a:endParaRPr lang="x-none" sz="2700" spc="0" dirty="0">
              <a:solidFill>
                <a:schemeClr val="tx2"/>
              </a:solidFill>
              <a:latin typeface="Source Sans Pro" panose="020B0503030403020204" pitchFamily="34" charset="0"/>
              <a:ea typeface="Source Sans Pro" panose="020B0503030403020204" pitchFamily="34" charset="0"/>
            </a:endParaRPr>
          </a:p>
        </p:txBody>
      </p:sp>
      <p:pic>
        <p:nvPicPr>
          <p:cNvPr id="8" name="Picture 7" descr="Graphical user interface, application&#10;&#10;Description automatically generated">
            <a:extLst>
              <a:ext uri="{FF2B5EF4-FFF2-40B4-BE49-F238E27FC236}">
                <a16:creationId xmlns:a16="http://schemas.microsoft.com/office/drawing/2014/main" id="{B4AB5DBF-ADF4-A641-B4C3-514B440756D3}"/>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Tree>
    <p:extLst>
      <p:ext uri="{BB962C8B-B14F-4D97-AF65-F5344CB8AC3E}">
        <p14:creationId xmlns:p14="http://schemas.microsoft.com/office/powerpoint/2010/main" val="75069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a:xfrm>
            <a:off x="2294668" y="1739776"/>
            <a:ext cx="4821793" cy="1239174"/>
          </a:xfrm>
        </p:spPr>
        <p:txBody>
          <a:bodyPr/>
          <a:lstStyle/>
          <a:p>
            <a:r>
              <a:rPr lang="en-US" sz="1800" dirty="0"/>
              <a:t>This step lists circumstances of how the risk occurs during use, operation and maintenance of the sanitation system for the exposure groups.</a:t>
            </a:r>
            <a:endParaRPr lang="es-VE" sz="1800" dirty="0">
              <a:latin typeface="Source Sans Pro" panose="020B0503030403020204" pitchFamily="34" charset="0"/>
              <a:ea typeface="Source Sans Pro" panose="020B0503030403020204" pitchFamily="34" charset="0"/>
            </a:endParaRPr>
          </a:p>
        </p:txBody>
      </p:sp>
      <p:sp>
        <p:nvSpPr>
          <p:cNvPr id="13" name="Textplatzhalter 12">
            <a:extLst>
              <a:ext uri="{FF2B5EF4-FFF2-40B4-BE49-F238E27FC236}">
                <a16:creationId xmlns:a16="http://schemas.microsoft.com/office/drawing/2014/main" id="{65C251DA-55A2-6440-809D-43D8C24A2354}"/>
              </a:ext>
            </a:extLst>
          </p:cNvPr>
          <p:cNvSpPr>
            <a:spLocks noGrp="1"/>
          </p:cNvSpPr>
          <p:nvPr>
            <p:ph type="body" sz="quarter" idx="14"/>
          </p:nvPr>
        </p:nvSpPr>
        <p:spPr>
          <a:xfrm>
            <a:off x="547017" y="3748176"/>
            <a:ext cx="3334576" cy="2120914"/>
          </a:xfrm>
        </p:spPr>
        <p:txBody>
          <a:bodyPr/>
          <a:lstStyle/>
          <a:p>
            <a:pPr marL="0" indent="0">
              <a:buNone/>
            </a:pPr>
            <a:r>
              <a:rPr lang="en-GB" sz="1800" dirty="0">
                <a:latin typeface="Source Sans Pro" panose="020B0503030403020204" pitchFamily="34" charset="0"/>
                <a:ea typeface="Source Sans Pro" panose="020B0503030403020204" pitchFamily="34" charset="0"/>
              </a:rPr>
              <a:t>A biological, chemical or physical constituent that can cause harm to human health.</a:t>
            </a:r>
          </a:p>
        </p:txBody>
      </p:sp>
      <p:sp>
        <p:nvSpPr>
          <p:cNvPr id="14" name="Title 1">
            <a:extLst>
              <a:ext uri="{FF2B5EF4-FFF2-40B4-BE49-F238E27FC236}">
                <a16:creationId xmlns:a16="http://schemas.microsoft.com/office/drawing/2014/main" id="{7A096553-D6B0-CD4E-A810-34B789E76D42}"/>
              </a:ext>
            </a:extLst>
          </p:cNvPr>
          <p:cNvSpPr txBox="1">
            <a:spLocks/>
          </p:cNvSpPr>
          <p:nvPr/>
        </p:nvSpPr>
        <p:spPr bwMode="auto">
          <a:xfrm>
            <a:off x="889968" y="2710900"/>
            <a:ext cx="2601913" cy="877888"/>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000" b="1" dirty="0">
                <a:solidFill>
                  <a:srgbClr val="60B446"/>
                </a:solidFill>
                <a:latin typeface="Source Sans Pro Semibold" pitchFamily="34" charset="0"/>
                <a:ea typeface="ヒラギノ角ゴ Pro W3" pitchFamily="125" charset="-128"/>
              </a:rPr>
              <a:t>Hazard</a:t>
            </a:r>
          </a:p>
        </p:txBody>
      </p:sp>
      <p:sp>
        <p:nvSpPr>
          <p:cNvPr id="15" name="Title 1">
            <a:extLst>
              <a:ext uri="{FF2B5EF4-FFF2-40B4-BE49-F238E27FC236}">
                <a16:creationId xmlns:a16="http://schemas.microsoft.com/office/drawing/2014/main" id="{9BA237CB-858E-7E4F-B664-6D28A863317A}"/>
              </a:ext>
            </a:extLst>
          </p:cNvPr>
          <p:cNvSpPr txBox="1">
            <a:spLocks/>
          </p:cNvSpPr>
          <p:nvPr/>
        </p:nvSpPr>
        <p:spPr bwMode="auto">
          <a:xfrm>
            <a:off x="4722349" y="2693422"/>
            <a:ext cx="4421651" cy="878400"/>
          </a:xfrm>
          <a:prstGeom prst="rect">
            <a:avLst/>
          </a:prstGeom>
          <a:noFill/>
          <a:ln w="9525">
            <a:noFill/>
            <a:miter lim="800000"/>
            <a:headEnd/>
            <a:tailEnd/>
          </a:ln>
        </p:spPr>
        <p:txBody>
          <a:bodyPr lIns="0" rIns="0" bIns="0" anchor="ctr"/>
          <a:lstStyle/>
          <a:p>
            <a:pPr algn="ctr" defTabSz="914400" eaLnBrk="1" hangingPunct="1"/>
            <a:r>
              <a:rPr lang="en-AU" sz="2000" b="1" dirty="0">
                <a:solidFill>
                  <a:srgbClr val="60B446"/>
                </a:solidFill>
                <a:latin typeface="Source Sans Pro Semibold" pitchFamily="34" charset="0"/>
                <a:ea typeface="ヒラギノ角ゴ Pro W3" pitchFamily="125" charset="-128"/>
                <a:cs typeface="+mj-cs"/>
              </a:rPr>
              <a:t>Hazardous Event (HE)</a:t>
            </a:r>
          </a:p>
        </p:txBody>
      </p:sp>
      <p:sp>
        <p:nvSpPr>
          <p:cNvPr id="16" name="Title 1">
            <a:extLst>
              <a:ext uri="{FF2B5EF4-FFF2-40B4-BE49-F238E27FC236}">
                <a16:creationId xmlns:a16="http://schemas.microsoft.com/office/drawing/2014/main" id="{03972386-7E30-974B-8CFB-3819F6CE6631}"/>
              </a:ext>
            </a:extLst>
          </p:cNvPr>
          <p:cNvSpPr txBox="1">
            <a:spLocks/>
          </p:cNvSpPr>
          <p:nvPr/>
        </p:nvSpPr>
        <p:spPr bwMode="auto">
          <a:xfrm>
            <a:off x="3761911" y="2692522"/>
            <a:ext cx="1090613" cy="878400"/>
          </a:xfrm>
          <a:prstGeom prst="rect">
            <a:avLst/>
          </a:prstGeom>
          <a:noFill/>
          <a:ln w="9525">
            <a:noFill/>
            <a:miter lim="800000"/>
            <a:headEnd/>
            <a:tailEnd/>
          </a:ln>
        </p:spPr>
        <p:txBody>
          <a:bodyPr anchor="ctr"/>
          <a:lstStyle/>
          <a:p>
            <a:pPr algn="ctr" eaLnBrk="1" hangingPunct="1"/>
            <a:r>
              <a:rPr lang="en-AU" sz="2000" b="1" dirty="0">
                <a:solidFill>
                  <a:srgbClr val="60B446"/>
                </a:solidFill>
                <a:latin typeface="Source Sans Pro Semibold" pitchFamily="34" charset="0"/>
              </a:rPr>
              <a:t>≠</a:t>
            </a:r>
          </a:p>
        </p:txBody>
      </p:sp>
      <p:cxnSp>
        <p:nvCxnSpPr>
          <p:cNvPr id="17" name="Straight Connector 17">
            <a:extLst>
              <a:ext uri="{FF2B5EF4-FFF2-40B4-BE49-F238E27FC236}">
                <a16:creationId xmlns:a16="http://schemas.microsoft.com/office/drawing/2014/main" id="{19746BDB-EAC8-3C40-BDE0-A00E4BC940D0}"/>
              </a:ext>
            </a:extLst>
          </p:cNvPr>
          <p:cNvCxnSpPr>
            <a:cxnSpLocks/>
          </p:cNvCxnSpPr>
          <p:nvPr/>
        </p:nvCxnSpPr>
        <p:spPr>
          <a:xfrm flipV="1">
            <a:off x="4301970" y="3921086"/>
            <a:ext cx="0" cy="2075212"/>
          </a:xfrm>
          <a:prstGeom prst="line">
            <a:avLst/>
          </a:prstGeom>
          <a:ln>
            <a:solidFill>
              <a:srgbClr val="60B446"/>
            </a:solidFill>
          </a:ln>
        </p:spPr>
        <p:style>
          <a:lnRef idx="1">
            <a:schemeClr val="accent1"/>
          </a:lnRef>
          <a:fillRef idx="0">
            <a:schemeClr val="accent1"/>
          </a:fillRef>
          <a:effectRef idx="0">
            <a:schemeClr val="accent1"/>
          </a:effectRef>
          <a:fontRef idx="minor">
            <a:schemeClr val="tx1"/>
          </a:fontRef>
        </p:style>
      </p:cxnSp>
      <p:sp>
        <p:nvSpPr>
          <p:cNvPr id="19" name="Textplatzhalter 12">
            <a:extLst>
              <a:ext uri="{FF2B5EF4-FFF2-40B4-BE49-F238E27FC236}">
                <a16:creationId xmlns:a16="http://schemas.microsoft.com/office/drawing/2014/main" id="{9E6E97FD-8813-A540-801F-EA2CD62A4CB8}"/>
              </a:ext>
            </a:extLst>
          </p:cNvPr>
          <p:cNvSpPr txBox="1">
            <a:spLocks/>
          </p:cNvSpPr>
          <p:nvPr/>
        </p:nvSpPr>
        <p:spPr>
          <a:xfrm>
            <a:off x="4404376" y="3429000"/>
            <a:ext cx="4821792" cy="212091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Any incident or situation that:</a:t>
            </a:r>
          </a:p>
          <a:p>
            <a:r>
              <a:rPr lang="en-GB" sz="1800" dirty="0">
                <a:solidFill>
                  <a:schemeClr val="accent5">
                    <a:lumMod val="10000"/>
                  </a:schemeClr>
                </a:solidFill>
                <a:latin typeface="Source Sans Pro" panose="020B0503030403020204" pitchFamily="34" charset="0"/>
                <a:ea typeface="Source Sans Pro" panose="020B0503030403020204" pitchFamily="34" charset="0"/>
              </a:rPr>
              <a:t>Introduces or releases the hazard (i.e. faecal pathogens) to the environment in which people are living or working, or </a:t>
            </a:r>
          </a:p>
          <a:p>
            <a:r>
              <a:rPr lang="en-GB" sz="1800" dirty="0">
                <a:solidFill>
                  <a:schemeClr val="accent5">
                    <a:lumMod val="10000"/>
                  </a:schemeClr>
                </a:solidFill>
                <a:latin typeface="Source Sans Pro" panose="020B0503030403020204" pitchFamily="34" charset="0"/>
                <a:ea typeface="Source Sans Pro" panose="020B0503030403020204" pitchFamily="34" charset="0"/>
              </a:rPr>
              <a:t>amplifies the concentration of the hazard in the environment in which people are living or working, </a:t>
            </a:r>
          </a:p>
          <a:p>
            <a:r>
              <a:rPr lang="en-GB" sz="1800" dirty="0">
                <a:solidFill>
                  <a:schemeClr val="accent5">
                    <a:lumMod val="10000"/>
                  </a:schemeClr>
                </a:solidFill>
                <a:latin typeface="Source Sans Pro" panose="020B0503030403020204" pitchFamily="34" charset="0"/>
                <a:ea typeface="Source Sans Pro" panose="020B0503030403020204" pitchFamily="34" charset="0"/>
              </a:rPr>
              <a:t>or fails to remove the hazard from the human environment.</a:t>
            </a:r>
          </a:p>
        </p:txBody>
      </p:sp>
      <p:sp>
        <p:nvSpPr>
          <p:cNvPr id="18" name="Rectangular Callout 17">
            <a:extLst>
              <a:ext uri="{FF2B5EF4-FFF2-40B4-BE49-F238E27FC236}">
                <a16:creationId xmlns:a16="http://schemas.microsoft.com/office/drawing/2014/main" id="{7CA455BA-A203-4740-8BC2-0D430F4A57E3}"/>
              </a:ext>
            </a:extLst>
          </p:cNvPr>
          <p:cNvSpPr/>
          <p:nvPr/>
        </p:nvSpPr>
        <p:spPr>
          <a:xfrm>
            <a:off x="418268" y="5024298"/>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3.1, page 42</a:t>
            </a:r>
          </a:p>
        </p:txBody>
      </p:sp>
      <p:sp>
        <p:nvSpPr>
          <p:cNvPr id="20" name="Rectangular Callout 19">
            <a:extLst>
              <a:ext uri="{FF2B5EF4-FFF2-40B4-BE49-F238E27FC236}">
                <a16:creationId xmlns:a16="http://schemas.microsoft.com/office/drawing/2014/main" id="{0E28A537-8B6F-D34F-AB1E-116081B70CFF}"/>
              </a:ext>
            </a:extLst>
          </p:cNvPr>
          <p:cNvSpPr/>
          <p:nvPr/>
        </p:nvSpPr>
        <p:spPr>
          <a:xfrm>
            <a:off x="7534032" y="1783614"/>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3.1</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43</a:t>
            </a:r>
          </a:p>
        </p:txBody>
      </p:sp>
    </p:spTree>
    <p:extLst>
      <p:ext uri="{BB962C8B-B14F-4D97-AF65-F5344CB8AC3E}">
        <p14:creationId xmlns:p14="http://schemas.microsoft.com/office/powerpoint/2010/main" val="5918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P spid="15" grpId="0"/>
      <p:bldP spid="16" grpId="0"/>
      <p:bldP spid="19" grpId="0"/>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p:cNvSpPr txBox="1"/>
          <p:nvPr/>
        </p:nvSpPr>
        <p:spPr>
          <a:xfrm>
            <a:off x="3898540" y="1718810"/>
            <a:ext cx="1554210" cy="839076"/>
          </a:xfrm>
          <a:prstGeom prst="rect">
            <a:avLst/>
          </a:prstGeom>
          <a:noFill/>
        </p:spPr>
        <p:txBody>
          <a:bodyPr wrap="square" rtlCol="0" anchor="t">
            <a:spAutoFit/>
          </a:bodyPr>
          <a:lstStyle/>
          <a:p>
            <a:pPr algn="ctr">
              <a:lnSpc>
                <a:spcPts val="3000"/>
              </a:lnSpc>
            </a:pPr>
            <a:r>
              <a:rPr lang="en-GB" sz="2200" b="1" dirty="0">
                <a:solidFill>
                  <a:srgbClr val="0E4957"/>
                </a:solidFill>
                <a:latin typeface="Source Sans Pro" panose="020B0503030403020204" pitchFamily="34" charset="0"/>
                <a:ea typeface="Source Sans Pro" panose="020B0503030403020204" pitchFamily="34" charset="0"/>
              </a:rPr>
              <a:t>Hazardous event</a:t>
            </a:r>
          </a:p>
        </p:txBody>
      </p:sp>
      <p:sp>
        <p:nvSpPr>
          <p:cNvPr id="13" name="TextBox 7"/>
          <p:cNvSpPr txBox="1"/>
          <p:nvPr/>
        </p:nvSpPr>
        <p:spPr>
          <a:xfrm>
            <a:off x="917615" y="2017614"/>
            <a:ext cx="1788215" cy="430887"/>
          </a:xfrm>
          <a:prstGeom prst="rect">
            <a:avLst/>
          </a:prstGeom>
          <a:noFill/>
        </p:spPr>
        <p:txBody>
          <a:bodyPr wrap="square" rtlCol="0">
            <a:spAutoFit/>
          </a:bodyPr>
          <a:lstStyle/>
          <a:p>
            <a:pPr algn="ctr"/>
            <a:r>
              <a:rPr lang="en-GB" sz="2200" b="1" dirty="0">
                <a:solidFill>
                  <a:srgbClr val="0E4957"/>
                </a:solidFill>
                <a:latin typeface="Source Sans Pro" panose="020B0503030403020204" pitchFamily="34" charset="0"/>
                <a:ea typeface="Source Sans Pro" panose="020B0503030403020204" pitchFamily="34" charset="0"/>
              </a:rPr>
              <a:t>Hazard(s)</a:t>
            </a:r>
          </a:p>
        </p:txBody>
      </p:sp>
      <p:sp>
        <p:nvSpPr>
          <p:cNvPr id="14" name="TextBox 8"/>
          <p:cNvSpPr txBox="1"/>
          <p:nvPr/>
        </p:nvSpPr>
        <p:spPr>
          <a:xfrm>
            <a:off x="6237185" y="1980413"/>
            <a:ext cx="1821723" cy="430887"/>
          </a:xfrm>
          <a:prstGeom prst="rect">
            <a:avLst/>
          </a:prstGeom>
          <a:noFill/>
        </p:spPr>
        <p:txBody>
          <a:bodyPr wrap="square" rIns="0" rtlCol="0">
            <a:spAutoFit/>
          </a:bodyPr>
          <a:lstStyle/>
          <a:p>
            <a:pPr algn="ctr"/>
            <a:r>
              <a:rPr lang="en-GB" sz="2200" b="1" dirty="0">
                <a:solidFill>
                  <a:srgbClr val="0E4957"/>
                </a:solidFill>
                <a:latin typeface="Source Sans Pro" panose="020B0503030403020204" pitchFamily="34" charset="0"/>
                <a:ea typeface="Source Sans Pro" panose="020B0503030403020204" pitchFamily="34" charset="0"/>
              </a:rPr>
              <a:t>Health effects</a:t>
            </a:r>
          </a:p>
        </p:txBody>
      </p:sp>
      <p:sp>
        <p:nvSpPr>
          <p:cNvPr id="15" name="TextBox 22"/>
          <p:cNvSpPr txBox="1"/>
          <p:nvPr/>
        </p:nvSpPr>
        <p:spPr>
          <a:xfrm>
            <a:off x="3851920" y="2933945"/>
            <a:ext cx="1968681" cy="1890389"/>
          </a:xfrm>
          <a:prstGeom prst="rect">
            <a:avLst/>
          </a:prstGeom>
          <a:noFill/>
        </p:spPr>
        <p:txBody>
          <a:bodyPr wrap="square" rtlCol="0">
            <a:spAutoFit/>
          </a:bodyPr>
          <a:lstStyle/>
          <a:p>
            <a:pPr>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Ingestion after contact with wastewater while entering or falling into drains during maintenance</a:t>
            </a:r>
          </a:p>
        </p:txBody>
      </p:sp>
      <p:sp>
        <p:nvSpPr>
          <p:cNvPr id="16" name="TextBox 23"/>
          <p:cNvSpPr txBox="1"/>
          <p:nvPr/>
        </p:nvSpPr>
        <p:spPr>
          <a:xfrm>
            <a:off x="386535" y="3287306"/>
            <a:ext cx="3564735" cy="351506"/>
          </a:xfrm>
          <a:prstGeom prst="rect">
            <a:avLst/>
          </a:prstGeom>
          <a:noFill/>
        </p:spPr>
        <p:txBody>
          <a:bodyPr wrap="square" rtlCol="0">
            <a:spAutoFit/>
          </a:bodyPr>
          <a:lstStyle/>
          <a:p>
            <a:pPr marL="1168400" indent="-1168400">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Biological (e.g. bacteria, virus)</a:t>
            </a:r>
          </a:p>
        </p:txBody>
      </p:sp>
      <p:sp>
        <p:nvSpPr>
          <p:cNvPr id="17" name="TextBox 24"/>
          <p:cNvSpPr txBox="1"/>
          <p:nvPr/>
        </p:nvSpPr>
        <p:spPr>
          <a:xfrm>
            <a:off x="6189981" y="3293985"/>
            <a:ext cx="2837514" cy="1120948"/>
          </a:xfrm>
          <a:prstGeom prst="rect">
            <a:avLst/>
          </a:prstGeom>
          <a:noFill/>
        </p:spPr>
        <p:txBody>
          <a:bodyPr wrap="square" rtlCol="0">
            <a:spAutoFit/>
          </a:bodyPr>
          <a:lstStyle/>
          <a:p>
            <a:pPr marL="355600" indent="-355600">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e.g. diarrhoea, fever, vomiting</a:t>
            </a:r>
          </a:p>
          <a:p>
            <a:pPr marL="355600" indent="-355600">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e.g. diarrhoea, skin irritation</a:t>
            </a:r>
          </a:p>
        </p:txBody>
      </p:sp>
      <p:sp>
        <p:nvSpPr>
          <p:cNvPr id="18" name="Right Arrow 26"/>
          <p:cNvSpPr/>
          <p:nvPr/>
        </p:nvSpPr>
        <p:spPr>
          <a:xfrm>
            <a:off x="5877145" y="2091083"/>
            <a:ext cx="213360" cy="209550"/>
          </a:xfrm>
          <a:prstGeom prst="rightArrow">
            <a:avLst/>
          </a:prstGeom>
          <a:solidFill>
            <a:srgbClr val="60B446"/>
          </a:solidFill>
          <a:ln>
            <a:solidFill>
              <a:srgbClr val="60B4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19"/>
          <p:cNvSpPr txBox="1"/>
          <p:nvPr/>
        </p:nvSpPr>
        <p:spPr>
          <a:xfrm>
            <a:off x="3896925" y="5000658"/>
            <a:ext cx="1925052" cy="1128642"/>
          </a:xfrm>
          <a:prstGeom prst="rect">
            <a:avLst/>
          </a:prstGeom>
          <a:noFill/>
        </p:spPr>
        <p:txBody>
          <a:bodyPr wrap="square" rtlCol="0">
            <a:spAutoFit/>
          </a:bodyPr>
          <a:lstStyle/>
          <a:p>
            <a:pPr>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Consumption of wastewater contaminated produce </a:t>
            </a:r>
          </a:p>
        </p:txBody>
      </p:sp>
      <p:sp>
        <p:nvSpPr>
          <p:cNvPr id="27" name="TextBox 20"/>
          <p:cNvSpPr txBox="1"/>
          <p:nvPr/>
        </p:nvSpPr>
        <p:spPr>
          <a:xfrm>
            <a:off x="386535" y="4951405"/>
            <a:ext cx="2925325" cy="1120948"/>
          </a:xfrm>
          <a:prstGeom prst="rect">
            <a:avLst/>
          </a:prstGeom>
          <a:noFill/>
        </p:spPr>
        <p:txBody>
          <a:bodyPr wrap="square" rtlCol="0">
            <a:spAutoFit/>
          </a:bodyPr>
          <a:lstStyle/>
          <a:p>
            <a:pPr marL="47625" indent="-47625">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Biological (e.g. bacteria, virus, helminths)</a:t>
            </a:r>
          </a:p>
          <a:p>
            <a:pPr>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Chemical (e.g. heavy metals)</a:t>
            </a:r>
          </a:p>
        </p:txBody>
      </p:sp>
      <p:sp>
        <p:nvSpPr>
          <p:cNvPr id="29" name="TextBox 21"/>
          <p:cNvSpPr txBox="1"/>
          <p:nvPr/>
        </p:nvSpPr>
        <p:spPr>
          <a:xfrm>
            <a:off x="6189980" y="4810426"/>
            <a:ext cx="2954019" cy="1633909"/>
          </a:xfrm>
          <a:prstGeom prst="rect">
            <a:avLst/>
          </a:prstGeom>
          <a:noFill/>
        </p:spPr>
        <p:txBody>
          <a:bodyPr wrap="square" rtlCol="0">
            <a:spAutoFit/>
          </a:bodyPr>
          <a:lstStyle/>
          <a:p>
            <a:pPr marL="355600" indent="-355600">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e.g.</a:t>
            </a:r>
            <a:r>
              <a:rPr lang="en-AU" sz="2000" dirty="0">
                <a:solidFill>
                  <a:schemeClr val="accent5">
                    <a:lumMod val="10000"/>
                  </a:schemeClr>
                </a:solidFill>
                <a:latin typeface="Source Sans Pro" panose="020B0503030403020204" pitchFamily="34" charset="0"/>
                <a:ea typeface="Source Sans Pro" panose="020B0503030403020204" pitchFamily="34" charset="0"/>
              </a:rPr>
              <a:t> cramps, dehydration and shock</a:t>
            </a:r>
            <a:r>
              <a:rPr lang="en-GB" sz="2000" dirty="0">
                <a:solidFill>
                  <a:schemeClr val="accent5">
                    <a:lumMod val="10000"/>
                  </a:schemeClr>
                </a:solidFill>
                <a:latin typeface="Source Sans Pro" panose="020B0503030403020204" pitchFamily="34" charset="0"/>
                <a:ea typeface="Source Sans Pro" panose="020B0503030403020204" pitchFamily="34" charset="0"/>
              </a:rPr>
              <a:t>, helminthiasis</a:t>
            </a:r>
          </a:p>
          <a:p>
            <a:pPr marL="355600" indent="-355600">
              <a:lnSpc>
                <a:spcPts val="2000"/>
              </a:lnSpc>
            </a:pPr>
            <a:r>
              <a:rPr lang="en-GB" sz="2000" dirty="0">
                <a:solidFill>
                  <a:schemeClr val="accent5">
                    <a:lumMod val="10000"/>
                  </a:schemeClr>
                </a:solidFill>
                <a:latin typeface="Source Sans Pro" panose="020B0503030403020204" pitchFamily="34" charset="0"/>
                <a:ea typeface="Source Sans Pro" panose="020B0503030403020204" pitchFamily="34" charset="0"/>
              </a:rPr>
              <a:t>e.g. neurological damage or cancer (in a long term)</a:t>
            </a:r>
          </a:p>
        </p:txBody>
      </p:sp>
      <p:sp>
        <p:nvSpPr>
          <p:cNvPr id="32" name="Plus 55"/>
          <p:cNvSpPr/>
          <p:nvPr/>
        </p:nvSpPr>
        <p:spPr>
          <a:xfrm>
            <a:off x="3302490" y="5255799"/>
            <a:ext cx="279400" cy="316653"/>
          </a:xfrm>
          <a:prstGeom prst="mathPlus">
            <a:avLst/>
          </a:prstGeom>
          <a:solidFill>
            <a:srgbClr val="60B446"/>
          </a:solidFill>
          <a:ln>
            <a:solidFill>
              <a:srgbClr val="60B4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ource Sans Pro Light" pitchFamily="34" charset="0"/>
            </a:endParaRPr>
          </a:p>
        </p:txBody>
      </p:sp>
      <p:sp>
        <p:nvSpPr>
          <p:cNvPr id="33" name="TextBox 31"/>
          <p:cNvSpPr txBox="1"/>
          <p:nvPr/>
        </p:nvSpPr>
        <p:spPr>
          <a:xfrm>
            <a:off x="341530" y="2708920"/>
            <a:ext cx="8494070" cy="400110"/>
          </a:xfrm>
          <a:prstGeom prst="rect">
            <a:avLst/>
          </a:prstGeom>
          <a:noFill/>
        </p:spPr>
        <p:txBody>
          <a:bodyPr wrap="square" rtlCol="0">
            <a:spAutoFit/>
          </a:bodyPr>
          <a:lstStyle/>
          <a:p>
            <a:r>
              <a:rPr lang="en-AU" sz="2000" u="sng" dirty="0">
                <a:solidFill>
                  <a:schemeClr val="accent5">
                    <a:lumMod val="10000"/>
                  </a:schemeClr>
                </a:solidFill>
                <a:latin typeface="Source Sans Pro" panose="020B0503030403020204" pitchFamily="34" charset="0"/>
                <a:ea typeface="Source Sans Pro" panose="020B0503030403020204" pitchFamily="34" charset="0"/>
              </a:rPr>
              <a:t>Example 1</a:t>
            </a:r>
            <a:r>
              <a:rPr lang="en-AU" sz="2000" dirty="0">
                <a:solidFill>
                  <a:schemeClr val="accent5">
                    <a:lumMod val="10000"/>
                  </a:schemeClr>
                </a:solidFill>
                <a:latin typeface="Source Sans Pro" panose="020B0503030403020204" pitchFamily="34" charset="0"/>
                <a:ea typeface="Source Sans Pro" panose="020B0503030403020204" pitchFamily="34" charset="0"/>
              </a:rPr>
              <a:t>: wastewater channel</a:t>
            </a:r>
            <a:endParaRPr lang="en-GB"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37" name="Plus 55"/>
          <p:cNvSpPr/>
          <p:nvPr/>
        </p:nvSpPr>
        <p:spPr>
          <a:xfrm>
            <a:off x="3302490" y="2037532"/>
            <a:ext cx="279400" cy="316653"/>
          </a:xfrm>
          <a:prstGeom prst="mathPlus">
            <a:avLst/>
          </a:prstGeom>
          <a:solidFill>
            <a:srgbClr val="60B446"/>
          </a:solidFill>
          <a:ln>
            <a:solidFill>
              <a:srgbClr val="60B4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ource Sans Pro Light" pitchFamily="34" charset="0"/>
            </a:endParaRPr>
          </a:p>
        </p:txBody>
      </p:sp>
      <p:sp>
        <p:nvSpPr>
          <p:cNvPr id="38" name="Plus 55"/>
          <p:cNvSpPr/>
          <p:nvPr/>
        </p:nvSpPr>
        <p:spPr>
          <a:xfrm>
            <a:off x="3302490" y="3652407"/>
            <a:ext cx="279400" cy="316653"/>
          </a:xfrm>
          <a:prstGeom prst="mathPlus">
            <a:avLst/>
          </a:prstGeom>
          <a:solidFill>
            <a:srgbClr val="60B446"/>
          </a:solidFill>
          <a:ln>
            <a:solidFill>
              <a:srgbClr val="60B4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ource Sans Pro Light" pitchFamily="34" charset="0"/>
            </a:endParaRPr>
          </a:p>
        </p:txBody>
      </p:sp>
      <p:sp>
        <p:nvSpPr>
          <p:cNvPr id="39" name="Right Arrow 26"/>
          <p:cNvSpPr/>
          <p:nvPr/>
        </p:nvSpPr>
        <p:spPr>
          <a:xfrm>
            <a:off x="5877145" y="3714505"/>
            <a:ext cx="213360" cy="209550"/>
          </a:xfrm>
          <a:prstGeom prst="rightArrow">
            <a:avLst/>
          </a:prstGeom>
          <a:solidFill>
            <a:srgbClr val="60B446"/>
          </a:solidFill>
          <a:ln>
            <a:solidFill>
              <a:srgbClr val="60B4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ight Arrow 26"/>
          <p:cNvSpPr/>
          <p:nvPr/>
        </p:nvSpPr>
        <p:spPr>
          <a:xfrm>
            <a:off x="5877145" y="5309350"/>
            <a:ext cx="213360" cy="209550"/>
          </a:xfrm>
          <a:prstGeom prst="rightArrow">
            <a:avLst/>
          </a:prstGeom>
          <a:solidFill>
            <a:srgbClr val="60B446"/>
          </a:solidFill>
          <a:ln>
            <a:solidFill>
              <a:srgbClr val="60B4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TextBox 31"/>
          <p:cNvSpPr txBox="1"/>
          <p:nvPr/>
        </p:nvSpPr>
        <p:spPr>
          <a:xfrm>
            <a:off x="386535" y="4540396"/>
            <a:ext cx="8494070" cy="400110"/>
          </a:xfrm>
          <a:prstGeom prst="rect">
            <a:avLst/>
          </a:prstGeom>
          <a:noFill/>
        </p:spPr>
        <p:txBody>
          <a:bodyPr wrap="square" rtlCol="0">
            <a:spAutoFit/>
          </a:bodyPr>
          <a:lstStyle/>
          <a:p>
            <a:r>
              <a:rPr lang="en-AU" sz="2000" u="sng" dirty="0">
                <a:solidFill>
                  <a:schemeClr val="accent5">
                    <a:lumMod val="10000"/>
                  </a:schemeClr>
                </a:solidFill>
                <a:latin typeface="Source Sans Pro" panose="020B0503030403020204" pitchFamily="34" charset="0"/>
                <a:ea typeface="Source Sans Pro" panose="020B0503030403020204" pitchFamily="34" charset="0"/>
              </a:rPr>
              <a:t>Example 2</a:t>
            </a:r>
            <a:r>
              <a:rPr lang="en-AU" sz="2000" dirty="0">
                <a:solidFill>
                  <a:schemeClr val="accent5">
                    <a:lumMod val="10000"/>
                  </a:schemeClr>
                </a:solidFill>
                <a:latin typeface="Source Sans Pro" panose="020B0503030403020204" pitchFamily="34" charset="0"/>
                <a:ea typeface="Source Sans Pro" panose="020B0503030403020204" pitchFamily="34" charset="0"/>
              </a:rPr>
              <a:t>: produce</a:t>
            </a:r>
            <a:endParaRPr lang="en-GB"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7" name="6 Marcador de texto"/>
          <p:cNvSpPr>
            <a:spLocks noGrp="1"/>
          </p:cNvSpPr>
          <p:nvPr>
            <p:ph type="body" sz="quarter" idx="18"/>
          </p:nvPr>
        </p:nvSpPr>
        <p:spPr/>
        <p:txBody>
          <a:bodyPr/>
          <a:lstStyle/>
          <a:p>
            <a:pPr algn="ctr"/>
            <a:r>
              <a:rPr lang="en-US" sz="2400" dirty="0"/>
              <a:t>Hazard, hazardous event, effect, risk, ...!?</a:t>
            </a:r>
          </a:p>
        </p:txBody>
      </p:sp>
    </p:spTree>
    <p:extLst>
      <p:ext uri="{BB962C8B-B14F-4D97-AF65-F5344CB8AC3E}">
        <p14:creationId xmlns:p14="http://schemas.microsoft.com/office/powerpoint/2010/main" val="42376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6" grpId="0"/>
      <p:bldP spid="27" grpId="0"/>
      <p:bldP spid="29" grpId="0"/>
      <p:bldP spid="32" grpId="0" animBg="1"/>
      <p:bldP spid="33" grpId="0"/>
      <p:bldP spid="38" grpId="0" animBg="1"/>
      <p:bldP spid="39" grpId="0" animBg="1"/>
      <p:bldP spid="40"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2"/>
          </p:nvPr>
        </p:nvSpPr>
        <p:spPr>
          <a:xfrm>
            <a:off x="299108" y="2061263"/>
            <a:ext cx="8534042" cy="1815120"/>
          </a:xfrm>
          <a:prstGeom prst="rect">
            <a:avLst/>
          </a:prstGeom>
        </p:spPr>
        <p:txBody>
          <a:bodyPr/>
          <a:lstStyle/>
          <a:p>
            <a:pPr algn="ctr">
              <a:lnSpc>
                <a:spcPct val="150000"/>
              </a:lnSpc>
            </a:pPr>
            <a:r>
              <a:rPr lang="en-US" sz="2200" dirty="0">
                <a:latin typeface="Source Sans Pro" panose="020B0503030403020204" pitchFamily="34" charset="0"/>
                <a:ea typeface="Source Sans Pro" panose="020B0503030403020204" pitchFamily="34" charset="0"/>
              </a:rPr>
              <a:t>A good hazardous event tells a short story. </a:t>
            </a:r>
          </a:p>
          <a:p>
            <a:pPr algn="ctr">
              <a:lnSpc>
                <a:spcPct val="150000"/>
              </a:lnSpc>
            </a:pPr>
            <a:r>
              <a:rPr lang="en-US" sz="2200" dirty="0">
                <a:latin typeface="Source Sans Pro" panose="020B0503030403020204" pitchFamily="34" charset="0"/>
                <a:ea typeface="Source Sans Pro" panose="020B0503030403020204" pitchFamily="34" charset="0"/>
              </a:rPr>
              <a:t>The </a:t>
            </a:r>
            <a:r>
              <a:rPr lang="en-US" sz="2200" b="1" dirty="0">
                <a:latin typeface="Source Sans Pro" panose="020B0503030403020204" pitchFamily="34" charset="0"/>
                <a:ea typeface="Source Sans Pro" panose="020B0503030403020204" pitchFamily="34" charset="0"/>
              </a:rPr>
              <a:t>villain</a:t>
            </a:r>
            <a:r>
              <a:rPr lang="en-US" sz="2200" dirty="0">
                <a:latin typeface="Source Sans Pro" panose="020B0503030403020204" pitchFamily="34" charset="0"/>
                <a:ea typeface="Source Sans Pro" panose="020B0503030403020204" pitchFamily="34" charset="0"/>
              </a:rPr>
              <a:t> is the </a:t>
            </a:r>
            <a:r>
              <a:rPr lang="en-US" sz="2200" b="1" dirty="0">
                <a:latin typeface="Source Sans Pro" panose="020B0503030403020204" pitchFamily="34" charset="0"/>
                <a:ea typeface="Source Sans Pro" panose="020B0503030403020204" pitchFamily="34" charset="0"/>
              </a:rPr>
              <a:t>hazard</a:t>
            </a:r>
            <a:r>
              <a:rPr lang="en-US" sz="2200" dirty="0">
                <a:latin typeface="Source Sans Pro" panose="020B0503030403020204" pitchFamily="34" charset="0"/>
                <a:ea typeface="Source Sans Pro" panose="020B0503030403020204" pitchFamily="34" charset="0"/>
              </a:rPr>
              <a:t> and the hazardous event (the story) says what happens - how the </a:t>
            </a:r>
            <a:r>
              <a:rPr lang="en-US" sz="2200" b="1" dirty="0">
                <a:latin typeface="Source Sans Pro" panose="020B0503030403020204" pitchFamily="34" charset="0"/>
                <a:ea typeface="Source Sans Pro" panose="020B0503030403020204" pitchFamily="34" charset="0"/>
              </a:rPr>
              <a:t>villain</a:t>
            </a:r>
            <a:r>
              <a:rPr lang="en-US" sz="2200" dirty="0">
                <a:latin typeface="Source Sans Pro" panose="020B0503030403020204" pitchFamily="34" charset="0"/>
                <a:ea typeface="Source Sans Pro" panose="020B0503030403020204" pitchFamily="34" charset="0"/>
              </a:rPr>
              <a:t> causes harm. </a:t>
            </a:r>
            <a:endParaRPr lang="en-US" sz="2200" i="1" dirty="0">
              <a:latin typeface="Source Sans Pro" panose="020B0503030403020204" pitchFamily="34" charset="0"/>
              <a:ea typeface="Source Sans Pro" panose="020B0503030403020204" pitchFamily="34" charset="0"/>
            </a:endParaRPr>
          </a:p>
        </p:txBody>
      </p:sp>
      <p:grpSp>
        <p:nvGrpSpPr>
          <p:cNvPr id="4" name="3 Grupo"/>
          <p:cNvGrpSpPr/>
          <p:nvPr/>
        </p:nvGrpSpPr>
        <p:grpSpPr>
          <a:xfrm rot="1002880">
            <a:off x="7700635" y="220016"/>
            <a:ext cx="1217238" cy="805328"/>
            <a:chOff x="7100047" y="1425388"/>
            <a:chExt cx="1464516" cy="927847"/>
          </a:xfrm>
        </p:grpSpPr>
        <p:sp>
          <p:nvSpPr>
            <p:cNvPr id="5" name="4 Explosión 1"/>
            <p:cNvSpPr/>
            <p:nvPr/>
          </p:nvSpPr>
          <p:spPr>
            <a:xfrm>
              <a:off x="7100047" y="1425388"/>
              <a:ext cx="1464516" cy="927847"/>
            </a:xfrm>
            <a:prstGeom prst="irregularSeal1">
              <a:avLst/>
            </a:prstGeom>
            <a:noFill/>
            <a:ln>
              <a:solidFill>
                <a:srgbClr val="60B4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 name="5 CuadroTexto"/>
            <p:cNvSpPr txBox="1"/>
            <p:nvPr/>
          </p:nvSpPr>
          <p:spPr>
            <a:xfrm rot="461769">
              <a:off x="7404532" y="1658821"/>
              <a:ext cx="855548" cy="460981"/>
            </a:xfrm>
            <a:prstGeom prst="rect">
              <a:avLst/>
            </a:prstGeom>
            <a:ln>
              <a:noFill/>
            </a:ln>
          </p:spPr>
          <p:txBody>
            <a:bodyPr wrap="none" rtlCol="0" anchor="ctr">
              <a:spAutoFit/>
            </a:bodyPr>
            <a:lstStyle/>
            <a:p>
              <a:r>
                <a:rPr lang="es-ES" sz="2000" b="1" dirty="0">
                  <a:solidFill>
                    <a:srgbClr val="60B446"/>
                  </a:solidFill>
                  <a:latin typeface="Source Sans Pro Black" pitchFamily="34" charset="0"/>
                </a:rPr>
                <a:t>TIPS</a:t>
              </a:r>
              <a:endParaRPr lang="es-VE" sz="2000" b="1" dirty="0">
                <a:solidFill>
                  <a:srgbClr val="60B446"/>
                </a:solidFill>
                <a:latin typeface="Source Sans Pro Black" pitchFamily="34" charset="0"/>
              </a:endParaRPr>
            </a:p>
          </p:txBody>
        </p:sp>
      </p:grpSp>
      <p:sp>
        <p:nvSpPr>
          <p:cNvPr id="7" name="Title 1">
            <a:extLst>
              <a:ext uri="{FF2B5EF4-FFF2-40B4-BE49-F238E27FC236}">
                <a16:creationId xmlns:a16="http://schemas.microsoft.com/office/drawing/2014/main" id="{79110544-EC7E-E149-B0A6-6B5DBF85FA1E}"/>
              </a:ext>
            </a:extLst>
          </p:cNvPr>
          <p:cNvSpPr txBox="1">
            <a:spLocks/>
          </p:cNvSpPr>
          <p:nvPr/>
        </p:nvSpPr>
        <p:spPr bwMode="auto">
          <a:xfrm>
            <a:off x="1531647" y="1183374"/>
            <a:ext cx="2601913" cy="877888"/>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rgbClr val="60B446"/>
                </a:solidFill>
                <a:latin typeface="Source Sans Pro" panose="020B0503030403020204" pitchFamily="34" charset="0"/>
                <a:ea typeface="Source Sans Pro" panose="020B0503030403020204" pitchFamily="34" charset="0"/>
              </a:rPr>
              <a:t>Hazard</a:t>
            </a:r>
          </a:p>
        </p:txBody>
      </p:sp>
      <p:sp>
        <p:nvSpPr>
          <p:cNvPr id="8" name="Title 1">
            <a:extLst>
              <a:ext uri="{FF2B5EF4-FFF2-40B4-BE49-F238E27FC236}">
                <a16:creationId xmlns:a16="http://schemas.microsoft.com/office/drawing/2014/main" id="{A776351D-9A25-AF44-AB10-BED0AB3C4D91}"/>
              </a:ext>
            </a:extLst>
          </p:cNvPr>
          <p:cNvSpPr txBox="1">
            <a:spLocks/>
          </p:cNvSpPr>
          <p:nvPr/>
        </p:nvSpPr>
        <p:spPr bwMode="auto">
          <a:xfrm>
            <a:off x="5068598" y="1183374"/>
            <a:ext cx="2834216" cy="878400"/>
          </a:xfrm>
          <a:prstGeom prst="rect">
            <a:avLst/>
          </a:prstGeom>
          <a:noFill/>
          <a:ln w="9525">
            <a:noFill/>
            <a:miter lim="800000"/>
            <a:headEnd/>
            <a:tailEnd/>
          </a:ln>
        </p:spPr>
        <p:txBody>
          <a:bodyPr lIns="0" rIns="0" bIns="0" anchor="ctr"/>
          <a:lstStyle/>
          <a:p>
            <a:pPr algn="ctr" defTabSz="914400" eaLnBrk="1" hangingPunct="1"/>
            <a:r>
              <a:rPr lang="en-AU" sz="3200" b="1" dirty="0">
                <a:solidFill>
                  <a:srgbClr val="60B446"/>
                </a:solidFill>
                <a:latin typeface="Source Sans Pro" panose="020B0503030403020204" pitchFamily="34" charset="0"/>
                <a:ea typeface="Source Sans Pro" panose="020B0503030403020204" pitchFamily="34" charset="0"/>
                <a:cs typeface="+mj-cs"/>
              </a:rPr>
              <a:t>Hazardous</a:t>
            </a:r>
          </a:p>
          <a:p>
            <a:pPr algn="ctr" defTabSz="914400" eaLnBrk="1" hangingPunct="1"/>
            <a:r>
              <a:rPr lang="en-AU" sz="3200" b="1" dirty="0">
                <a:solidFill>
                  <a:srgbClr val="60B446"/>
                </a:solidFill>
                <a:latin typeface="Source Sans Pro" panose="020B0503030403020204" pitchFamily="34" charset="0"/>
                <a:ea typeface="Source Sans Pro" panose="020B0503030403020204" pitchFamily="34" charset="0"/>
                <a:cs typeface="+mj-cs"/>
              </a:rPr>
              <a:t>Event (HE)</a:t>
            </a:r>
          </a:p>
        </p:txBody>
      </p:sp>
      <p:sp>
        <p:nvSpPr>
          <p:cNvPr id="9" name="Title 1">
            <a:extLst>
              <a:ext uri="{FF2B5EF4-FFF2-40B4-BE49-F238E27FC236}">
                <a16:creationId xmlns:a16="http://schemas.microsoft.com/office/drawing/2014/main" id="{CF01151E-F81B-A44C-ABDD-E9B81C40819B}"/>
              </a:ext>
            </a:extLst>
          </p:cNvPr>
          <p:cNvSpPr txBox="1">
            <a:spLocks/>
          </p:cNvSpPr>
          <p:nvPr/>
        </p:nvSpPr>
        <p:spPr bwMode="auto">
          <a:xfrm>
            <a:off x="4108159" y="1182474"/>
            <a:ext cx="1090613" cy="878400"/>
          </a:xfrm>
          <a:prstGeom prst="rect">
            <a:avLst/>
          </a:prstGeom>
          <a:noFill/>
          <a:ln w="9525">
            <a:noFill/>
            <a:miter lim="800000"/>
            <a:headEnd/>
            <a:tailEnd/>
          </a:ln>
        </p:spPr>
        <p:txBody>
          <a:bodyPr anchor="ctr"/>
          <a:lstStyle/>
          <a:p>
            <a:pPr algn="ctr" eaLnBrk="1" hangingPunct="1"/>
            <a:r>
              <a:rPr lang="en-AU" sz="3200" dirty="0">
                <a:solidFill>
                  <a:srgbClr val="60B446"/>
                </a:solidFill>
                <a:latin typeface="Source Sans Pro" panose="020B0503030403020204" pitchFamily="34" charset="0"/>
                <a:ea typeface="Source Sans Pro" panose="020B0503030403020204" pitchFamily="34" charset="0"/>
              </a:rPr>
              <a:t>≠</a:t>
            </a:r>
          </a:p>
        </p:txBody>
      </p:sp>
      <p:sp>
        <p:nvSpPr>
          <p:cNvPr id="11" name="2 Marcador de texto">
            <a:extLst>
              <a:ext uri="{FF2B5EF4-FFF2-40B4-BE49-F238E27FC236}">
                <a16:creationId xmlns:a16="http://schemas.microsoft.com/office/drawing/2014/main" id="{EF309CD0-3A06-A34F-A81F-949E792185C5}"/>
              </a:ext>
            </a:extLst>
          </p:cNvPr>
          <p:cNvSpPr txBox="1">
            <a:spLocks/>
          </p:cNvSpPr>
          <p:nvPr/>
        </p:nvSpPr>
        <p:spPr>
          <a:xfrm>
            <a:off x="9854" y="3783256"/>
            <a:ext cx="4562146" cy="2391050"/>
          </a:xfrm>
          <a:prstGeom prst="rect">
            <a:avLst/>
          </a:prstGeom>
        </p:spPr>
        <p:txBody>
          <a:bodyPr/>
          <a:lstStyle>
            <a:lvl1pPr marL="0" indent="0" algn="l" defTabSz="914400" rtl="0" eaLnBrk="1" latinLnBrk="0" hangingPunct="1">
              <a:lnSpc>
                <a:spcPct val="100000"/>
              </a:lnSpc>
              <a:spcBef>
                <a:spcPts val="1000"/>
              </a:spcBef>
              <a:buFontTx/>
              <a:buNone/>
              <a:defRPr sz="16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sz="2200" dirty="0"/>
              <a:t>For example:</a:t>
            </a:r>
          </a:p>
          <a:p>
            <a:pPr algn="ctr">
              <a:lnSpc>
                <a:spcPct val="150000"/>
              </a:lnSpc>
              <a:spcBef>
                <a:spcPts val="0"/>
              </a:spcBef>
            </a:pPr>
            <a:r>
              <a:rPr lang="en-US" sz="2200" i="1" dirty="0"/>
              <a:t>Workers are </a:t>
            </a:r>
            <a:r>
              <a:rPr lang="en-US" sz="2200" b="1" i="1" u="sng" dirty="0">
                <a:solidFill>
                  <a:srgbClr val="60B446"/>
                </a:solidFill>
              </a:rPr>
              <a:t>exposed</a:t>
            </a:r>
            <a:r>
              <a:rPr lang="en-US" sz="2200" i="1" dirty="0"/>
              <a:t> to </a:t>
            </a:r>
            <a:r>
              <a:rPr lang="en-US" sz="2200" b="1" i="1" dirty="0"/>
              <a:t>pathogens</a:t>
            </a:r>
            <a:r>
              <a:rPr lang="en-US" sz="2200" i="1" dirty="0"/>
              <a:t> in </a:t>
            </a:r>
          </a:p>
          <a:p>
            <a:pPr algn="ctr">
              <a:lnSpc>
                <a:spcPct val="150000"/>
              </a:lnSpc>
              <a:spcBef>
                <a:spcPts val="0"/>
              </a:spcBef>
            </a:pPr>
            <a:r>
              <a:rPr lang="en-US" sz="2200" i="1" dirty="0"/>
              <a:t>raw sewage in open drains </a:t>
            </a:r>
            <a:br>
              <a:rPr lang="en-US" sz="2200" i="1" dirty="0"/>
            </a:br>
            <a:r>
              <a:rPr lang="en-US" sz="2200" i="1" dirty="0"/>
              <a:t>during maintenance activities</a:t>
            </a:r>
          </a:p>
        </p:txBody>
      </p:sp>
      <p:sp>
        <p:nvSpPr>
          <p:cNvPr id="12" name="Right Arrow 26">
            <a:extLst>
              <a:ext uri="{FF2B5EF4-FFF2-40B4-BE49-F238E27FC236}">
                <a16:creationId xmlns:a16="http://schemas.microsoft.com/office/drawing/2014/main" id="{99B4F56F-93F4-FE4A-BFBE-0838F29C1461}"/>
              </a:ext>
            </a:extLst>
          </p:cNvPr>
          <p:cNvSpPr/>
          <p:nvPr/>
        </p:nvSpPr>
        <p:spPr>
          <a:xfrm>
            <a:off x="4566129" y="4978781"/>
            <a:ext cx="213360" cy="209550"/>
          </a:xfrm>
          <a:prstGeom prst="rightArrow">
            <a:avLst/>
          </a:prstGeom>
          <a:solidFill>
            <a:srgbClr val="60B446"/>
          </a:solidFill>
          <a:ln>
            <a:solidFill>
              <a:srgbClr val="60B4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6 Marcador de texto">
            <a:extLst>
              <a:ext uri="{FF2B5EF4-FFF2-40B4-BE49-F238E27FC236}">
                <a16:creationId xmlns:a16="http://schemas.microsoft.com/office/drawing/2014/main" id="{EB472C8C-AB22-D444-92F7-CBA70469990C}"/>
              </a:ext>
            </a:extLst>
          </p:cNvPr>
          <p:cNvSpPr txBox="1">
            <a:spLocks/>
          </p:cNvSpPr>
          <p:nvPr/>
        </p:nvSpPr>
        <p:spPr>
          <a:xfrm>
            <a:off x="5082143" y="4767817"/>
            <a:ext cx="3670882" cy="538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tx2"/>
                </a:solidFill>
              </a:rPr>
              <a:t>How exposed?</a:t>
            </a:r>
          </a:p>
        </p:txBody>
      </p:sp>
    </p:spTree>
    <p:extLst>
      <p:ext uri="{BB962C8B-B14F-4D97-AF65-F5344CB8AC3E}">
        <p14:creationId xmlns:p14="http://schemas.microsoft.com/office/powerpoint/2010/main" val="20188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p:bldP spid="11" grpId="0"/>
      <p:bldP spid="12" grpId="0" animBg="1"/>
      <p:bldP spid="13" grpId="0"/>
    </p:bldLst>
  </p:timing>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1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2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3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4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chemeClr val="tx2"/>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11750</TotalTime>
  <Words>3476</Words>
  <Application>Microsoft Macintosh PowerPoint</Application>
  <PresentationFormat>On-screen Show (4:3)</PresentationFormat>
  <Paragraphs>706</Paragraphs>
  <Slides>61</Slides>
  <Notes>21</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61</vt:i4>
      </vt:variant>
    </vt:vector>
  </HeadingPairs>
  <TitlesOfParts>
    <vt:vector size="79" baseType="lpstr">
      <vt:lpstr>Arial</vt:lpstr>
      <vt:lpstr>Calibri</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3.1 Content Slides (Blank)</vt:lpstr>
      <vt:lpstr>3.2 Content Slides (Blank)</vt:lpstr>
      <vt:lpstr>3.3 Content Slides (Blank)</vt:lpstr>
      <vt:lpstr>Content Beige (Blank)</vt:lpstr>
      <vt:lpstr>3.4 Content Slides (Blank)</vt:lpstr>
      <vt:lpstr>1_Content Beige (Blank)</vt:lpstr>
      <vt:lpstr>Last Content Slides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Leonellha Barreto-Dillon</cp:lastModifiedBy>
  <cp:revision>547</cp:revision>
  <cp:lastPrinted>2022-08-28T11:43:40Z</cp:lastPrinted>
  <dcterms:created xsi:type="dcterms:W3CDTF">2020-03-15T11:08:24Z</dcterms:created>
  <dcterms:modified xsi:type="dcterms:W3CDTF">2022-11-15T11:48:57Z</dcterms:modified>
</cp:coreProperties>
</file>