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721" r:id="rId6"/>
    <p:sldMasterId id="2147483731" r:id="rId7"/>
    <p:sldMasterId id="2147483741" r:id="rId8"/>
    <p:sldMasterId id="2147483694" r:id="rId9"/>
    <p:sldMasterId id="2147483714" r:id="rId10"/>
  </p:sldMasterIdLst>
  <p:notesMasterIdLst>
    <p:notesMasterId r:id="rId38"/>
  </p:notesMasterIdLst>
  <p:handoutMasterIdLst>
    <p:handoutMasterId r:id="rId39"/>
  </p:handoutMasterIdLst>
  <p:sldIdLst>
    <p:sldId id="260" r:id="rId11"/>
    <p:sldId id="263" r:id="rId12"/>
    <p:sldId id="297" r:id="rId13"/>
    <p:sldId id="304" r:id="rId14"/>
    <p:sldId id="305" r:id="rId15"/>
    <p:sldId id="307" r:id="rId16"/>
    <p:sldId id="306" r:id="rId17"/>
    <p:sldId id="311" r:id="rId18"/>
    <p:sldId id="299" r:id="rId19"/>
    <p:sldId id="312" r:id="rId20"/>
    <p:sldId id="313" r:id="rId21"/>
    <p:sldId id="301" r:id="rId22"/>
    <p:sldId id="314" r:id="rId23"/>
    <p:sldId id="315" r:id="rId24"/>
    <p:sldId id="316" r:id="rId25"/>
    <p:sldId id="317" r:id="rId26"/>
    <p:sldId id="318" r:id="rId27"/>
    <p:sldId id="320" r:id="rId28"/>
    <p:sldId id="319" r:id="rId29"/>
    <p:sldId id="321" r:id="rId30"/>
    <p:sldId id="322" r:id="rId31"/>
    <p:sldId id="323" r:id="rId32"/>
    <p:sldId id="324" r:id="rId33"/>
    <p:sldId id="479" r:id="rId34"/>
    <p:sldId id="480" r:id="rId35"/>
    <p:sldId id="291" r:id="rId36"/>
    <p:sldId id="293" r:id="rId37"/>
  </p:sldIdLst>
  <p:sldSz cx="9144000" cy="6858000" type="screen4x3"/>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0D68C6-B5B3-F173-1A23-2101D1FDE8F8}" name="Spanish Team" initials="P" userId="Spanish Tea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79175"/>
    <a:srgbClr val="212121"/>
    <a:srgbClr val="226676"/>
    <a:srgbClr val="D2D2D2"/>
    <a:srgbClr val="DDE6E1"/>
    <a:srgbClr val="543900"/>
    <a:srgbClr val="B1C936"/>
    <a:srgbClr val="E0DCD5"/>
    <a:srgbClr val="C2B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93537" autoAdjust="0"/>
  </p:normalViewPr>
  <p:slideViewPr>
    <p:cSldViewPr snapToGrid="0" snapToObjects="1">
      <p:cViewPr varScale="1">
        <p:scale>
          <a:sx n="103" d="100"/>
          <a:sy n="103" d="100"/>
        </p:scale>
        <p:origin x="168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18"/>
    </p:cViewPr>
  </p:sorterViewPr>
  <p:notesViewPr>
    <p:cSldViewPr snapToGrid="0" snapToObjects="1">
      <p:cViewPr varScale="1">
        <p:scale>
          <a:sx n="87" d="100"/>
          <a:sy n="87" d="100"/>
        </p:scale>
        <p:origin x="-89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handoutMaster" Target="handoutMasters/handout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6147084F-B7A2-459A-8C12-53A24F8B6006}" type="datetimeFigureOut">
              <a:rPr lang="es-VE" smtClean="0"/>
              <a:t>24/11/2023</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C353720F-4C05-4032-ADEE-40B26484F8E6}" type="slidenum">
              <a:rPr lang="es-VE" smtClean="0"/>
              <a:t>‹Nº›</a:t>
            </a:fld>
            <a:endParaRPr lang="es-VE"/>
          </a:p>
        </p:txBody>
      </p:sp>
    </p:spTree>
    <p:extLst>
      <p:ext uri="{BB962C8B-B14F-4D97-AF65-F5344CB8AC3E}">
        <p14:creationId xmlns:p14="http://schemas.microsoft.com/office/powerpoint/2010/main" val="1653047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3B291D3-FA47-B84F-8A3A-A93002F1F08A}" type="datetimeFigureOut">
              <a:rPr lang="es-ES_tradnl" smtClean="0"/>
              <a:t>24/11/2023</a:t>
            </a:fld>
            <a:endParaRPr lang="es-ES_trad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4023F8A-D805-6441-B7B2-A41B0452D3FC}" type="slidenum">
              <a:rPr lang="es-ES_tradnl" smtClean="0"/>
              <a:t>‹Nº›</a:t>
            </a:fld>
            <a:endParaRPr lang="es-ES_tradnl"/>
          </a:p>
        </p:txBody>
      </p:sp>
    </p:spTree>
    <p:extLst>
      <p:ext uri="{BB962C8B-B14F-4D97-AF65-F5344CB8AC3E}">
        <p14:creationId xmlns:p14="http://schemas.microsoft.com/office/powerpoint/2010/main" val="35083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a:t>
            </a:fld>
            <a:endParaRPr lang="es-ES_tradnl"/>
          </a:p>
        </p:txBody>
      </p:sp>
    </p:spTree>
    <p:extLst>
      <p:ext uri="{BB962C8B-B14F-4D97-AF65-F5344CB8AC3E}">
        <p14:creationId xmlns:p14="http://schemas.microsoft.com/office/powerpoint/2010/main" val="820426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12</a:t>
            </a:fld>
            <a:endParaRPr lang="es-ES_tradnl"/>
          </a:p>
        </p:txBody>
      </p:sp>
    </p:spTree>
    <p:extLst>
      <p:ext uri="{BB962C8B-B14F-4D97-AF65-F5344CB8AC3E}">
        <p14:creationId xmlns:p14="http://schemas.microsoft.com/office/powerpoint/2010/main" val="1145974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13</a:t>
            </a:fld>
            <a:endParaRPr lang="es-ES_tradnl"/>
          </a:p>
        </p:txBody>
      </p:sp>
    </p:spTree>
    <p:extLst>
      <p:ext uri="{BB962C8B-B14F-4D97-AF65-F5344CB8AC3E}">
        <p14:creationId xmlns:p14="http://schemas.microsoft.com/office/powerpoint/2010/main" val="927906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14</a:t>
            </a:fld>
            <a:endParaRPr lang="es-ES_tradnl"/>
          </a:p>
        </p:txBody>
      </p:sp>
    </p:spTree>
    <p:extLst>
      <p:ext uri="{BB962C8B-B14F-4D97-AF65-F5344CB8AC3E}">
        <p14:creationId xmlns:p14="http://schemas.microsoft.com/office/powerpoint/2010/main" val="2535606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15</a:t>
            </a:fld>
            <a:endParaRPr lang="es-ES_tradnl"/>
          </a:p>
        </p:txBody>
      </p:sp>
    </p:spTree>
    <p:extLst>
      <p:ext uri="{BB962C8B-B14F-4D97-AF65-F5344CB8AC3E}">
        <p14:creationId xmlns:p14="http://schemas.microsoft.com/office/powerpoint/2010/main" val="143707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16</a:t>
            </a:fld>
            <a:endParaRPr lang="es-ES_tradnl"/>
          </a:p>
        </p:txBody>
      </p:sp>
    </p:spTree>
    <p:extLst>
      <p:ext uri="{BB962C8B-B14F-4D97-AF65-F5344CB8AC3E}">
        <p14:creationId xmlns:p14="http://schemas.microsoft.com/office/powerpoint/2010/main" val="344263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17</a:t>
            </a:fld>
            <a:endParaRPr lang="es-ES_tradnl"/>
          </a:p>
        </p:txBody>
      </p:sp>
    </p:spTree>
    <p:extLst>
      <p:ext uri="{BB962C8B-B14F-4D97-AF65-F5344CB8AC3E}">
        <p14:creationId xmlns:p14="http://schemas.microsoft.com/office/powerpoint/2010/main" val="265381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18</a:t>
            </a:fld>
            <a:endParaRPr lang="es-ES_tradnl"/>
          </a:p>
        </p:txBody>
      </p:sp>
    </p:spTree>
    <p:extLst>
      <p:ext uri="{BB962C8B-B14F-4D97-AF65-F5344CB8AC3E}">
        <p14:creationId xmlns:p14="http://schemas.microsoft.com/office/powerpoint/2010/main" val="252007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19</a:t>
            </a:fld>
            <a:endParaRPr lang="es-ES_tradnl"/>
          </a:p>
        </p:txBody>
      </p:sp>
    </p:spTree>
    <p:extLst>
      <p:ext uri="{BB962C8B-B14F-4D97-AF65-F5344CB8AC3E}">
        <p14:creationId xmlns:p14="http://schemas.microsoft.com/office/powerpoint/2010/main" val="43393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20</a:t>
            </a:fld>
            <a:endParaRPr lang="es-ES_tradnl"/>
          </a:p>
        </p:txBody>
      </p:sp>
    </p:spTree>
    <p:extLst>
      <p:ext uri="{BB962C8B-B14F-4D97-AF65-F5344CB8AC3E}">
        <p14:creationId xmlns:p14="http://schemas.microsoft.com/office/powerpoint/2010/main" val="1050092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21</a:t>
            </a:fld>
            <a:endParaRPr lang="es-ES_tradnl"/>
          </a:p>
        </p:txBody>
      </p:sp>
    </p:spTree>
    <p:extLst>
      <p:ext uri="{BB962C8B-B14F-4D97-AF65-F5344CB8AC3E}">
        <p14:creationId xmlns:p14="http://schemas.microsoft.com/office/powerpoint/2010/main" val="3956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s-ES_tradnl"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2</a:t>
            </a:fld>
            <a:endParaRPr lang="es-ES_tradnl"/>
          </a:p>
        </p:txBody>
      </p:sp>
    </p:spTree>
    <p:extLst>
      <p:ext uri="{BB962C8B-B14F-4D97-AF65-F5344CB8AC3E}">
        <p14:creationId xmlns:p14="http://schemas.microsoft.com/office/powerpoint/2010/main" val="2653895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22</a:t>
            </a:fld>
            <a:endParaRPr lang="es-ES_tradnl"/>
          </a:p>
        </p:txBody>
      </p:sp>
    </p:spTree>
    <p:extLst>
      <p:ext uri="{BB962C8B-B14F-4D97-AF65-F5344CB8AC3E}">
        <p14:creationId xmlns:p14="http://schemas.microsoft.com/office/powerpoint/2010/main" val="2327104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34023F8A-D805-6441-B7B2-A41B0452D3FC}" type="slidenum">
              <a:rPr lang="es-ES_tradnl" smtClean="0"/>
              <a:t>23</a:t>
            </a:fld>
            <a:endParaRPr lang="es-ES_tradnl"/>
          </a:p>
        </p:txBody>
      </p:sp>
    </p:spTree>
    <p:extLst>
      <p:ext uri="{BB962C8B-B14F-4D97-AF65-F5344CB8AC3E}">
        <p14:creationId xmlns:p14="http://schemas.microsoft.com/office/powerpoint/2010/main" val="2794012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3</a:t>
            </a:fld>
            <a:endParaRPr lang="es-ES_tradnl"/>
          </a:p>
        </p:txBody>
      </p:sp>
    </p:spTree>
    <p:extLst>
      <p:ext uri="{BB962C8B-B14F-4D97-AF65-F5344CB8AC3E}">
        <p14:creationId xmlns:p14="http://schemas.microsoft.com/office/powerpoint/2010/main" val="197027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4</a:t>
            </a:fld>
            <a:endParaRPr lang="es-ES_tradnl"/>
          </a:p>
        </p:txBody>
      </p:sp>
    </p:spTree>
    <p:extLst>
      <p:ext uri="{BB962C8B-B14F-4D97-AF65-F5344CB8AC3E}">
        <p14:creationId xmlns:p14="http://schemas.microsoft.com/office/powerpoint/2010/main" val="247908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7</a:t>
            </a:fld>
            <a:endParaRPr lang="es-ES_tradnl"/>
          </a:p>
        </p:txBody>
      </p:sp>
    </p:spTree>
    <p:extLst>
      <p:ext uri="{BB962C8B-B14F-4D97-AF65-F5344CB8AC3E}">
        <p14:creationId xmlns:p14="http://schemas.microsoft.com/office/powerpoint/2010/main" val="33788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8</a:t>
            </a:fld>
            <a:endParaRPr lang="es-ES_tradnl"/>
          </a:p>
        </p:txBody>
      </p:sp>
    </p:spTree>
    <p:extLst>
      <p:ext uri="{BB962C8B-B14F-4D97-AF65-F5344CB8AC3E}">
        <p14:creationId xmlns:p14="http://schemas.microsoft.com/office/powerpoint/2010/main" val="3973152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9</a:t>
            </a:fld>
            <a:endParaRPr lang="es-ES_tradnl"/>
          </a:p>
        </p:txBody>
      </p:sp>
    </p:spTree>
    <p:extLst>
      <p:ext uri="{BB962C8B-B14F-4D97-AF65-F5344CB8AC3E}">
        <p14:creationId xmlns:p14="http://schemas.microsoft.com/office/powerpoint/2010/main" val="2859056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10</a:t>
            </a:fld>
            <a:endParaRPr lang="es-ES_tradnl"/>
          </a:p>
        </p:txBody>
      </p:sp>
    </p:spTree>
    <p:extLst>
      <p:ext uri="{BB962C8B-B14F-4D97-AF65-F5344CB8AC3E}">
        <p14:creationId xmlns:p14="http://schemas.microsoft.com/office/powerpoint/2010/main" val="2411747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34023F8A-D805-6441-B7B2-A41B0452D3FC}" type="slidenum">
              <a:rPr lang="es-ES_tradnl" smtClean="0"/>
              <a:t>11</a:t>
            </a:fld>
            <a:endParaRPr lang="es-ES_tradnl"/>
          </a:p>
        </p:txBody>
      </p:sp>
    </p:spTree>
    <p:extLst>
      <p:ext uri="{BB962C8B-B14F-4D97-AF65-F5344CB8AC3E}">
        <p14:creationId xmlns:p14="http://schemas.microsoft.com/office/powerpoint/2010/main" val="690748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260298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pPr rtl="0"/>
            <a:r>
              <a:rPr lang="es" sz="36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lang="es" sz="1800" b="0" i="0" spc="300" noProof="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dirty="0"/>
              <a:t>MODULE 2:</a:t>
            </a:r>
          </a:p>
        </p:txBody>
      </p:sp>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402341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pPr rtl="0"/>
            <a:r>
              <a:rPr lang="es" sz="36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3</a:t>
            </a:r>
          </a:p>
          <a:p>
            <a:pPr marL="0" marR="0" lvl="0" indent="0" algn="l" defTabSz="457200" rtl="0" eaLnBrk="1" fontAlgn="auto" latinLnBrk="0" hangingPunct="1">
              <a:lnSpc>
                <a:spcPct val="100000"/>
              </a:lnSpc>
              <a:spcBef>
                <a:spcPts val="0"/>
              </a:spcBef>
              <a:spcAft>
                <a:spcPts val="0"/>
              </a:spcAft>
              <a:buClrTx/>
              <a:buSzTx/>
              <a:buFontTx/>
              <a:buNone/>
              <a:tabLst/>
              <a:defRPr/>
            </a:pPr>
            <a:r>
              <a:rPr lang="es" sz="1800" b="0" i="0" spc="300" noProof="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3:</a:t>
            </a:r>
          </a:p>
        </p:txBody>
      </p:sp>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334253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pPr rtl="0"/>
            <a:r>
              <a:rPr lang="es-ES" b="1" spc="300" noProof="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cstate="email">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294313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pPr rtl="0"/>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pPr rtl="0"/>
            <a:r>
              <a:rPr lang="es-ES" b="1" spc="300" noProof="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163877" y="3068239"/>
            <a:ext cx="793095" cy="86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32072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pPr rtl="0"/>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pPr rtl="0"/>
            <a:r>
              <a:rPr lang="es-ES" b="1" spc="300" noProof="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Visión general</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6365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212121"/>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76915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223827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5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12830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F9AA1FC8-3244-AD46-8F01-374A7B45E7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0" t="13733" r="2533" b="11376"/>
          <a:stretch/>
        </p:blipFill>
        <p:spPr>
          <a:xfrm>
            <a:off x="142505" y="6248387"/>
            <a:ext cx="2101931" cy="521085"/>
          </a:xfrm>
          <a:prstGeom prst="rect">
            <a:avLst/>
          </a:prstGeom>
          <a:ln>
            <a:noFill/>
          </a:ln>
        </p:spPr>
      </p:pic>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rtlCol="0"/>
          <a:lstStyle>
            <a:lvl1pPr marL="0" indent="0" algn="l">
              <a:buFontTx/>
              <a:buNone/>
              <a:defRPr sz="2000">
                <a:solidFill>
                  <a:srgbClr val="212121"/>
                </a:solidFill>
                <a:latin typeface="Source Sans Pro" pitchFamily="34" charset="0"/>
              </a:defRPr>
            </a:lvl1pPr>
            <a:lvl2pPr marL="457200" indent="0" algn="l">
              <a:buFontTx/>
              <a:buNone/>
              <a:defRPr sz="2000">
                <a:solidFill>
                  <a:srgbClr val="212121"/>
                </a:solidFill>
                <a:latin typeface="Source Sans Pro" pitchFamily="34" charset="0"/>
              </a:defRPr>
            </a:lvl2pPr>
            <a:lvl3pPr marL="914400" indent="0" algn="l">
              <a:buFontTx/>
              <a:buNone/>
              <a:defRPr sz="2000">
                <a:solidFill>
                  <a:srgbClr val="212121"/>
                </a:solidFill>
                <a:latin typeface="Source Sans Pro" pitchFamily="34" charset="0"/>
              </a:defRPr>
            </a:lvl3pPr>
            <a:lvl4pPr marL="1371600" indent="0" algn="l">
              <a:buFontTx/>
              <a:buNone/>
              <a:defRPr sz="2000">
                <a:solidFill>
                  <a:srgbClr val="212121"/>
                </a:solidFill>
                <a:latin typeface="Source Sans Pro" pitchFamily="34" charset="0"/>
              </a:defRPr>
            </a:lvl4pPr>
            <a:lvl5pPr marL="1828800" indent="0" algn="l">
              <a:buFontTx/>
              <a:buNone/>
              <a:defRPr sz="2000">
                <a:solidFill>
                  <a:srgbClr val="212121"/>
                </a:solidFill>
                <a:latin typeface="Source Sans Pro"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3616161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rtlCol="0"/>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2888620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212121"/>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pPr rtl="0"/>
            <a:r>
              <a:rPr lang="es" sz="3200" b="1" spc="30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4097923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2323983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339776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212121"/>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250712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2769263" y="2447070"/>
            <a:ext cx="3605474" cy="1323439"/>
          </a:xfrm>
          <a:prstGeom prst="rect">
            <a:avLst/>
          </a:prstGeom>
          <a:noFill/>
        </p:spPr>
        <p:txBody>
          <a:bodyPr wrap="none" rtlCol="0">
            <a:spAutoFit/>
          </a:bodyPr>
          <a:lstStyle/>
          <a:p>
            <a:pPr algn="ctr" rtl="0"/>
            <a:r>
              <a:rPr lang="es" sz="4800" b="1" spc="300">
                <a:solidFill>
                  <a:srgbClr val="212121"/>
                </a:solidFill>
                <a:latin typeface="Source Sans Pro Light" panose="020B0403030403020204" pitchFamily="34" charset="0"/>
                <a:ea typeface="Source Sans Pro Light" panose="020B0403030403020204" pitchFamily="34" charset="0"/>
                <a:cs typeface="Arial" panose="020B0604020202020204" pitchFamily="34" charset="0"/>
              </a:rPr>
              <a:t>THANK YOU</a:t>
            </a:r>
            <a:endParaRPr lang="en-GB" sz="3600" b="1" spc="300" dirty="0">
              <a:solidFill>
                <a:srgbClr val="212121"/>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rtl="0"/>
            <a:r>
              <a:rPr lang="es" sz="3200" spc="300">
                <a:solidFill>
                  <a:srgbClr val="212121"/>
                </a:solidFill>
                <a:latin typeface="Source Sans Pro Light" panose="020B0403030403020204" pitchFamily="34" charset="0"/>
                <a:ea typeface="Source Sans Pro Light" panose="020B0403030403020204" pitchFamily="34" charset="0"/>
                <a:cs typeface="Arial" panose="020B0604020202020204" pitchFamily="34" charset="0"/>
              </a:rPr>
              <a:t>and happy SPP!</a:t>
            </a:r>
          </a:p>
        </p:txBody>
      </p:sp>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475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439180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2167143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rtlCol="0"/>
          <a:lstStyle>
            <a:lvl1pPr marL="0" indent="0" algn="l">
              <a:buFontTx/>
              <a:buNone/>
              <a:defRPr sz="2000">
                <a:solidFill>
                  <a:srgbClr val="212121"/>
                </a:solidFill>
                <a:latin typeface="Source Sans Pro" pitchFamily="34" charset="0"/>
              </a:defRPr>
            </a:lvl1pPr>
            <a:lvl2pPr marL="457200" indent="0" algn="l">
              <a:buFontTx/>
              <a:buNone/>
              <a:defRPr sz="2000">
                <a:solidFill>
                  <a:srgbClr val="212121"/>
                </a:solidFill>
                <a:latin typeface="Source Sans Pro" pitchFamily="34" charset="0"/>
              </a:defRPr>
            </a:lvl2pPr>
            <a:lvl3pPr marL="914400" indent="0" algn="l">
              <a:buFontTx/>
              <a:buNone/>
              <a:defRPr sz="2000">
                <a:solidFill>
                  <a:srgbClr val="212121"/>
                </a:solidFill>
                <a:latin typeface="Source Sans Pro" pitchFamily="34" charset="0"/>
              </a:defRPr>
            </a:lvl3pPr>
            <a:lvl4pPr marL="1371600" indent="0" algn="l">
              <a:buFontTx/>
              <a:buNone/>
              <a:defRPr sz="2000">
                <a:solidFill>
                  <a:srgbClr val="212121"/>
                </a:solidFill>
                <a:latin typeface="Source Sans Pro" pitchFamily="34" charset="0"/>
              </a:defRPr>
            </a:lvl4pPr>
            <a:lvl5pPr marL="1828800" indent="0" algn="l">
              <a:buFontTx/>
              <a:buNone/>
              <a:defRPr sz="2000">
                <a:solidFill>
                  <a:srgbClr val="212121"/>
                </a:solidFill>
                <a:latin typeface="Source Sans Pro"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3029639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1574288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212121"/>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pPr rtl="0"/>
            <a:r>
              <a:rPr lang="es" sz="3200" b="1" spc="30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4123849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2196087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3569907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3243973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7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2760804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4618228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rtlCol="0"/>
          <a:lstStyle>
            <a:lvl1pPr marL="0" indent="0" algn="l">
              <a:buFontTx/>
              <a:buNone/>
              <a:defRPr sz="2000">
                <a:solidFill>
                  <a:srgbClr val="212121"/>
                </a:solidFill>
                <a:latin typeface="Source Sans Pro" pitchFamily="34" charset="0"/>
              </a:defRPr>
            </a:lvl1pPr>
            <a:lvl2pPr marL="457200" indent="0" algn="l">
              <a:buFontTx/>
              <a:buNone/>
              <a:defRPr sz="2000">
                <a:solidFill>
                  <a:srgbClr val="212121"/>
                </a:solidFill>
                <a:latin typeface="Source Sans Pro" pitchFamily="34" charset="0"/>
              </a:defRPr>
            </a:lvl2pPr>
            <a:lvl3pPr marL="914400" indent="0" algn="l">
              <a:buFontTx/>
              <a:buNone/>
              <a:defRPr sz="2000">
                <a:solidFill>
                  <a:srgbClr val="212121"/>
                </a:solidFill>
                <a:latin typeface="Source Sans Pro" pitchFamily="34" charset="0"/>
              </a:defRPr>
            </a:lvl3pPr>
            <a:lvl4pPr marL="1371600" indent="0" algn="l">
              <a:buFontTx/>
              <a:buNone/>
              <a:defRPr sz="2000">
                <a:solidFill>
                  <a:srgbClr val="212121"/>
                </a:solidFill>
                <a:latin typeface="Source Sans Pro" pitchFamily="34" charset="0"/>
              </a:defRPr>
            </a:lvl4pPr>
            <a:lvl5pPr marL="1828800" indent="0" algn="l">
              <a:buFontTx/>
              <a:buNone/>
              <a:defRPr sz="2000">
                <a:solidFill>
                  <a:srgbClr val="212121"/>
                </a:solidFill>
                <a:latin typeface="Source Sans Pro"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2388966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4085293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212121"/>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pPr rtl="0"/>
            <a:r>
              <a:rPr lang="es" sz="3200" b="1" spc="30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spTree>
    <p:extLst>
      <p:ext uri="{BB962C8B-B14F-4D97-AF65-F5344CB8AC3E}">
        <p14:creationId xmlns:p14="http://schemas.microsoft.com/office/powerpoint/2010/main" val="808499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399458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414529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3552199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154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3231344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F882C4A-89F7-CA48-A297-A85DBFF3DCA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2:</a:t>
            </a:r>
          </a:p>
        </p:txBody>
      </p:sp>
      <p:sp>
        <p:nvSpPr>
          <p:cNvPr id="10" name="Text Placeholder 33">
            <a:extLst>
              <a:ext uri="{FF2B5EF4-FFF2-40B4-BE49-F238E27FC236}">
                <a16:creationId xmlns:a16="http://schemas.microsoft.com/office/drawing/2014/main" id="{E4BBF251-5DE9-AA4D-AD0E-A05A55F968B3}"/>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2080355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rtlCol="0"/>
          <a:lstStyle>
            <a:lvl1pPr marL="0" indent="0" algn="l">
              <a:buFontTx/>
              <a:buNone/>
              <a:defRPr sz="2000">
                <a:solidFill>
                  <a:srgbClr val="212121"/>
                </a:solidFill>
                <a:latin typeface="Source Sans Pro" pitchFamily="34" charset="0"/>
              </a:defRPr>
            </a:lvl1pPr>
            <a:lvl2pPr marL="457200" indent="0" algn="l">
              <a:buFontTx/>
              <a:buNone/>
              <a:defRPr sz="2000">
                <a:solidFill>
                  <a:srgbClr val="212121"/>
                </a:solidFill>
                <a:latin typeface="Source Sans Pro" pitchFamily="34" charset="0"/>
              </a:defRPr>
            </a:lvl2pPr>
            <a:lvl3pPr marL="914400" indent="0" algn="l">
              <a:buFontTx/>
              <a:buNone/>
              <a:defRPr sz="2000">
                <a:solidFill>
                  <a:srgbClr val="212121"/>
                </a:solidFill>
                <a:latin typeface="Source Sans Pro" pitchFamily="34" charset="0"/>
              </a:defRPr>
            </a:lvl3pPr>
            <a:lvl4pPr marL="1371600" indent="0" algn="l">
              <a:buFontTx/>
              <a:buNone/>
              <a:defRPr sz="2000">
                <a:solidFill>
                  <a:srgbClr val="212121"/>
                </a:solidFill>
                <a:latin typeface="Source Sans Pro" pitchFamily="34" charset="0"/>
              </a:defRPr>
            </a:lvl4pPr>
            <a:lvl5pPr marL="1828800" indent="0" algn="l">
              <a:buFontTx/>
              <a:buNone/>
              <a:defRPr sz="2000">
                <a:solidFill>
                  <a:srgbClr val="212121"/>
                </a:solidFill>
                <a:latin typeface="Source Sans Pro" pitchFamily="34" charset="0"/>
              </a:defRPr>
            </a:lvl5pPr>
          </a:lstStyle>
          <a:p>
            <a:pPr lvl="0" rtl="0"/>
            <a:r>
              <a:rPr lang="es"/>
              <a:t>Haga clic para modificar el estilo de texto del patrón</a:t>
            </a:r>
          </a:p>
          <a:p>
            <a:pPr lvl="1" rtl="0"/>
            <a:r>
              <a:rPr lang="es"/>
              <a:t>Segundo nivel</a:t>
            </a:r>
          </a:p>
          <a:p>
            <a:pPr lvl="2" rtl="0"/>
            <a:r>
              <a:rPr lang="es"/>
              <a:t>Tercer nivel</a:t>
            </a:r>
          </a:p>
          <a:p>
            <a:pPr lvl="3" rtl="0"/>
            <a:r>
              <a:rPr lang="es"/>
              <a:t>Cuarto nivel</a:t>
            </a:r>
          </a:p>
          <a:p>
            <a:pPr lvl="4" rtl="0"/>
            <a:r>
              <a:rPr lang="es"/>
              <a:t>Quinto nivel</a:t>
            </a:r>
            <a:endParaRPr lang="es-VE" dirty="0"/>
          </a:p>
        </p:txBody>
      </p:sp>
    </p:spTree>
    <p:extLst>
      <p:ext uri="{BB962C8B-B14F-4D97-AF65-F5344CB8AC3E}">
        <p14:creationId xmlns:p14="http://schemas.microsoft.com/office/powerpoint/2010/main" val="22276271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1611928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212121"/>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pPr rtl="0"/>
            <a:r>
              <a:rPr lang="es" sz="3200" b="1" spc="30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email">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rtlCol="0"/>
          <a:lstStyle>
            <a:lvl1pPr>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a:p>
            <a:pPr lvl="0" rt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90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1392179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Tree>
    <p:extLst>
      <p:ext uri="{BB962C8B-B14F-4D97-AF65-F5344CB8AC3E}">
        <p14:creationId xmlns:p14="http://schemas.microsoft.com/office/powerpoint/2010/main" val="2021363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4018961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es"/>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5FC095-4200-6C41-9DB9-9AC66044F6C5}"/>
              </a:ext>
            </a:extLst>
          </p:cNvPr>
          <p:cNvPicPr>
            <a:picLocks noChangeAspect="1"/>
          </p:cNvPicPr>
          <p:nvPr userDrawn="1"/>
        </p:nvPicPr>
        <p:blipFill>
          <a:blip r:embed="rId2"/>
          <a:stretch>
            <a:fillRect/>
          </a:stretch>
        </p:blipFill>
        <p:spPr>
          <a:xfrm>
            <a:off x="1068779" y="1063828"/>
            <a:ext cx="6626431" cy="4305752"/>
          </a:xfrm>
          <a:prstGeom prst="rect">
            <a:avLst/>
          </a:prstGeom>
        </p:spPr>
      </p:pic>
    </p:spTree>
    <p:extLst>
      <p:ext uri="{BB962C8B-B14F-4D97-AF65-F5344CB8AC3E}">
        <p14:creationId xmlns:p14="http://schemas.microsoft.com/office/powerpoint/2010/main" val="1985145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email">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p>
          <a:p>
            <a:pPr lvl="0" rtl="0"/>
            <a:r>
              <a:rPr lang="es"/>
              <a:t>Placeholder Text, insert content here.</a:t>
            </a:r>
            <a:endParaRPr lang="x-none" dirty="0"/>
          </a:p>
          <a:p>
            <a:pPr lvl="0" rtl="0"/>
            <a:r>
              <a:rPr lang="es"/>
              <a:t>Placeholder Text, insert content here.</a:t>
            </a:r>
          </a:p>
          <a:p>
            <a:pPr lvl="0" rtl="0"/>
            <a:r>
              <a:rPr lang="es"/>
              <a:t>Placeholder Text, insert content here.</a:t>
            </a:r>
            <a:endParaRPr lang="x-none" dirty="0"/>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Insert Subtitle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PLANNING YOUR NEXT STEPS</a:t>
            </a:r>
          </a:p>
        </p:txBody>
      </p:sp>
    </p:spTree>
    <p:extLst>
      <p:ext uri="{BB962C8B-B14F-4D97-AF65-F5344CB8AC3E}">
        <p14:creationId xmlns:p14="http://schemas.microsoft.com/office/powerpoint/2010/main" val="3213042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es" dirty="0"/>
              <a:t>Placeholder Text, insert content here.</a:t>
            </a:r>
          </a:p>
          <a:p>
            <a:pPr lvl="0" rtl="0"/>
            <a:r>
              <a:rPr lang="es" dirty="0"/>
              <a:t>Placeholder Text, insert content here.</a:t>
            </a:r>
            <a:endParaRPr lang="x-none" dirty="0"/>
          </a:p>
          <a:p>
            <a:pPr lvl="0" rtl="0"/>
            <a:r>
              <a:rPr lang="es" dirty="0"/>
              <a:t>Placeholder Text, insert content here.</a:t>
            </a:r>
          </a:p>
          <a:p>
            <a:pPr lvl="0" rtl="0"/>
            <a:r>
              <a:rPr lang="es" dirty="0"/>
              <a:t>Placeholder Text, insert content here.</a:t>
            </a:r>
          </a:p>
          <a:p>
            <a:pPr lvl="0" rtl="0"/>
            <a:r>
              <a:rPr lang="es" dirty="0"/>
              <a:t>Placeholder Text, insert content here.</a:t>
            </a:r>
            <a:endParaRPr lang="x-none" dirty="0"/>
          </a:p>
          <a:p>
            <a:pPr lvl="0" rtl="0"/>
            <a:r>
              <a:rPr lang="es" dirty="0"/>
              <a:t>Placeholder Text, insert content here.</a:t>
            </a:r>
          </a:p>
          <a:p>
            <a:pPr lvl="0" rtl="0"/>
            <a:r>
              <a:rPr lang="es" dirty="0"/>
              <a:t>Placeholder Text, insert content here.</a:t>
            </a:r>
            <a:endParaRPr lang="x-none" dirty="0"/>
          </a:p>
        </p:txBody>
      </p:sp>
    </p:spTree>
    <p:extLst>
      <p:ext uri="{BB962C8B-B14F-4D97-AF65-F5344CB8AC3E}">
        <p14:creationId xmlns:p14="http://schemas.microsoft.com/office/powerpoint/2010/main" val="719810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cstate="email">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259081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50257" y="1501568"/>
            <a:ext cx="959644" cy="10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1049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pPr rtl="0"/>
            <a:r>
              <a:rPr lang="es"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es"/>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es"/>
              <a:t>Insert Subtitle here</a:t>
            </a:r>
            <a:endParaRPr lang="x-none" dirty="0"/>
          </a:p>
        </p:txBody>
      </p:sp>
    </p:spTree>
    <p:extLst>
      <p:ext uri="{BB962C8B-B14F-4D97-AF65-F5344CB8AC3E}">
        <p14:creationId xmlns:p14="http://schemas.microsoft.com/office/powerpoint/2010/main" val="41031626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5.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3.png"/><Relationship Id="rId5" Type="http://schemas.openxmlformats.org/officeDocument/2006/relationships/slideLayout" Target="../slideLayouts/slideLayout30.xml"/><Relationship Id="rId10" Type="http://schemas.openxmlformats.org/officeDocument/2006/relationships/theme" Target="../theme/theme6.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4.png"/><Relationship Id="rId5" Type="http://schemas.openxmlformats.org/officeDocument/2006/relationships/slideLayout" Target="../slideLayouts/slideLayout39.xml"/><Relationship Id="rId10" Type="http://schemas.openxmlformats.org/officeDocument/2006/relationships/theme" Target="../theme/theme7.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4.png"/><Relationship Id="rId5" Type="http://schemas.openxmlformats.org/officeDocument/2006/relationships/slideLayout" Target="../slideLayouts/slideLayout48.xml"/><Relationship Id="rId10" Type="http://schemas.openxmlformats.org/officeDocument/2006/relationships/theme" Target="../theme/theme8.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4.png"/><Relationship Id="rId5" Type="http://schemas.openxmlformats.org/officeDocument/2006/relationships/slideLayout" Target="../slideLayouts/slideLayout57.xml"/><Relationship Id="rId10" Type="http://schemas.openxmlformats.org/officeDocument/2006/relationships/theme" Target="../theme/theme9.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mn-cs"/>
              </a:rPr>
              <a:t>MÓDULO 1: PREPARACIÓN PARA LA PLANIFICACIÓN DE LA SEGURIDAD DEL SANEAMIENTO  </a:t>
            </a:r>
            <a:endParaRPr kumimoji="0" lang="x-none" sz="1200" b="0" i="0" u="none" strike="noStrike" kern="1200" cap="none" spc="0" normalizeH="0" baseline="0" noProof="0" dirty="0">
              <a:ln>
                <a:noFill/>
              </a:ln>
              <a:solidFill>
                <a:srgbClr val="FFFFFF"/>
              </a:solidFill>
              <a:effectLst/>
              <a:uLnTx/>
              <a:uFillTx/>
              <a:latin typeface="Calibri"/>
              <a:ea typeface="Source Sans Pro Light" panose="020B0403030403020204" pitchFamily="34" charset="0"/>
              <a:cs typeface="+mn-cs"/>
            </a:endParaRPr>
          </a:p>
        </p:txBody>
      </p:sp>
      <p:grpSp>
        <p:nvGrpSpPr>
          <p:cNvPr id="4" name="Group 3">
            <a:extLst>
              <a:ext uri="{FF2B5EF4-FFF2-40B4-BE49-F238E27FC236}">
                <a16:creationId xmlns:a16="http://schemas.microsoft.com/office/drawing/2014/main" id="{C8387235-8CFD-EE2D-E9D0-7D7E552001BB}"/>
              </a:ext>
            </a:extLst>
          </p:cNvPr>
          <p:cNvGrpSpPr/>
          <p:nvPr userDrawn="1"/>
        </p:nvGrpSpPr>
        <p:grpSpPr>
          <a:xfrm>
            <a:off x="7896222" y="6472698"/>
            <a:ext cx="1176757" cy="324035"/>
            <a:chOff x="5105264" y="1157592"/>
            <a:chExt cx="3422645" cy="907219"/>
          </a:xfrm>
        </p:grpSpPr>
        <p:pic>
          <p:nvPicPr>
            <p:cNvPr id="5" name="Picture 4" descr="A black background with white text&#10;&#10;Description automatically generated with low confidence">
              <a:extLst>
                <a:ext uri="{FF2B5EF4-FFF2-40B4-BE49-F238E27FC236}">
                  <a16:creationId xmlns:a16="http://schemas.microsoft.com/office/drawing/2014/main" id="{C3564EBF-7AE3-C4C2-2FC8-12FBF8AD7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6" name="Straight Connector 5">
              <a:extLst>
                <a:ext uri="{FF2B5EF4-FFF2-40B4-BE49-F238E27FC236}">
                  <a16:creationId xmlns:a16="http://schemas.microsoft.com/office/drawing/2014/main" id="{D5002F69-5435-C4D4-3261-A887E5DCD093}"/>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x-none"/>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x-none"/>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696191" y="15043"/>
            <a:ext cx="2258745" cy="820860"/>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0C14BD59-7EE1-7531-DE8D-96B23974DFE9}"/>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mn-cs"/>
              </a:rPr>
              <a:t>MÓDULO 1: PREPARACIÓN PARA LA PLANIFICACIÓN DE LA SEGURIDAD DEL SANEAMIENTO  </a:t>
            </a:r>
            <a:endParaRPr kumimoji="0" lang="x-none" sz="1200" b="0" i="0" u="none" strike="noStrike" kern="1200" cap="none" spc="0" normalizeH="0" baseline="0" noProof="0" dirty="0">
              <a:ln>
                <a:noFill/>
              </a:ln>
              <a:solidFill>
                <a:srgbClr val="FFFFFF"/>
              </a:solidFill>
              <a:effectLst/>
              <a:uLnTx/>
              <a:uFillTx/>
              <a:latin typeface="Calibri"/>
              <a:ea typeface="Source Sans Pro Light" panose="020B0403030403020204" pitchFamily="34" charset="0"/>
              <a:cs typeface="+mn-cs"/>
            </a:endParaRPr>
          </a:p>
        </p:txBody>
      </p:sp>
      <p:pic>
        <p:nvPicPr>
          <p:cNvPr id="6" name="Imagen 5" descr="Interfaz de usuario gráfica&#10;&#10;Descripción generada automáticamente con confianza baja">
            <a:extLst>
              <a:ext uri="{FF2B5EF4-FFF2-40B4-BE49-F238E27FC236}">
                <a16:creationId xmlns:a16="http://schemas.microsoft.com/office/drawing/2014/main" id="{FB0B8147-843D-213F-733D-F34E4B829007}"/>
              </a:ext>
            </a:extLst>
          </p:cNvPr>
          <p:cNvPicPr>
            <a:picLocks noChangeAspect="1"/>
          </p:cNvPicPr>
          <p:nvPr userDrawn="1"/>
        </p:nvPicPr>
        <p:blipFill>
          <a:blip r:embed="rId8"/>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37917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DDE6E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solidFill>
                  <a:schemeClr val="tx1"/>
                </a:solidFill>
              </a:endParaRPr>
            </a:p>
          </p:txBody>
        </p:sp>
      </p:grpSp>
      <p:sp>
        <p:nvSpPr>
          <p:cNvPr id="2" name="TextBox 1">
            <a:extLst>
              <a:ext uri="{FF2B5EF4-FFF2-40B4-BE49-F238E27FC236}">
                <a16:creationId xmlns:a16="http://schemas.microsoft.com/office/drawing/2014/main" id="{1972DA84-5D96-FC30-4AB9-6654666C17FA}"/>
              </a:ext>
            </a:extLst>
          </p:cNvPr>
          <p:cNvSpPr txBox="1"/>
          <p:nvPr userDrawn="1"/>
        </p:nvSpPr>
        <p:spPr>
          <a:xfrm>
            <a:off x="1100384" y="1820647"/>
            <a:ext cx="1413532" cy="523220"/>
          </a:xfrm>
          <a:prstGeom prst="rect">
            <a:avLst/>
          </a:prstGeom>
          <a:noFill/>
        </p:spPr>
        <p:txBody>
          <a:bodyPr wrap="square">
            <a:spAutoFit/>
          </a:bodyPr>
          <a:lstStyle/>
          <a:p>
            <a:r>
              <a:rPr lang="es" sz="28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PASOS</a:t>
            </a:r>
            <a:endParaRPr lang="en-US" sz="2800" b="1" dirty="0"/>
          </a:p>
        </p:txBody>
      </p:sp>
      <p:sp>
        <p:nvSpPr>
          <p:cNvPr id="3" name="TextBox 2">
            <a:extLst>
              <a:ext uri="{FF2B5EF4-FFF2-40B4-BE49-F238E27FC236}">
                <a16:creationId xmlns:a16="http://schemas.microsoft.com/office/drawing/2014/main" id="{7834B6FC-7435-8E32-8FBD-6F1331285B86}"/>
              </a:ext>
            </a:extLst>
          </p:cNvPr>
          <p:cNvSpPr txBox="1"/>
          <p:nvPr userDrawn="1"/>
        </p:nvSpPr>
        <p:spPr>
          <a:xfrm>
            <a:off x="6081292" y="1820647"/>
            <a:ext cx="2698841" cy="523220"/>
          </a:xfrm>
          <a:prstGeom prst="rect">
            <a:avLst/>
          </a:prstGeom>
          <a:noFill/>
        </p:spPr>
        <p:txBody>
          <a:bodyPr wrap="square">
            <a:spAutoFit/>
          </a:bodyPr>
          <a:lstStyle/>
          <a:p>
            <a:r>
              <a:rPr lang="es" sz="2800" b="1" spc="300" dirty="0">
                <a:solidFill>
                  <a:srgbClr val="000000"/>
                </a:solidFill>
                <a:latin typeface="Source Sans Pro Semibold" panose="020B0503030403020204" pitchFamily="34" charset="0"/>
                <a:ea typeface="Source Sans Pro Semibold" panose="020B0503030403020204" pitchFamily="34" charset="0"/>
                <a:cs typeface="Arial" panose="020B0604020202020204" pitchFamily="34" charset="0"/>
              </a:rPr>
              <a:t>PRODUCTOS</a:t>
            </a:r>
            <a:endParaRPr lang="en-US" sz="2800" b="1" dirty="0">
              <a:solidFill>
                <a:srgbClr val="000000"/>
              </a:solidFill>
            </a:endParaRPr>
          </a:p>
        </p:txBody>
      </p:sp>
      <p:sp>
        <p:nvSpPr>
          <p:cNvPr id="7" name="Rectangle 8">
            <a:extLst>
              <a:ext uri="{FF2B5EF4-FFF2-40B4-BE49-F238E27FC236}">
                <a16:creationId xmlns:a16="http://schemas.microsoft.com/office/drawing/2014/main" id="{67748F82-C0C8-A45A-48E3-6B496E2B8FB3}"/>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srgbClr val="FFFFFF"/>
                </a:solidFill>
                <a:effectLst/>
                <a:uLnTx/>
                <a:uFillTx/>
                <a:latin typeface="Source Sans Pro Light" panose="020B0403030403020204" pitchFamily="34" charset="0"/>
                <a:ea typeface="Source Sans Pro Light" panose="020B0403030403020204" pitchFamily="34" charset="0"/>
                <a:cs typeface="+mn-cs"/>
              </a:rPr>
              <a:t>MÓDULO 1: PREPARACIÓN PARA LA PLANIFICACIÓN DE LA SEGURIDAD DEL SANEAMIENTO  </a:t>
            </a:r>
            <a:endParaRPr kumimoji="0" lang="x-none" sz="1200" b="0" i="0" u="none" strike="noStrike" kern="1200" cap="none" spc="0" normalizeH="0" baseline="0" noProof="0" dirty="0">
              <a:ln>
                <a:noFill/>
              </a:ln>
              <a:solidFill>
                <a:srgbClr val="FFFFFF"/>
              </a:solidFill>
              <a:effectLst/>
              <a:uLnTx/>
              <a:uFillTx/>
              <a:latin typeface="Calibri"/>
              <a:ea typeface="Source Sans Pro Light" panose="020B0403030403020204" pitchFamily="34" charset="0"/>
              <a:cs typeface="+mn-cs"/>
            </a:endParaRPr>
          </a:p>
        </p:txBody>
      </p:sp>
      <p:pic>
        <p:nvPicPr>
          <p:cNvPr id="11" name="Imagen 10" descr="Interfaz de usuario gráfica&#10;&#10;Descripción generada automáticamente con confianza baja">
            <a:extLst>
              <a:ext uri="{FF2B5EF4-FFF2-40B4-BE49-F238E27FC236}">
                <a16:creationId xmlns:a16="http://schemas.microsoft.com/office/drawing/2014/main" id="{E6443664-2E8F-74DB-4BFF-D8666005899E}"/>
              </a:ext>
            </a:extLst>
          </p:cNvPr>
          <p:cNvPicPr>
            <a:picLocks noChangeAspect="1"/>
          </p:cNvPicPr>
          <p:nvPr userDrawn="1"/>
        </p:nvPicPr>
        <p:blipFill>
          <a:blip r:embed="rId8"/>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225547"/>
            <a:ext cx="8564451" cy="0"/>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96E8C5D-4548-9CC3-1213-50F7AA5D0FF8}"/>
              </a:ext>
            </a:extLst>
          </p:cNvPr>
          <p:cNvSpPr txBox="1"/>
          <p:nvPr userDrawn="1"/>
        </p:nvSpPr>
        <p:spPr>
          <a:xfrm>
            <a:off x="114724" y="6472831"/>
            <a:ext cx="1010213" cy="307777"/>
          </a:xfrm>
          <a:prstGeom prst="rect">
            <a:avLst/>
          </a:prstGeom>
          <a:noFill/>
        </p:spPr>
        <p:txBody>
          <a:bodyPr wrap="none" rtlCol="0">
            <a:spAutoFit/>
          </a:bodyPr>
          <a:lstStyle/>
          <a:p>
            <a:pPr rtl="0"/>
            <a:r>
              <a:rPr lang="es"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MÓDULO 1:</a:t>
            </a:r>
          </a:p>
        </p:txBody>
      </p:sp>
      <p:sp>
        <p:nvSpPr>
          <p:cNvPr id="3" name="Text Placeholder 32">
            <a:extLst>
              <a:ext uri="{FF2B5EF4-FFF2-40B4-BE49-F238E27FC236}">
                <a16:creationId xmlns:a16="http://schemas.microsoft.com/office/drawing/2014/main" id="{F7BF8F0A-E3D1-860C-782B-4C70C9429180}"/>
              </a:ext>
            </a:extLst>
          </p:cNvPr>
          <p:cNvSpPr txBox="1">
            <a:spLocks/>
          </p:cNvSpPr>
          <p:nvPr userDrawn="1"/>
        </p:nvSpPr>
        <p:spPr>
          <a:xfrm>
            <a:off x="1002238" y="6486525"/>
            <a:ext cx="6475522" cy="371475"/>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s" sz="1400" dirty="0">
                <a:solidFill>
                  <a:schemeClr val="bg1"/>
                </a:solidFill>
                <a:latin typeface="Source Sans Pro Light" panose="020B0403030403020204" pitchFamily="34" charset="0"/>
                <a:ea typeface="Source Sans Pro Light" panose="020B0403030403020204" pitchFamily="34" charset="0"/>
              </a:rPr>
              <a:t>PREPARACIÓN PARA LA PLANIFICACIÓN DE LA SEGURIDAD DEL SANEAMIENTO  </a:t>
            </a:r>
            <a:endParaRPr lang="x-none" sz="1400" dirty="0">
              <a:solidFill>
                <a:schemeClr val="bg1"/>
              </a:solidFill>
              <a:ea typeface="Source Sans Pro Light" panose="020B0403030403020204" pitchFamily="34" charset="0"/>
            </a:endParaRPr>
          </a:p>
        </p:txBody>
      </p:sp>
      <p:grpSp>
        <p:nvGrpSpPr>
          <p:cNvPr id="4" name="Group 3">
            <a:extLst>
              <a:ext uri="{FF2B5EF4-FFF2-40B4-BE49-F238E27FC236}">
                <a16:creationId xmlns:a16="http://schemas.microsoft.com/office/drawing/2014/main" id="{1E425F56-79A4-F388-F656-348F23D872DB}"/>
              </a:ext>
            </a:extLst>
          </p:cNvPr>
          <p:cNvGrpSpPr/>
          <p:nvPr userDrawn="1"/>
        </p:nvGrpSpPr>
        <p:grpSpPr>
          <a:xfrm>
            <a:off x="7896222" y="6472698"/>
            <a:ext cx="1176757" cy="324035"/>
            <a:chOff x="5105264" y="1157592"/>
            <a:chExt cx="3422645" cy="907219"/>
          </a:xfrm>
        </p:grpSpPr>
        <p:pic>
          <p:nvPicPr>
            <p:cNvPr id="5" name="Picture 4" descr="A black background with white text&#10;&#10;Description automatically generated with low confidence">
              <a:extLst>
                <a:ext uri="{FF2B5EF4-FFF2-40B4-BE49-F238E27FC236}">
                  <a16:creationId xmlns:a16="http://schemas.microsoft.com/office/drawing/2014/main" id="{0E0DFE15-A6DB-5D46-5B66-51D39FF92D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5264" y="1157592"/>
              <a:ext cx="3407147" cy="907219"/>
            </a:xfrm>
            <a:prstGeom prst="rect">
              <a:avLst/>
            </a:prstGeom>
          </p:spPr>
        </p:pic>
        <p:cxnSp>
          <p:nvCxnSpPr>
            <p:cNvPr id="6" name="Straight Connector 5">
              <a:extLst>
                <a:ext uri="{FF2B5EF4-FFF2-40B4-BE49-F238E27FC236}">
                  <a16:creationId xmlns:a16="http://schemas.microsoft.com/office/drawing/2014/main" id="{5A317329-B5FC-195F-2F06-F74B35F419EA}"/>
                </a:ext>
              </a:extLst>
            </p:cNvPr>
            <p:cNvCxnSpPr>
              <a:cxnSpLocks/>
            </p:cNvCxnSpPr>
            <p:nvPr/>
          </p:nvCxnSpPr>
          <p:spPr>
            <a:xfrm>
              <a:off x="6096000" y="2022138"/>
              <a:ext cx="24319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8">
            <a:extLst>
              <a:ext uri="{FF2B5EF4-FFF2-40B4-BE49-F238E27FC236}">
                <a16:creationId xmlns:a16="http://schemas.microsoft.com/office/drawing/2014/main" id="{E41D72C8-6D32-1862-4710-3FC3041FEBF8}"/>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0" noProof="0">
                <a:ln>
                  <a:noFill/>
                </a:ln>
                <a:solidFill>
                  <a:srgbClr val="FFFFFF"/>
                </a:solidFill>
                <a:effectLst/>
                <a:uLnTx/>
                <a:uFillTx/>
                <a:latin typeface="Source Sans Pro Light" panose="020B0403030403020204" pitchFamily="34" charset="0"/>
                <a:ea typeface="Source Sans Pro Light" panose="020B0403030403020204" pitchFamily="34" charset="0"/>
                <a:cs typeface="+mn-cs"/>
              </a:rPr>
              <a:t>MÓDULO 1: PREPARACIÓN PARA LA PLANIFICACIÓN DE LA SEGURIDAD DEL SANEAMIENTO  </a:t>
            </a:r>
            <a:endParaRPr kumimoji="0" lang="x-none" sz="1200" b="0" i="0" u="none" strike="noStrike" kern="1200" cap="none" spc="0" normalizeH="0" baseline="0" noProof="0" dirty="0">
              <a:ln>
                <a:noFill/>
              </a:ln>
              <a:solidFill>
                <a:srgbClr val="FFFFFF"/>
              </a:solidFill>
              <a:effectLst/>
              <a:uLnTx/>
              <a:uFillTx/>
              <a:latin typeface="Calibri"/>
              <a:ea typeface="Source Sans Pro Light" panose="020B0403030403020204" pitchFamily="34" charset="0"/>
              <a:cs typeface="+mn-cs"/>
            </a:endParaRPr>
          </a:p>
        </p:txBody>
      </p:sp>
      <p:pic>
        <p:nvPicPr>
          <p:cNvPr id="8" name="Imagen 7" descr="Interfaz de usuario gráfica&#10;&#10;Descripción generada automáticamente con confianza baja">
            <a:extLst>
              <a:ext uri="{FF2B5EF4-FFF2-40B4-BE49-F238E27FC236}">
                <a16:creationId xmlns:a16="http://schemas.microsoft.com/office/drawing/2014/main" id="{F5C3E3C1-04E5-2C17-9005-764839ED5365}"/>
              </a:ext>
            </a:extLst>
          </p:cNvPr>
          <p:cNvPicPr>
            <a:picLocks noChangeAspect="1"/>
          </p:cNvPicPr>
          <p:nvPr userDrawn="1"/>
        </p:nvPicPr>
        <p:blipFill>
          <a:blip r:embed="rId13"/>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09" r:id="rId7"/>
    <p:sldLayoutId id="2147483720" r:id="rId8"/>
    <p:sldLayoutId id="2147483710" r:id="rId9"/>
    <p:sldLayoutId id="21474837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b="0" i="0" spc="0">
                <a:solidFill>
                  <a:srgbClr val="212121"/>
                </a:solidFill>
                <a:latin typeface="Source Sans Pro Light" panose="020B0403030403020204" pitchFamily="34" charset="0"/>
                <a:ea typeface="Source Sans Pro Light" panose="020B0403030403020204" pitchFamily="34" charset="0"/>
              </a:rPr>
              <a:t>Assemble the SSP team</a:t>
            </a:r>
            <a:endParaRPr lang="x-none" sz="1800" b="0" i="0" spc="0" dirty="0">
              <a:solidFill>
                <a:srgbClr val="212121"/>
              </a:solidFill>
              <a:latin typeface="Source Sans Pro Light" panose="020B0403030403020204" pitchFamily="34" charset="0"/>
              <a:ea typeface="Source Sans Pro Light" panose="020B0403030403020204" pitchFamily="34" charset="0"/>
            </a:endParaRP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STEP 1.2</a:t>
            </a:r>
          </a:p>
        </p:txBody>
      </p:sp>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65910"/>
            <a:ext cx="5223346" cy="371475"/>
          </a:xfrm>
          <a:prstGeom prst="rect">
            <a:avLst/>
          </a:prstGeom>
        </p:spPr>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b="0"/>
              <a:t>PREPARE FOR SANITATION SAFETY PLANNING</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MODULE 1:</a:t>
            </a:r>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225547"/>
            <a:ext cx="8564451" cy="0"/>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2" name="Rectangle 8">
            <a:extLst>
              <a:ext uri="{FF2B5EF4-FFF2-40B4-BE49-F238E27FC236}">
                <a16:creationId xmlns:a16="http://schemas.microsoft.com/office/drawing/2014/main" id="{383DAFDC-C4C5-60CF-CEAC-0FD766760788}"/>
              </a:ext>
            </a:extLst>
          </p:cNvPr>
          <p:cNvSpPr/>
          <p:nvPr userDrawn="1"/>
        </p:nvSpPr>
        <p:spPr>
          <a:xfrm>
            <a:off x="0" y="6411433"/>
            <a:ext cx="9144000" cy="446567"/>
          </a:xfrm>
          <a:prstGeom prst="rect">
            <a:avLst/>
          </a:prstGeom>
          <a:solidFill>
            <a:srgbClr val="369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dirty="0"/>
              <a:t>    </a:t>
            </a:r>
            <a:endParaRPr lang="en-CH" dirty="0"/>
          </a:p>
        </p:txBody>
      </p:sp>
      <p:pic>
        <p:nvPicPr>
          <p:cNvPr id="3" name="Imagen 2" descr="Interfaz de usuario gráfica&#10;&#10;Descripción generada automáticamente con confianza baja">
            <a:extLst>
              <a:ext uri="{FF2B5EF4-FFF2-40B4-BE49-F238E27FC236}">
                <a16:creationId xmlns:a16="http://schemas.microsoft.com/office/drawing/2014/main" id="{9E44030E-97B3-606A-C21E-57B1B599FEBC}"/>
              </a:ext>
            </a:extLst>
          </p:cNvPr>
          <p:cNvPicPr>
            <a:picLocks noChangeAspect="1"/>
          </p:cNvPicPr>
          <p:nvPr userDrawn="1"/>
        </p:nvPicPr>
        <p:blipFill>
          <a:blip r:embed="rId11"/>
          <a:stretch>
            <a:fillRect/>
          </a:stretch>
        </p:blipFill>
        <p:spPr>
          <a:xfrm>
            <a:off x="7689161" y="6461038"/>
            <a:ext cx="1374179" cy="347356"/>
          </a:xfrm>
          <a:prstGeom prst="rect">
            <a:avLst/>
          </a:prstGeom>
        </p:spPr>
      </p:pic>
    </p:spTree>
    <p:extLst>
      <p:ext uri="{BB962C8B-B14F-4D97-AF65-F5344CB8AC3E}">
        <p14:creationId xmlns:p14="http://schemas.microsoft.com/office/powerpoint/2010/main" val="389254226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MODULE 1.3</a:t>
            </a:r>
          </a:p>
        </p:txBody>
      </p:sp>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65910"/>
            <a:ext cx="5223346" cy="371475"/>
          </a:xfrm>
          <a:prstGeom prst="rect">
            <a:avLst/>
          </a:prstGeom>
        </p:spPr>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b="0" dirty="0"/>
              <a:t>PREPARE FOR SANITATION SAFETY PLANNING</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MODULE 1:</a:t>
            </a:r>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225547"/>
            <a:ext cx="8564451" cy="0"/>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9" name="Text Placeholder 19">
            <a:extLst>
              <a:ext uri="{FF2B5EF4-FFF2-40B4-BE49-F238E27FC236}">
                <a16:creationId xmlns:a16="http://schemas.microsoft.com/office/drawing/2014/main" id="{05F6423B-2BA3-9D47-8055-82D0280BF257}"/>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b="0" i="0" spc="0">
                <a:solidFill>
                  <a:srgbClr val="212121"/>
                </a:solidFill>
                <a:latin typeface="Source Sans Pro Light" panose="020B0403030403020204" pitchFamily="34" charset="0"/>
                <a:ea typeface="Source Sans Pro Light" panose="020B0403030403020204" pitchFamily="34" charset="0"/>
              </a:rPr>
              <a:t>Establish SSP priorities</a:t>
            </a:r>
            <a:endParaRPr lang="x-none" sz="1800" b="0" i="0" spc="0" dirty="0">
              <a:solidFill>
                <a:srgbClr val="212121"/>
              </a:solidFill>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133340633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24901" y="873875"/>
            <a:ext cx="677279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b="0" i="0" spc="0">
                <a:solidFill>
                  <a:srgbClr val="212121"/>
                </a:solidFill>
                <a:latin typeface="Source Sans Pro Light" panose="020B0403030403020204" pitchFamily="34" charset="0"/>
                <a:ea typeface="Source Sans Pro Light" panose="020B0403030403020204" pitchFamily="34" charset="0"/>
              </a:rPr>
              <a:t>Assemble the team</a:t>
            </a:r>
            <a:endParaRPr lang="x-none" sz="1800" b="0" i="0" spc="0" dirty="0">
              <a:solidFill>
                <a:srgbClr val="212121"/>
              </a:solidFill>
              <a:latin typeface="Source Sans Pro Light" panose="020B0403030403020204" pitchFamily="34" charset="0"/>
              <a:ea typeface="Source Sans Pro Light" panose="020B0403030403020204" pitchFamily="34" charset="0"/>
            </a:endParaRP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MODULE 1.4</a:t>
            </a:r>
          </a:p>
        </p:txBody>
      </p:sp>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65910"/>
            <a:ext cx="5223346" cy="371475"/>
          </a:xfrm>
          <a:prstGeom prst="rect">
            <a:avLst/>
          </a:prstGeom>
        </p:spPr>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b="0"/>
              <a:t>PREPARE FOR SANITATION SAFETY PLANNING</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MODULE 1:</a:t>
            </a:r>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225547"/>
            <a:ext cx="8564451" cy="0"/>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11348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solidFill>
              <a:srgbClr val="379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MODULE 1</a:t>
            </a:r>
          </a:p>
        </p:txBody>
      </p:sp>
      <p:sp>
        <p:nvSpPr>
          <p:cNvPr id="1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65910"/>
            <a:ext cx="5223346" cy="371475"/>
          </a:xfrm>
          <a:prstGeom prst="rect">
            <a:avLst/>
          </a:prstGeom>
        </p:spPr>
        <p:txBody>
          <a:bodyPr rtlCol="0"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b="0"/>
              <a:t>PREPARE FOR SANITATION SAFETY PLANNING</a:t>
            </a:r>
            <a:endParaRPr lang="x-none" b="0" dirty="0"/>
          </a:p>
        </p:txBody>
      </p:sp>
      <p:sp>
        <p:nvSpPr>
          <p:cNvPr id="1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t>MODULE 1:</a:t>
            </a:r>
          </a:p>
        </p:txBody>
      </p:sp>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 id="214748375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B7F05D1-F0E3-8520-F236-1451F8B234DC}"/>
              </a:ext>
            </a:extLst>
          </p:cNvPr>
          <p:cNvPicPr>
            <a:picLocks noChangeAspect="1"/>
          </p:cNvPicPr>
          <p:nvPr/>
        </p:nvPicPr>
        <p:blipFill rotWithShape="1">
          <a:blip r:embed="rId3"/>
          <a:srcRect l="22656" t="55140" r="10781" b="3169"/>
          <a:stretch/>
        </p:blipFill>
        <p:spPr>
          <a:xfrm>
            <a:off x="1177173" y="641350"/>
            <a:ext cx="6789653" cy="4784180"/>
          </a:xfrm>
          <a:prstGeom prst="rect">
            <a:avLst/>
          </a:prstGeom>
        </p:spPr>
      </p:pic>
      <p:sp>
        <p:nvSpPr>
          <p:cNvPr id="12" name="Rectangular Callout 11">
            <a:extLst>
              <a:ext uri="{FF2B5EF4-FFF2-40B4-BE49-F238E27FC236}">
                <a16:creationId xmlns:a16="http://schemas.microsoft.com/office/drawing/2014/main" id="{F723A748-A011-EF40-8E0E-D6E2A4DCF80F}"/>
              </a:ext>
            </a:extLst>
          </p:cNvPr>
          <p:cNvSpPr/>
          <p:nvPr/>
        </p:nvSpPr>
        <p:spPr>
          <a:xfrm>
            <a:off x="7585558" y="517933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Páginas </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ES" sz="1500" dirty="0">
                <a:solidFill>
                  <a:schemeClr val="bg1"/>
                </a:solidFill>
                <a:latin typeface="Source Sans Pro" panose="020B0503030403020204" pitchFamily="34" charset="0"/>
                <a:ea typeface="Source Sans Pro" panose="020B0503030403020204" pitchFamily="34" charset="0"/>
              </a:rPr>
              <a:t>8 al 17</a:t>
            </a:r>
            <a:endParaRPr lang="es" sz="1500" dirty="0">
              <a:solidFill>
                <a:schemeClr val="bg1"/>
              </a:solidFill>
              <a:latin typeface="Source Sans Pro" panose="020B0503030403020204" pitchFamily="34" charset="0"/>
              <a:ea typeface="Source Sans Pro" panose="020B0503030403020204" pitchFamily="34" charset="0"/>
            </a:endParaRPr>
          </a:p>
        </p:txBody>
      </p:sp>
      <p:pic>
        <p:nvPicPr>
          <p:cNvPr id="9" name="Imagen 8" descr="Imagen que contiene Interfaz de usuario gráfica&#10;&#10;Descripción generada automáticamente">
            <a:extLst>
              <a:ext uri="{FF2B5EF4-FFF2-40B4-BE49-F238E27FC236}">
                <a16:creationId xmlns:a16="http://schemas.microsoft.com/office/drawing/2014/main" id="{F66D3290-EEBB-0D5F-01F6-AC101BFB3A4E}"/>
              </a:ext>
            </a:extLst>
          </p:cNvPr>
          <p:cNvPicPr>
            <a:picLocks noChangeAspect="1"/>
          </p:cNvPicPr>
          <p:nvPr/>
        </p:nvPicPr>
        <p:blipFill>
          <a:blip r:embed="rId4"/>
          <a:stretch>
            <a:fillRect/>
          </a:stretch>
        </p:blipFill>
        <p:spPr>
          <a:xfrm>
            <a:off x="104332" y="5722133"/>
            <a:ext cx="2500604" cy="625151"/>
          </a:xfrm>
          <a:prstGeom prst="rect">
            <a:avLst/>
          </a:prstGeom>
        </p:spPr>
      </p:pic>
    </p:spTree>
    <p:extLst>
      <p:ext uri="{BB962C8B-B14F-4D97-AF65-F5344CB8AC3E}">
        <p14:creationId xmlns:p14="http://schemas.microsoft.com/office/powerpoint/2010/main" val="274743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248713" y="1412073"/>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Designar un jefe de equipo de PSS</a:t>
            </a:r>
          </a:p>
        </p:txBody>
      </p:sp>
      <p:sp>
        <p:nvSpPr>
          <p:cNvPr id="7" name="Text Placeholder 30">
            <a:extLst>
              <a:ext uri="{FF2B5EF4-FFF2-40B4-BE49-F238E27FC236}">
                <a16:creationId xmlns:a16="http://schemas.microsoft.com/office/drawing/2014/main" id="{3287F3CE-82E5-E14F-AB3D-E172D31BD4BE}"/>
              </a:ext>
            </a:extLst>
          </p:cNvPr>
          <p:cNvSpPr txBox="1">
            <a:spLocks/>
          </p:cNvSpPr>
          <p:nvPr/>
        </p:nvSpPr>
        <p:spPr>
          <a:xfrm>
            <a:off x="340637" y="2231657"/>
            <a:ext cx="4479748" cy="2627933"/>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latin typeface="Source Sans Pro" panose="020B0503030403020204" pitchFamily="34" charset="0"/>
                <a:ea typeface="Source Sans Pro" panose="020B0503030403020204" pitchFamily="34" charset="0"/>
              </a:rPr>
              <a:t>Al principio del proceso, se debería seleccionar y nombrar un jefe de equipo</a:t>
            </a:r>
            <a:br>
              <a:rPr lang="es" sz="1800" dirty="0">
                <a:latin typeface="Source Sans Pro" panose="020B0503030403020204" pitchFamily="34" charset="0"/>
                <a:ea typeface="Source Sans Pro" panose="020B0503030403020204" pitchFamily="34" charset="0"/>
              </a:rPr>
            </a:br>
            <a:r>
              <a:rPr lang="es" sz="1800" dirty="0">
                <a:latin typeface="Source Sans Pro" panose="020B0503030403020204" pitchFamily="34" charset="0"/>
                <a:ea typeface="Source Sans Pro" panose="020B0503030403020204" pitchFamily="34" charset="0"/>
              </a:rPr>
              <a:t>que desempeñará una función esencial en cuanto a:</a:t>
            </a:r>
          </a:p>
          <a:p>
            <a:pPr rtl="0">
              <a:lnSpc>
                <a:spcPct val="100000"/>
              </a:lnSpc>
            </a:pPr>
            <a:endParaRPr lang="en-GB" sz="1800" dirty="0">
              <a:latin typeface="Source Sans Pro" panose="020B0503030403020204" pitchFamily="34" charset="0"/>
              <a:ea typeface="Source Sans Pro" panose="020B0503030403020204" pitchFamily="34" charset="0"/>
            </a:endParaRPr>
          </a:p>
          <a:p>
            <a:pPr rtl="0">
              <a:lnSpc>
                <a:spcPct val="100000"/>
              </a:lnSpc>
            </a:pPr>
            <a:r>
              <a:rPr lang="es" sz="1800" dirty="0">
                <a:latin typeface="Source Sans Pro" panose="020B0503030403020204" pitchFamily="34" charset="0"/>
                <a:ea typeface="Source Sans Pro" panose="020B0503030403020204" pitchFamily="34" charset="0"/>
              </a:rPr>
              <a:t>- la comunicación de los objetivos de la PSS;</a:t>
            </a:r>
          </a:p>
          <a:p>
            <a:pPr rtl="0">
              <a:lnSpc>
                <a:spcPct val="100000"/>
              </a:lnSpc>
            </a:pPr>
            <a:r>
              <a:rPr lang="es" sz="1800" dirty="0">
                <a:latin typeface="Source Sans Pro" panose="020B0503030403020204" pitchFamily="34" charset="0"/>
                <a:ea typeface="Source Sans Pro" panose="020B0503030403020204" pitchFamily="34" charset="0"/>
              </a:rPr>
              <a:t>- la movilización de las partes interesadas; y </a:t>
            </a:r>
          </a:p>
          <a:p>
            <a:pPr rtl="0">
              <a:lnSpc>
                <a:spcPct val="100000"/>
              </a:lnSpc>
            </a:pPr>
            <a:r>
              <a:rPr lang="es" sz="1800" dirty="0">
                <a:latin typeface="Source Sans Pro" panose="020B0503030403020204" pitchFamily="34" charset="0"/>
                <a:ea typeface="Source Sans Pro" panose="020B0503030403020204" pitchFamily="34" charset="0"/>
              </a:rPr>
              <a:t>- la dirección del desarrollo, la aplicación y la actualización de la PSS. </a:t>
            </a:r>
          </a:p>
        </p:txBody>
      </p:sp>
      <p:pic>
        <p:nvPicPr>
          <p:cNvPr id="9" name="Graphic 8" descr="Director's Chair with solid fill">
            <a:extLst>
              <a:ext uri="{FF2B5EF4-FFF2-40B4-BE49-F238E27FC236}">
                <a16:creationId xmlns:a16="http://schemas.microsoft.com/office/drawing/2014/main" id="{28EED513-8555-3D46-8C93-2FA9A6EB3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1616" y="2785426"/>
            <a:ext cx="2582645" cy="2582645"/>
          </a:xfrm>
          <a:prstGeom prst="rect">
            <a:avLst/>
          </a:prstGeom>
        </p:spPr>
      </p:pic>
      <p:sp>
        <p:nvSpPr>
          <p:cNvPr id="10" name="TextBox 9">
            <a:extLst>
              <a:ext uri="{FF2B5EF4-FFF2-40B4-BE49-F238E27FC236}">
                <a16:creationId xmlns:a16="http://schemas.microsoft.com/office/drawing/2014/main" id="{4EC08357-F934-B44D-B26C-4B0AFF6EFCBB}"/>
              </a:ext>
            </a:extLst>
          </p:cNvPr>
          <p:cNvSpPr txBox="1"/>
          <p:nvPr/>
        </p:nvSpPr>
        <p:spPr>
          <a:xfrm>
            <a:off x="5697551" y="1644138"/>
            <a:ext cx="3157216" cy="369332"/>
          </a:xfrm>
          <a:prstGeom prst="rect">
            <a:avLst/>
          </a:prstGeom>
        </p:spPr>
        <p:txBody>
          <a:bodyPr wrap="square" rtlCol="0" anchor="t">
            <a:spAutoFit/>
          </a:bodyPr>
          <a:lstStyle/>
          <a:p>
            <a:pPr rtl="0"/>
            <a:r>
              <a:rPr lang="es">
                <a:solidFill>
                  <a:srgbClr val="212121"/>
                </a:solidFill>
                <a:latin typeface="Source Sans Pro" panose="020B0503030403020204" pitchFamily="34" charset="0"/>
                <a:ea typeface="Source Sans Pro" panose="020B0503030403020204" pitchFamily="34" charset="0"/>
              </a:rPr>
              <a:t>El jefe de equipo debe poseer:</a:t>
            </a:r>
            <a:endParaRPr lang="en-US" sz="1800" dirty="0">
              <a:solidFill>
                <a:srgbClr val="212121"/>
              </a:solidFill>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6B69AE83-7E55-1E4F-A066-2DEB6D6F7FD9}"/>
              </a:ext>
            </a:extLst>
          </p:cNvPr>
          <p:cNvSpPr txBox="1"/>
          <p:nvPr/>
        </p:nvSpPr>
        <p:spPr>
          <a:xfrm>
            <a:off x="5330990" y="3207695"/>
            <a:ext cx="1250995" cy="369332"/>
          </a:xfrm>
          <a:prstGeom prst="rect">
            <a:avLst/>
          </a:prstGeom>
        </p:spPr>
        <p:txBody>
          <a:bodyPr wrap="square" rtlCol="0" anchor="t">
            <a:spAutoFit/>
          </a:bodyPr>
          <a:lstStyle/>
          <a:p>
            <a:pPr rtl="0"/>
            <a:r>
              <a:rPr lang="es" dirty="0">
                <a:solidFill>
                  <a:srgbClr val="226676"/>
                </a:solidFill>
                <a:latin typeface="Source Sans Pro" panose="020B0503030403020204" pitchFamily="34" charset="0"/>
                <a:ea typeface="Source Sans Pro" panose="020B0503030403020204" pitchFamily="34" charset="0"/>
              </a:rPr>
              <a:t>Autoridad</a:t>
            </a:r>
            <a:endParaRPr lang="en-US" sz="1800" dirty="0">
              <a:solidFill>
                <a:srgbClr val="226676"/>
              </a:solidFill>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94B8E44C-36D4-9049-B5E8-9432A91382F5}"/>
              </a:ext>
            </a:extLst>
          </p:cNvPr>
          <p:cNvSpPr txBox="1"/>
          <p:nvPr/>
        </p:nvSpPr>
        <p:spPr>
          <a:xfrm>
            <a:off x="5511011" y="2185484"/>
            <a:ext cx="3603856" cy="646331"/>
          </a:xfrm>
          <a:prstGeom prst="rect">
            <a:avLst/>
          </a:prstGeom>
        </p:spPr>
        <p:txBody>
          <a:bodyPr wrap="square" rtlCol="0" anchor="t">
            <a:spAutoFit/>
          </a:bodyPr>
          <a:lstStyle/>
          <a:p>
            <a:pPr algn="ctr" rtl="0"/>
            <a:r>
              <a:rPr lang="es" dirty="0">
                <a:solidFill>
                  <a:srgbClr val="226676"/>
                </a:solidFill>
                <a:latin typeface="Source Sans Pro" panose="020B0503030403020204" pitchFamily="34" charset="0"/>
                <a:ea typeface="Source Sans Pro" panose="020B0503030403020204" pitchFamily="34" charset="0"/>
              </a:rPr>
              <a:t>Competencias organizativas</a:t>
            </a:r>
            <a:br>
              <a:rPr lang="es" dirty="0">
                <a:solidFill>
                  <a:srgbClr val="226676"/>
                </a:solidFill>
                <a:latin typeface="Source Sans Pro" panose="020B0503030403020204" pitchFamily="34" charset="0"/>
                <a:ea typeface="Source Sans Pro" panose="020B0503030403020204" pitchFamily="34" charset="0"/>
              </a:rPr>
            </a:br>
            <a:r>
              <a:rPr lang="es" dirty="0">
                <a:solidFill>
                  <a:srgbClr val="226676"/>
                </a:solidFill>
                <a:latin typeface="Source Sans Pro" panose="020B0503030403020204" pitchFamily="34" charset="0"/>
                <a:ea typeface="Source Sans Pro" panose="020B0503030403020204" pitchFamily="34" charset="0"/>
              </a:rPr>
              <a:t>e interpersonales</a:t>
            </a:r>
            <a:endParaRPr lang="en-US" sz="1800" dirty="0">
              <a:solidFill>
                <a:srgbClr val="226676"/>
              </a:solidFill>
              <a:latin typeface="Source Sans Pro" panose="020B0503030403020204" pitchFamily="34" charset="0"/>
              <a:ea typeface="Source Sans Pro" panose="020B0503030403020204" pitchFamily="34" charset="0"/>
            </a:endParaRPr>
          </a:p>
        </p:txBody>
      </p:sp>
      <p:sp>
        <p:nvSpPr>
          <p:cNvPr id="13" name="TextBox 12">
            <a:extLst>
              <a:ext uri="{FF2B5EF4-FFF2-40B4-BE49-F238E27FC236}">
                <a16:creationId xmlns:a16="http://schemas.microsoft.com/office/drawing/2014/main" id="{5135893E-F412-5A47-B31F-E9E0D48771F4}"/>
              </a:ext>
            </a:extLst>
          </p:cNvPr>
          <p:cNvSpPr txBox="1"/>
          <p:nvPr/>
        </p:nvSpPr>
        <p:spPr>
          <a:xfrm>
            <a:off x="8165002" y="3207695"/>
            <a:ext cx="959481" cy="369332"/>
          </a:xfrm>
          <a:prstGeom prst="rect">
            <a:avLst/>
          </a:prstGeom>
        </p:spPr>
        <p:txBody>
          <a:bodyPr wrap="square" rtlCol="0" anchor="t">
            <a:spAutoFit/>
          </a:bodyPr>
          <a:lstStyle/>
          <a:p>
            <a:pPr rtl="0"/>
            <a:r>
              <a:rPr lang="es" dirty="0">
                <a:solidFill>
                  <a:srgbClr val="226676"/>
                </a:solidFill>
                <a:latin typeface="Source Sans Pro" panose="020B0503030403020204" pitchFamily="34" charset="0"/>
                <a:ea typeface="Source Sans Pro" panose="020B0503030403020204" pitchFamily="34" charset="0"/>
              </a:rPr>
              <a:t>Horario </a:t>
            </a:r>
            <a:endParaRPr lang="en-US" sz="1800" dirty="0">
              <a:solidFill>
                <a:srgbClr val="226676"/>
              </a:solidFill>
              <a:latin typeface="Source Sans Pro" panose="020B0503030403020204" pitchFamily="34" charset="0"/>
              <a:ea typeface="Source Sans Pro" panose="020B0503030403020204" pitchFamily="34" charset="0"/>
            </a:endParaRPr>
          </a:p>
        </p:txBody>
      </p:sp>
      <p:sp>
        <p:nvSpPr>
          <p:cNvPr id="14" name="TextBox 13">
            <a:extLst>
              <a:ext uri="{FF2B5EF4-FFF2-40B4-BE49-F238E27FC236}">
                <a16:creationId xmlns:a16="http://schemas.microsoft.com/office/drawing/2014/main" id="{865E3D70-98AB-7243-967B-3EDA3F3EE268}"/>
              </a:ext>
            </a:extLst>
          </p:cNvPr>
          <p:cNvSpPr txBox="1"/>
          <p:nvPr/>
        </p:nvSpPr>
        <p:spPr>
          <a:xfrm>
            <a:off x="248713" y="5558228"/>
            <a:ext cx="5488477" cy="584775"/>
          </a:xfrm>
          <a:prstGeom prst="rect">
            <a:avLst/>
          </a:prstGeom>
        </p:spPr>
        <p:txBody>
          <a:bodyPr wrap="square" rtlCol="0" anchor="t">
            <a:spAutoFit/>
          </a:bodyPr>
          <a:lstStyle/>
          <a:p>
            <a:pPr rtl="0"/>
            <a:r>
              <a:rPr lang="es" sz="1600" dirty="0">
                <a:solidFill>
                  <a:srgbClr val="212121"/>
                </a:solidFill>
                <a:latin typeface="Source Sans Pro" panose="020B0503030403020204" pitchFamily="34" charset="0"/>
                <a:ea typeface="Source Sans Pro" panose="020B0503030403020204" pitchFamily="34" charset="0"/>
              </a:rPr>
              <a:t>Si no se dispone de dichas competencias en el ámbito local deben explorarse posibilidades para recibir apoyo externo</a:t>
            </a:r>
          </a:p>
        </p:txBody>
      </p:sp>
      <p:sp>
        <p:nvSpPr>
          <p:cNvPr id="15" name="TextBox 14">
            <a:extLst>
              <a:ext uri="{FF2B5EF4-FFF2-40B4-BE49-F238E27FC236}">
                <a16:creationId xmlns:a16="http://schemas.microsoft.com/office/drawing/2014/main" id="{F6CD4E22-B735-784B-B9BC-83DE70DEA43F}"/>
              </a:ext>
            </a:extLst>
          </p:cNvPr>
          <p:cNvSpPr txBox="1"/>
          <p:nvPr/>
        </p:nvSpPr>
        <p:spPr>
          <a:xfrm>
            <a:off x="5737190" y="5331477"/>
            <a:ext cx="3151496" cy="369332"/>
          </a:xfrm>
          <a:prstGeom prst="rect">
            <a:avLst/>
          </a:prstGeom>
        </p:spPr>
        <p:txBody>
          <a:bodyPr wrap="square" rtlCol="0" anchor="t">
            <a:spAutoFit/>
          </a:bodyPr>
          <a:lstStyle/>
          <a:p>
            <a:pPr algn="ctr" rtl="0"/>
            <a:r>
              <a:rPr lang="es" dirty="0">
                <a:solidFill>
                  <a:srgbClr val="226676"/>
                </a:solidFill>
                <a:latin typeface="Source Sans Pro" panose="020B0503030403020204" pitchFamily="34" charset="0"/>
                <a:ea typeface="Source Sans Pro" panose="020B0503030403020204" pitchFamily="34" charset="0"/>
              </a:rPr>
              <a:t>Conocimientos suficientes</a:t>
            </a:r>
            <a:endParaRPr lang="en-US" sz="1800" dirty="0">
              <a:solidFill>
                <a:srgbClr val="226676"/>
              </a:solidFill>
              <a:latin typeface="Source Sans Pro" panose="020B0503030403020204" pitchFamily="34" charset="0"/>
              <a:ea typeface="Source Sans Pro" panose="020B0503030403020204" pitchFamily="34" charset="0"/>
            </a:endParaRPr>
          </a:p>
        </p:txBody>
      </p:sp>
      <p:sp>
        <p:nvSpPr>
          <p:cNvPr id="2" name="Text Placeholder 19">
            <a:extLst>
              <a:ext uri="{FF2B5EF4-FFF2-40B4-BE49-F238E27FC236}">
                <a16:creationId xmlns:a16="http://schemas.microsoft.com/office/drawing/2014/main" id="{0D40CF0E-643D-E148-8C4A-9869B72CB142}"/>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Conforma el equipo de PSS</a:t>
            </a:r>
            <a:endParaRPr lang="x-none" sz="1800" spc="0" dirty="0">
              <a:solidFill>
                <a:srgbClr val="212121"/>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7CEB7D78-5AE1-E7EF-212A-BBDB4BEE16C6}"/>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1.2:</a:t>
            </a:r>
          </a:p>
        </p:txBody>
      </p:sp>
    </p:spTree>
    <p:extLst>
      <p:ext uri="{BB962C8B-B14F-4D97-AF65-F5344CB8AC3E}">
        <p14:creationId xmlns:p14="http://schemas.microsoft.com/office/powerpoint/2010/main" val="796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248713" y="1336756"/>
            <a:ext cx="4562502"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Formar el equipo de PSS</a:t>
            </a:r>
          </a:p>
        </p:txBody>
      </p:sp>
      <p:sp>
        <p:nvSpPr>
          <p:cNvPr id="7" name="Text Placeholder 30">
            <a:extLst>
              <a:ext uri="{FF2B5EF4-FFF2-40B4-BE49-F238E27FC236}">
                <a16:creationId xmlns:a16="http://schemas.microsoft.com/office/drawing/2014/main" id="{3287F3CE-82E5-E14F-AB3D-E172D31BD4BE}"/>
              </a:ext>
            </a:extLst>
          </p:cNvPr>
          <p:cNvSpPr txBox="1">
            <a:spLocks/>
          </p:cNvSpPr>
          <p:nvPr/>
        </p:nvSpPr>
        <p:spPr>
          <a:xfrm>
            <a:off x="149489" y="1783122"/>
            <a:ext cx="4399937" cy="4296594"/>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latin typeface="Source Sans Pro" panose="020B0503030403020204" pitchFamily="34" charset="0"/>
                <a:ea typeface="Source Sans Pro" panose="020B0503030403020204" pitchFamily="34" charset="0"/>
              </a:rPr>
              <a:t>El equipo debe estar compuesto por:</a:t>
            </a:r>
          </a:p>
          <a:p>
            <a:pPr marL="285750" indent="-285750" rtl="0">
              <a:lnSpc>
                <a:spcPct val="100000"/>
              </a:lnSpc>
              <a:buFont typeface="Arial" panose="020B0604020202020204" pitchFamily="34" charset="0"/>
              <a:buChar char="•"/>
            </a:pPr>
            <a:r>
              <a:rPr lang="es" sz="1800" dirty="0">
                <a:latin typeface="Source Sans Pro" panose="020B0503030403020204" pitchFamily="34" charset="0"/>
                <a:ea typeface="Source Sans Pro" panose="020B0503030403020204" pitchFamily="34" charset="0"/>
              </a:rPr>
              <a:t>directores de las organizaciones pertinentes;</a:t>
            </a:r>
          </a:p>
          <a:p>
            <a:pPr marL="285750" indent="-285750" rtl="0">
              <a:lnSpc>
                <a:spcPct val="100000"/>
              </a:lnSpc>
              <a:buFont typeface="Arial" panose="020B0604020202020204" pitchFamily="34" charset="0"/>
              <a:buChar char="•"/>
            </a:pPr>
            <a:r>
              <a:rPr lang="es" sz="1800" dirty="0">
                <a:latin typeface="Source Sans Pro" panose="020B0503030403020204" pitchFamily="34" charset="0"/>
                <a:ea typeface="Source Sans Pro" panose="020B0503030403020204" pitchFamily="34" charset="0"/>
              </a:rPr>
              <a:t>representantes de peso de las organizaciones encargadas de los pasos del saneamiento que quedan fuera del mandato de la institución líder;</a:t>
            </a:r>
          </a:p>
          <a:p>
            <a:pPr marL="285750" indent="-285750" rtl="0">
              <a:lnSpc>
                <a:spcPct val="100000"/>
              </a:lnSpc>
              <a:buFont typeface="Arial" panose="020B0604020202020204" pitchFamily="34" charset="0"/>
              <a:buChar char="•"/>
            </a:pPr>
            <a:r>
              <a:rPr lang="es" sz="1800" dirty="0">
                <a:latin typeface="Source Sans Pro" panose="020B0503030403020204" pitchFamily="34" charset="0"/>
                <a:ea typeface="Source Sans Pro" panose="020B0503030403020204" pitchFamily="34" charset="0"/>
              </a:rPr>
              <a:t>personas con experiencia en salud pública;</a:t>
            </a:r>
          </a:p>
          <a:p>
            <a:pPr marL="285750" indent="-285750" rtl="0">
              <a:lnSpc>
                <a:spcPct val="100000"/>
              </a:lnSpc>
              <a:buFont typeface="Arial" panose="020B0604020202020204" pitchFamily="34" charset="0"/>
              <a:buChar char="•"/>
            </a:pPr>
            <a:r>
              <a:rPr lang="es" sz="1800" dirty="0">
                <a:latin typeface="Source Sans Pro" panose="020B0503030403020204" pitchFamily="34" charset="0"/>
                <a:ea typeface="Source Sans Pro" panose="020B0503030403020204" pitchFamily="34" charset="0"/>
              </a:rPr>
              <a:t>representantes de los principales grupos de exposición; y</a:t>
            </a:r>
          </a:p>
          <a:p>
            <a:pPr marL="285750" indent="-285750" rtl="0">
              <a:lnSpc>
                <a:spcPct val="100000"/>
              </a:lnSpc>
              <a:buFont typeface="Arial" panose="020B0604020202020204" pitchFamily="34" charset="0"/>
              <a:buChar char="•"/>
            </a:pPr>
            <a:r>
              <a:rPr lang="es" sz="1800" dirty="0">
                <a:latin typeface="Source Sans Pro" panose="020B0503030403020204" pitchFamily="34" charset="0"/>
                <a:ea typeface="Source Sans Pro" panose="020B0503030403020204" pitchFamily="34" charset="0"/>
              </a:rPr>
              <a:t> expertos externos y miembros independientes (universidades, etc.).</a:t>
            </a:r>
          </a:p>
          <a:p>
            <a:pPr rtl="0">
              <a:lnSpc>
                <a:spcPct val="100000"/>
              </a:lnSpc>
            </a:pPr>
            <a:endParaRPr lang="en-GB" sz="1800" dirty="0">
              <a:latin typeface="Source Sans Pro" panose="020B0503030403020204" pitchFamily="34" charset="0"/>
              <a:ea typeface="Source Sans Pro" panose="020B0503030403020204" pitchFamily="34" charset="0"/>
            </a:endParaRPr>
          </a:p>
        </p:txBody>
      </p:sp>
      <p:pic>
        <p:nvPicPr>
          <p:cNvPr id="8" name="Graphic 7" descr="Group with solid fill">
            <a:extLst>
              <a:ext uri="{FF2B5EF4-FFF2-40B4-BE49-F238E27FC236}">
                <a16:creationId xmlns:a16="http://schemas.microsoft.com/office/drawing/2014/main" id="{E58A08FF-AAF7-2740-A86B-38B291747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1820" y="3303480"/>
            <a:ext cx="3130899" cy="3130899"/>
          </a:xfrm>
          <a:prstGeom prst="rect">
            <a:avLst/>
          </a:prstGeom>
        </p:spPr>
      </p:pic>
      <p:sp>
        <p:nvSpPr>
          <p:cNvPr id="16" name="TextBox 15">
            <a:extLst>
              <a:ext uri="{FF2B5EF4-FFF2-40B4-BE49-F238E27FC236}">
                <a16:creationId xmlns:a16="http://schemas.microsoft.com/office/drawing/2014/main" id="{5F88123B-AEA2-5347-ACED-C2422E48A549}"/>
              </a:ext>
            </a:extLst>
          </p:cNvPr>
          <p:cNvSpPr txBox="1"/>
          <p:nvPr/>
        </p:nvSpPr>
        <p:spPr>
          <a:xfrm>
            <a:off x="4918198" y="1783122"/>
            <a:ext cx="3157216" cy="369332"/>
          </a:xfrm>
          <a:prstGeom prst="rect">
            <a:avLst/>
          </a:prstGeom>
        </p:spPr>
        <p:txBody>
          <a:bodyPr wrap="square" rtlCol="0" anchor="t">
            <a:spAutoFit/>
          </a:bodyPr>
          <a:lstStyle/>
          <a:p>
            <a:pPr rtl="0"/>
            <a:r>
              <a:rPr lang="es" dirty="0">
                <a:solidFill>
                  <a:srgbClr val="212121"/>
                </a:solidFill>
                <a:latin typeface="Source Sans Pro" panose="020B0503030403020204" pitchFamily="34" charset="0"/>
                <a:ea typeface="Source Sans Pro" panose="020B0503030403020204" pitchFamily="34" charset="0"/>
              </a:rPr>
              <a:t>El equipo debe ser capaz de:</a:t>
            </a:r>
            <a:endParaRPr lang="en-US" sz="1800" dirty="0">
              <a:solidFill>
                <a:srgbClr val="212121"/>
              </a:solidFill>
              <a:latin typeface="Source Sans Pro" panose="020B0503030403020204" pitchFamily="34" charset="0"/>
              <a:ea typeface="Source Sans Pro" panose="020B0503030403020204" pitchFamily="34" charset="0"/>
            </a:endParaRPr>
          </a:p>
        </p:txBody>
      </p:sp>
      <p:sp>
        <p:nvSpPr>
          <p:cNvPr id="18" name="TextBox 17">
            <a:extLst>
              <a:ext uri="{FF2B5EF4-FFF2-40B4-BE49-F238E27FC236}">
                <a16:creationId xmlns:a16="http://schemas.microsoft.com/office/drawing/2014/main" id="{DE6C0B78-68D4-CF40-93C8-C11459FA7474}"/>
              </a:ext>
            </a:extLst>
          </p:cNvPr>
          <p:cNvSpPr txBox="1"/>
          <p:nvPr/>
        </p:nvSpPr>
        <p:spPr>
          <a:xfrm>
            <a:off x="4918199" y="2212496"/>
            <a:ext cx="3861908" cy="1477328"/>
          </a:xfrm>
          <a:prstGeom prst="rect">
            <a:avLst/>
          </a:prstGeom>
        </p:spPr>
        <p:txBody>
          <a:bodyPr wrap="square" rtlCol="0" anchor="t">
            <a:spAutoFit/>
          </a:bodyPr>
          <a:lstStyle/>
          <a:p>
            <a:pPr marL="285750" indent="-285750" rtl="0">
              <a:buFont typeface="Wingdings" pitchFamily="2" charset="2"/>
              <a:buChar char="ü"/>
            </a:pPr>
            <a:r>
              <a:rPr lang="es" dirty="0">
                <a:solidFill>
                  <a:srgbClr val="226676"/>
                </a:solidFill>
                <a:latin typeface="Source Sans Pro" panose="020B0503030403020204" pitchFamily="34" charset="0"/>
                <a:ea typeface="Source Sans Pro" panose="020B0503030403020204" pitchFamily="34" charset="0"/>
              </a:rPr>
              <a:t>Detectar todos los peligros y eventos peligrosos</a:t>
            </a:r>
          </a:p>
          <a:p>
            <a:pPr marL="285750" indent="-285750" rtl="0">
              <a:buFont typeface="Wingdings" pitchFamily="2" charset="2"/>
              <a:buChar char="ü"/>
            </a:pPr>
            <a:r>
              <a:rPr lang="es" dirty="0">
                <a:solidFill>
                  <a:srgbClr val="226676"/>
                </a:solidFill>
                <a:latin typeface="Source Sans Pro" panose="020B0503030403020204" pitchFamily="34" charset="0"/>
                <a:ea typeface="Source Sans Pro" panose="020B0503030403020204" pitchFamily="34" charset="0"/>
              </a:rPr>
              <a:t>Evaluar el riesgo</a:t>
            </a:r>
          </a:p>
          <a:p>
            <a:pPr marL="285750" indent="-285750" rtl="0">
              <a:buFont typeface="Wingdings" pitchFamily="2" charset="2"/>
              <a:buChar char="ü"/>
            </a:pPr>
            <a:r>
              <a:rPr lang="es" dirty="0">
                <a:solidFill>
                  <a:srgbClr val="226676"/>
                </a:solidFill>
                <a:latin typeface="Source Sans Pro" panose="020B0503030403020204" pitchFamily="34" charset="0"/>
                <a:ea typeface="Source Sans Pro" panose="020B0503030403020204" pitchFamily="34" charset="0"/>
              </a:rPr>
              <a:t>Impulsar mejoras en todos los ámbitos del saneamiento</a:t>
            </a:r>
            <a:endParaRPr lang="en-US" sz="1800" dirty="0">
              <a:solidFill>
                <a:srgbClr val="226676"/>
              </a:solidFill>
              <a:latin typeface="Source Sans Pro" panose="020B0503030403020204" pitchFamily="34" charset="0"/>
              <a:ea typeface="Source Sans Pro" panose="020B0503030403020204" pitchFamily="34" charset="0"/>
            </a:endParaRPr>
          </a:p>
        </p:txBody>
      </p:sp>
      <p:sp>
        <p:nvSpPr>
          <p:cNvPr id="21" name="Rectangular Callout 20">
            <a:extLst>
              <a:ext uri="{FF2B5EF4-FFF2-40B4-BE49-F238E27FC236}">
                <a16:creationId xmlns:a16="http://schemas.microsoft.com/office/drawing/2014/main" id="{A2E7FD58-FF4A-154C-9C7A-4CC0839E2DE2}"/>
              </a:ext>
            </a:extLst>
          </p:cNvPr>
          <p:cNvSpPr/>
          <p:nvPr/>
        </p:nvSpPr>
        <p:spPr>
          <a:xfrm>
            <a:off x="7506086" y="100637"/>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Ejemplo 1.7</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12</a:t>
            </a:r>
          </a:p>
        </p:txBody>
      </p:sp>
      <p:sp>
        <p:nvSpPr>
          <p:cNvPr id="2" name="Text Placeholder 19">
            <a:extLst>
              <a:ext uri="{FF2B5EF4-FFF2-40B4-BE49-F238E27FC236}">
                <a16:creationId xmlns:a16="http://schemas.microsoft.com/office/drawing/2014/main" id="{FEE8ABE5-CE88-0378-D1F6-6D239A44AB05}"/>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Conforma el equipo de PSS</a:t>
            </a:r>
            <a:endParaRPr lang="x-none" sz="1800" spc="0" dirty="0">
              <a:solidFill>
                <a:srgbClr val="212121"/>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C8182C5E-1C6A-FD9B-E2E7-D82521827EF8}"/>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1.2:</a:t>
            </a:r>
          </a:p>
        </p:txBody>
      </p:sp>
    </p:spTree>
    <p:extLst>
      <p:ext uri="{BB962C8B-B14F-4D97-AF65-F5344CB8AC3E}">
        <p14:creationId xmlns:p14="http://schemas.microsoft.com/office/powerpoint/2010/main" val="129697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a:xfrm>
            <a:off x="150256" y="1273882"/>
            <a:ext cx="8749766" cy="520861"/>
          </a:xfrm>
        </p:spPr>
        <p:txBody>
          <a:bodyPr rtlCol="0" anchor="t"/>
          <a:lstStyle/>
          <a:p>
            <a:pPr rtl="0">
              <a:spcBef>
                <a:spcPct val="20000"/>
              </a:spcBef>
              <a:buNone/>
              <a:defRPr/>
            </a:pPr>
            <a:r>
              <a:rPr lang="es" dirty="0">
                <a:solidFill>
                  <a:srgbClr val="379175"/>
                </a:solidFill>
                <a:ea typeface="Source Sans Pro" panose="020B0503030403020204" pitchFamily="34" charset="0"/>
              </a:rPr>
              <a:t>Una combinación de competencias relativas a temas técnicos, de la salud y climáticos</a:t>
            </a:r>
            <a:endParaRPr lang="en-GB" dirty="0">
              <a:solidFill>
                <a:srgbClr val="379175"/>
              </a:solidFill>
              <a:ea typeface="Source Sans Pro" panose="020B0503030403020204" pitchFamily="34" charset="0"/>
            </a:endParaRPr>
          </a:p>
        </p:txBody>
      </p:sp>
      <p:sp>
        <p:nvSpPr>
          <p:cNvPr id="12" name="3 Marcador de texto">
            <a:extLst>
              <a:ext uri="{FF2B5EF4-FFF2-40B4-BE49-F238E27FC236}">
                <a16:creationId xmlns:a16="http://schemas.microsoft.com/office/drawing/2014/main" id="{38563984-CF6F-1841-B714-DBB942772A79}"/>
              </a:ext>
            </a:extLst>
          </p:cNvPr>
          <p:cNvSpPr txBox="1">
            <a:spLocks/>
          </p:cNvSpPr>
          <p:nvPr/>
        </p:nvSpPr>
        <p:spPr>
          <a:xfrm>
            <a:off x="258767" y="2629174"/>
            <a:ext cx="8885233" cy="985171"/>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n" sz="1700" i="1" dirty="0">
                <a:solidFill>
                  <a:srgbClr val="212121"/>
                </a:solidFill>
                <a:latin typeface="Source Sans Pro" panose="020B0503030403020204" pitchFamily="34" charset="0"/>
                <a:ea typeface="Source Sans Pro" panose="020B0503030403020204" pitchFamily="34" charset="0"/>
              </a:rPr>
              <a:t>Guías para el saneamiento y la salud</a:t>
            </a:r>
            <a:r>
              <a:rPr lang="en" sz="1700" dirty="0">
                <a:solidFill>
                  <a:srgbClr val="212121"/>
                </a:solidFill>
                <a:latin typeface="Source Sans Pro" panose="020B0503030403020204" pitchFamily="34" charset="0"/>
                <a:ea typeface="Source Sans Pro" panose="020B0503030403020204" pitchFamily="34" charset="0"/>
              </a:rPr>
              <a:t> de la OMS, recomendación 4:</a:t>
            </a:r>
          </a:p>
          <a:p>
            <a:pPr marL="0" indent="0" rtl="0">
              <a:lnSpc>
                <a:spcPct val="100000"/>
              </a:lnSpc>
              <a:buNone/>
              <a:defRPr/>
            </a:pPr>
            <a:r>
              <a:rPr lang="es" sz="1700" i="1" dirty="0">
                <a:solidFill>
                  <a:srgbClr val="212121"/>
                </a:solidFill>
                <a:latin typeface="Source Sans Pro" panose="020B0503030403020204" pitchFamily="34" charset="0"/>
                <a:ea typeface="Source Sans Pro" panose="020B0503030403020204" pitchFamily="34" charset="0"/>
              </a:rPr>
              <a:t>El sector de la salud debe cumplir funciones básicas para garantizar un saneamiento seguro a fin de proteger la salud pública. El mandato de las autoridades sanitarias locales abarca:</a:t>
            </a:r>
          </a:p>
        </p:txBody>
      </p:sp>
      <p:sp>
        <p:nvSpPr>
          <p:cNvPr id="13" name="3 Marcador de texto">
            <a:extLst>
              <a:ext uri="{FF2B5EF4-FFF2-40B4-BE49-F238E27FC236}">
                <a16:creationId xmlns:a16="http://schemas.microsoft.com/office/drawing/2014/main" id="{FE4FCE6C-F4C8-9A4A-BFC9-FCC2CF123530}"/>
              </a:ext>
            </a:extLst>
          </p:cNvPr>
          <p:cNvSpPr txBox="1">
            <a:spLocks/>
          </p:cNvSpPr>
          <p:nvPr/>
        </p:nvSpPr>
        <p:spPr>
          <a:xfrm>
            <a:off x="2078735" y="3906084"/>
            <a:ext cx="6981290" cy="1764954"/>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600" dirty="0">
                <a:solidFill>
                  <a:srgbClr val="212121"/>
                </a:solidFill>
                <a:latin typeface="Source Sans Pro" panose="020B0503030403020204" pitchFamily="34" charset="0"/>
                <a:ea typeface="Source Sans Pro" panose="020B0503030403020204" pitchFamily="34" charset="0"/>
              </a:rPr>
              <a:t>La elaboración de normas y reglamentos que protejan la salud</a:t>
            </a:r>
          </a:p>
          <a:p>
            <a:pPr rtl="0"/>
            <a:r>
              <a:rPr lang="es" sz="1600" dirty="0">
                <a:solidFill>
                  <a:srgbClr val="212121"/>
                </a:solidFill>
                <a:latin typeface="Source Sans Pro" panose="020B0503030403020204" pitchFamily="34" charset="0"/>
                <a:ea typeface="Source Sans Pro" panose="020B0503030403020204" pitchFamily="34" charset="0"/>
              </a:rPr>
              <a:t>La vigilancia de la salud y la respuesta en ese ámbito</a:t>
            </a:r>
          </a:p>
          <a:p>
            <a:pPr rtl="0"/>
            <a:r>
              <a:rPr lang="es" sz="1600" dirty="0">
                <a:solidFill>
                  <a:srgbClr val="212121"/>
                </a:solidFill>
                <a:latin typeface="Source Sans Pro" panose="020B0503030403020204" pitchFamily="34" charset="0"/>
                <a:ea typeface="Source Sans Pro" panose="020B0503030403020204" pitchFamily="34" charset="0"/>
              </a:rPr>
              <a:t>La ejecución de programas de salud que incluyan el saneamiento</a:t>
            </a:r>
          </a:p>
          <a:p>
            <a:pPr rtl="0"/>
            <a:r>
              <a:rPr lang="es" sz="1600" dirty="0">
                <a:solidFill>
                  <a:srgbClr val="212121"/>
                </a:solidFill>
                <a:latin typeface="Source Sans Pro" panose="020B0503030403020204" pitchFamily="34" charset="0"/>
                <a:ea typeface="Source Sans Pro" panose="020B0503030403020204" pitchFamily="34" charset="0"/>
              </a:rPr>
              <a:t>La promoción de cambios de comportamiento en lo referente al saneamiento</a:t>
            </a:r>
          </a:p>
          <a:p>
            <a:pPr rtl="0"/>
            <a:endParaRPr lang="en-GB" sz="1600" dirty="0">
              <a:solidFill>
                <a:srgbClr val="212121"/>
              </a:solidFill>
              <a:latin typeface="Source Sans Pro" panose="020B0503030403020204" pitchFamily="34" charset="0"/>
              <a:ea typeface="Source Sans Pro" panose="020B0503030403020204" pitchFamily="34" charset="0"/>
            </a:endParaRPr>
          </a:p>
          <a:p>
            <a:pPr rtl="0">
              <a:spcBef>
                <a:spcPct val="20000"/>
              </a:spcBef>
              <a:buFont typeface="Arial" panose="020B0604020202020204" pitchFamily="34" charset="0"/>
              <a:buNone/>
              <a:defRPr/>
            </a:pPr>
            <a:endParaRPr lang="en-GB" sz="1600" dirty="0">
              <a:solidFill>
                <a:srgbClr val="212121"/>
              </a:solidFill>
              <a:latin typeface="Source Sans Pro" panose="020B0503030403020204" pitchFamily="34" charset="0"/>
              <a:ea typeface="Source Sans Pro" panose="020B0503030403020204" pitchFamily="34" charset="0"/>
            </a:endParaRPr>
          </a:p>
        </p:txBody>
      </p:sp>
      <p:sp>
        <p:nvSpPr>
          <p:cNvPr id="14" name="Text Placeholder 7">
            <a:extLst>
              <a:ext uri="{FF2B5EF4-FFF2-40B4-BE49-F238E27FC236}">
                <a16:creationId xmlns:a16="http://schemas.microsoft.com/office/drawing/2014/main" id="{F9F833D6-D6CE-C84A-A01B-2C7EA21DE0C4}"/>
              </a:ext>
            </a:extLst>
          </p:cNvPr>
          <p:cNvSpPr txBox="1">
            <a:spLocks/>
          </p:cNvSpPr>
          <p:nvPr/>
        </p:nvSpPr>
        <p:spPr>
          <a:xfrm>
            <a:off x="953997" y="1914590"/>
            <a:ext cx="7398689" cy="59473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1800" dirty="0">
                <a:solidFill>
                  <a:srgbClr val="226676"/>
                </a:solidFill>
                <a:latin typeface="Source Sans Pro" panose="020B0503030403020204" pitchFamily="34" charset="0"/>
                <a:ea typeface="Source Sans Pro" panose="020B0503030403020204" pitchFamily="34" charset="0"/>
              </a:rPr>
              <a:t>Autoridades sanitarias (por ejemplo, autoridades de salud ambiental</a:t>
            </a:r>
            <a:br>
              <a:rPr lang="es" sz="1800" dirty="0">
                <a:solidFill>
                  <a:srgbClr val="226676"/>
                </a:solidFill>
                <a:latin typeface="Source Sans Pro" panose="020B0503030403020204" pitchFamily="34" charset="0"/>
                <a:ea typeface="Source Sans Pro" panose="020B0503030403020204" pitchFamily="34" charset="0"/>
              </a:rPr>
            </a:br>
            <a:r>
              <a:rPr lang="es" sz="1800" dirty="0">
                <a:solidFill>
                  <a:srgbClr val="226676"/>
                </a:solidFill>
                <a:latin typeface="Source Sans Pro" panose="020B0503030403020204" pitchFamily="34" charset="0"/>
                <a:ea typeface="Source Sans Pro" panose="020B0503030403020204" pitchFamily="34" charset="0"/>
              </a:rPr>
              <a:t>y salud pública)</a:t>
            </a: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15" name="Text Placeholder 7">
            <a:extLst>
              <a:ext uri="{FF2B5EF4-FFF2-40B4-BE49-F238E27FC236}">
                <a16:creationId xmlns:a16="http://schemas.microsoft.com/office/drawing/2014/main" id="{0A8C4B2B-5B51-EC46-8523-6A1BFDE9736C}"/>
              </a:ext>
            </a:extLst>
          </p:cNvPr>
          <p:cNvSpPr txBox="1">
            <a:spLocks/>
          </p:cNvSpPr>
          <p:nvPr/>
        </p:nvSpPr>
        <p:spPr>
          <a:xfrm>
            <a:off x="787674" y="5634466"/>
            <a:ext cx="6447130" cy="328311"/>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1800" dirty="0">
                <a:solidFill>
                  <a:srgbClr val="226676"/>
                </a:solidFill>
                <a:latin typeface="Source Sans Pro" panose="020B0503030403020204" pitchFamily="34" charset="0"/>
                <a:ea typeface="Source Sans Pro" panose="020B0503030403020204" pitchFamily="34" charset="0"/>
              </a:rPr>
              <a:t>Especialistas en cambio climático</a:t>
            </a:r>
          </a:p>
        </p:txBody>
      </p:sp>
      <p:sp>
        <p:nvSpPr>
          <p:cNvPr id="16" name="3 Marcador de texto">
            <a:extLst>
              <a:ext uri="{FF2B5EF4-FFF2-40B4-BE49-F238E27FC236}">
                <a16:creationId xmlns:a16="http://schemas.microsoft.com/office/drawing/2014/main" id="{7720BC7D-AF9C-C546-B495-4B133AC2C0FA}"/>
              </a:ext>
            </a:extLst>
          </p:cNvPr>
          <p:cNvSpPr txBox="1">
            <a:spLocks/>
          </p:cNvSpPr>
          <p:nvPr/>
        </p:nvSpPr>
        <p:spPr>
          <a:xfrm>
            <a:off x="787674" y="5994858"/>
            <a:ext cx="2109129" cy="388566"/>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a:solidFill>
                  <a:srgbClr val="212121"/>
                </a:solidFill>
                <a:latin typeface="Source Sans Pro" panose="020B0503030403020204" pitchFamily="34" charset="0"/>
                <a:ea typeface="Source Sans Pro" panose="020B0503030403020204" pitchFamily="34" charset="0"/>
              </a:rPr>
              <a:t>Climatología</a:t>
            </a:r>
          </a:p>
          <a:p>
            <a:pPr rtl="0"/>
            <a:endParaRPr lang="en-GB" sz="1800" dirty="0">
              <a:solidFill>
                <a:srgbClr val="212121"/>
              </a:solidFill>
              <a:latin typeface="Source Sans Pro" panose="020B0503030403020204" pitchFamily="34" charset="0"/>
              <a:ea typeface="Source Sans Pro" panose="020B0503030403020204" pitchFamily="34" charset="0"/>
            </a:endParaRPr>
          </a:p>
          <a:p>
            <a:pPr rtl="0"/>
            <a:endParaRPr lang="en-GB" sz="1800" dirty="0">
              <a:solidFill>
                <a:srgbClr val="212121"/>
              </a:solidFill>
              <a:latin typeface="Source Sans Pro" panose="020B0503030403020204" pitchFamily="34" charset="0"/>
              <a:ea typeface="Source Sans Pro" panose="020B0503030403020204" pitchFamily="34" charset="0"/>
            </a:endParaRPr>
          </a:p>
          <a:p>
            <a:pPr rtl="0">
              <a:spcBef>
                <a:spcPct val="20000"/>
              </a:spcBef>
              <a:buFont typeface="Arial" panose="020B0604020202020204" pitchFamily="34" charset="0"/>
              <a:buNone/>
              <a:defRPr/>
            </a:pPr>
            <a:endParaRPr lang="en-GB" sz="1800" dirty="0">
              <a:solidFill>
                <a:srgbClr val="212121"/>
              </a:solidFill>
              <a:latin typeface="Source Sans Pro" panose="020B0503030403020204" pitchFamily="34" charset="0"/>
              <a:ea typeface="Source Sans Pro" panose="020B0503030403020204" pitchFamily="34" charset="0"/>
            </a:endParaRPr>
          </a:p>
        </p:txBody>
      </p:sp>
      <p:sp>
        <p:nvSpPr>
          <p:cNvPr id="17" name="3 Marcador de texto">
            <a:extLst>
              <a:ext uri="{FF2B5EF4-FFF2-40B4-BE49-F238E27FC236}">
                <a16:creationId xmlns:a16="http://schemas.microsoft.com/office/drawing/2014/main" id="{ABA1EB91-FEA4-0040-AD30-75E04577A1E0}"/>
              </a:ext>
            </a:extLst>
          </p:cNvPr>
          <p:cNvSpPr txBox="1">
            <a:spLocks/>
          </p:cNvSpPr>
          <p:nvPr/>
        </p:nvSpPr>
        <p:spPr>
          <a:xfrm>
            <a:off x="2853743" y="6012111"/>
            <a:ext cx="2109129" cy="388566"/>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a:solidFill>
                  <a:srgbClr val="212121"/>
                </a:solidFill>
                <a:latin typeface="Source Sans Pro" panose="020B0503030403020204" pitchFamily="34" charset="0"/>
                <a:ea typeface="Source Sans Pro" panose="020B0503030403020204" pitchFamily="34" charset="0"/>
              </a:rPr>
              <a:t>Hidrología</a:t>
            </a:r>
          </a:p>
          <a:p>
            <a:pPr rtl="0"/>
            <a:endParaRPr lang="en-GB" sz="1800" dirty="0">
              <a:solidFill>
                <a:srgbClr val="212121"/>
              </a:solidFill>
              <a:latin typeface="Source Sans Pro" panose="020B0503030403020204" pitchFamily="34" charset="0"/>
              <a:ea typeface="Source Sans Pro" panose="020B0503030403020204" pitchFamily="34" charset="0"/>
            </a:endParaRPr>
          </a:p>
          <a:p>
            <a:pPr rtl="0"/>
            <a:endParaRPr lang="en-GB" sz="1800" dirty="0">
              <a:solidFill>
                <a:srgbClr val="212121"/>
              </a:solidFill>
              <a:latin typeface="Source Sans Pro" panose="020B0503030403020204" pitchFamily="34" charset="0"/>
              <a:ea typeface="Source Sans Pro" panose="020B0503030403020204" pitchFamily="34" charset="0"/>
            </a:endParaRPr>
          </a:p>
          <a:p>
            <a:pPr rtl="0">
              <a:spcBef>
                <a:spcPct val="20000"/>
              </a:spcBef>
              <a:buFont typeface="Arial" panose="020B0604020202020204" pitchFamily="34" charset="0"/>
              <a:buNone/>
              <a:defRPr/>
            </a:pPr>
            <a:endParaRPr lang="en-GB" sz="1800" dirty="0">
              <a:solidFill>
                <a:srgbClr val="212121"/>
              </a:solidFill>
              <a:latin typeface="Source Sans Pro" panose="020B0503030403020204" pitchFamily="34" charset="0"/>
              <a:ea typeface="Source Sans Pro" panose="020B0503030403020204" pitchFamily="34" charset="0"/>
            </a:endParaRPr>
          </a:p>
        </p:txBody>
      </p:sp>
      <p:sp>
        <p:nvSpPr>
          <p:cNvPr id="18" name="3 Marcador de texto">
            <a:extLst>
              <a:ext uri="{FF2B5EF4-FFF2-40B4-BE49-F238E27FC236}">
                <a16:creationId xmlns:a16="http://schemas.microsoft.com/office/drawing/2014/main" id="{5A839EEE-BACB-9A49-96DD-9ECCA1B14F57}"/>
              </a:ext>
            </a:extLst>
          </p:cNvPr>
          <p:cNvSpPr txBox="1">
            <a:spLocks/>
          </p:cNvSpPr>
          <p:nvPr/>
        </p:nvSpPr>
        <p:spPr>
          <a:xfrm>
            <a:off x="4572000" y="6012111"/>
            <a:ext cx="3922996" cy="405819"/>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dirty="0">
                <a:solidFill>
                  <a:srgbClr val="212121"/>
                </a:solidFill>
                <a:latin typeface="Source Sans Pro" panose="020B0503030403020204" pitchFamily="34" charset="0"/>
                <a:ea typeface="Source Sans Pro" panose="020B0503030403020204" pitchFamily="34" charset="0"/>
              </a:rPr>
              <a:t>Gestión de desastres o emergencias</a:t>
            </a:r>
          </a:p>
          <a:p>
            <a:pPr rtl="0"/>
            <a:endParaRPr lang="en-GB" sz="1800" dirty="0">
              <a:solidFill>
                <a:srgbClr val="212121"/>
              </a:solidFill>
              <a:latin typeface="Source Sans Pro" panose="020B0503030403020204" pitchFamily="34" charset="0"/>
              <a:ea typeface="Source Sans Pro" panose="020B0503030403020204" pitchFamily="34" charset="0"/>
            </a:endParaRPr>
          </a:p>
          <a:p>
            <a:pPr rtl="0"/>
            <a:endParaRPr lang="en-GB" sz="1800" dirty="0">
              <a:solidFill>
                <a:srgbClr val="212121"/>
              </a:solidFill>
              <a:latin typeface="Source Sans Pro" panose="020B0503030403020204" pitchFamily="34" charset="0"/>
              <a:ea typeface="Source Sans Pro" panose="020B0503030403020204" pitchFamily="34" charset="0"/>
            </a:endParaRPr>
          </a:p>
          <a:p>
            <a:pPr rtl="0">
              <a:spcBef>
                <a:spcPct val="20000"/>
              </a:spcBef>
              <a:buFont typeface="Arial" panose="020B0604020202020204" pitchFamily="34" charset="0"/>
              <a:buNone/>
              <a:defRPr/>
            </a:pPr>
            <a:endParaRPr lang="en-GB" sz="1800" dirty="0">
              <a:solidFill>
                <a:srgbClr val="212121"/>
              </a:solidFill>
              <a:latin typeface="Source Sans Pro" panose="020B0503030403020204" pitchFamily="34" charset="0"/>
              <a:ea typeface="Source Sans Pro" panose="020B0503030403020204" pitchFamily="34" charset="0"/>
            </a:endParaRPr>
          </a:p>
        </p:txBody>
      </p:sp>
      <p:sp>
        <p:nvSpPr>
          <p:cNvPr id="25" name="Rectangular Callout 24">
            <a:extLst>
              <a:ext uri="{FF2B5EF4-FFF2-40B4-BE49-F238E27FC236}">
                <a16:creationId xmlns:a16="http://schemas.microsoft.com/office/drawing/2014/main" id="{97B95313-DCBC-3543-9A93-C51BC5A78F1C}"/>
              </a:ext>
            </a:extLst>
          </p:cNvPr>
          <p:cNvSpPr/>
          <p:nvPr/>
        </p:nvSpPr>
        <p:spPr>
          <a:xfrm>
            <a:off x="526239" y="4047190"/>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Capítulo 2</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Páginas 18 a 20</a:t>
            </a:r>
          </a:p>
        </p:txBody>
      </p:sp>
      <p:sp>
        <p:nvSpPr>
          <p:cNvPr id="3" name="Text Placeholder 19">
            <a:extLst>
              <a:ext uri="{FF2B5EF4-FFF2-40B4-BE49-F238E27FC236}">
                <a16:creationId xmlns:a16="http://schemas.microsoft.com/office/drawing/2014/main" id="{9D068AFE-B057-814C-1FAF-85EB0C9D41D5}"/>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Conforma el equipo de PSS</a:t>
            </a:r>
            <a:endParaRPr lang="x-none" sz="1800" spc="0" dirty="0">
              <a:solidFill>
                <a:srgbClr val="212121"/>
              </a:solidFill>
              <a:ea typeface="Source Sans Pro" panose="020B0503030403020204" pitchFamily="34" charset="0"/>
            </a:endParaRPr>
          </a:p>
        </p:txBody>
      </p:sp>
      <p:sp>
        <p:nvSpPr>
          <p:cNvPr id="4" name="Text Placeholder 19">
            <a:extLst>
              <a:ext uri="{FF2B5EF4-FFF2-40B4-BE49-F238E27FC236}">
                <a16:creationId xmlns:a16="http://schemas.microsoft.com/office/drawing/2014/main" id="{C446E021-6E4B-BDD4-3527-C0AAEC21C996}"/>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1.2:</a:t>
            </a:r>
          </a:p>
        </p:txBody>
      </p:sp>
    </p:spTree>
    <p:extLst>
      <p:ext uri="{BB962C8B-B14F-4D97-AF65-F5344CB8AC3E}">
        <p14:creationId xmlns:p14="http://schemas.microsoft.com/office/powerpoint/2010/main" val="41020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150256" y="1318397"/>
            <a:ext cx="8919099"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Definir y registrar las funciones de los miembros del equipo</a:t>
            </a:r>
          </a:p>
        </p:txBody>
      </p:sp>
      <p:sp>
        <p:nvSpPr>
          <p:cNvPr id="14" name="TextBox 13">
            <a:extLst>
              <a:ext uri="{FF2B5EF4-FFF2-40B4-BE49-F238E27FC236}">
                <a16:creationId xmlns:a16="http://schemas.microsoft.com/office/drawing/2014/main" id="{865E3D70-98AB-7243-967B-3EDA3F3EE268}"/>
              </a:ext>
            </a:extLst>
          </p:cNvPr>
          <p:cNvSpPr txBox="1"/>
          <p:nvPr/>
        </p:nvSpPr>
        <p:spPr>
          <a:xfrm>
            <a:off x="150256" y="1759784"/>
            <a:ext cx="8001805" cy="646331"/>
          </a:xfrm>
          <a:prstGeom prst="rect">
            <a:avLst/>
          </a:prstGeom>
        </p:spPr>
        <p:txBody>
          <a:bodyPr wrap="square" rtlCol="0" anchor="t">
            <a:spAutoFit/>
          </a:bodyPr>
          <a:lstStyle/>
          <a:p>
            <a:pPr rtl="0"/>
            <a:r>
              <a:rPr lang="es" dirty="0">
                <a:solidFill>
                  <a:srgbClr val="212121"/>
                </a:solidFill>
                <a:latin typeface="Source Sans Pro" panose="020B0503030403020204" pitchFamily="34" charset="0"/>
                <a:ea typeface="Source Sans Pro" panose="020B0503030403020204" pitchFamily="34" charset="0"/>
              </a:rPr>
              <a:t>Al inicio del proceso, se deberían repartir las responsabilidades entre los miembros del equipo y las funciones deberían definirse y anotarse de forma clara. </a:t>
            </a:r>
            <a:endParaRPr lang="en-US" sz="1800" dirty="0">
              <a:solidFill>
                <a:srgbClr val="212121"/>
              </a:solidFill>
              <a:latin typeface="Source Sans Pro" panose="020B0503030403020204" pitchFamily="34" charset="0"/>
              <a:ea typeface="Source Sans Pro" panose="020B0503030403020204" pitchFamily="34" charset="0"/>
            </a:endParaRPr>
          </a:p>
        </p:txBody>
      </p:sp>
      <p:sp>
        <p:nvSpPr>
          <p:cNvPr id="16" name="Rectangular Callout 15">
            <a:extLst>
              <a:ext uri="{FF2B5EF4-FFF2-40B4-BE49-F238E27FC236}">
                <a16:creationId xmlns:a16="http://schemas.microsoft.com/office/drawing/2014/main" id="{8010826E-FB3D-894F-9895-71C252BCE224}"/>
              </a:ext>
            </a:extLst>
          </p:cNvPr>
          <p:cNvSpPr/>
          <p:nvPr/>
        </p:nvSpPr>
        <p:spPr>
          <a:xfrm>
            <a:off x="7506086" y="100637"/>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Herramienta 1.1</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13</a:t>
            </a:r>
          </a:p>
        </p:txBody>
      </p:sp>
      <p:sp>
        <p:nvSpPr>
          <p:cNvPr id="3" name="Text Placeholder 19">
            <a:extLst>
              <a:ext uri="{FF2B5EF4-FFF2-40B4-BE49-F238E27FC236}">
                <a16:creationId xmlns:a16="http://schemas.microsoft.com/office/drawing/2014/main" id="{50CEF8B9-A3D4-9CA5-ED75-7294F77783BF}"/>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Conforma el equipo de PSS</a:t>
            </a:r>
            <a:endParaRPr lang="x-none" sz="1800" spc="0" dirty="0">
              <a:solidFill>
                <a:srgbClr val="212121"/>
              </a:solidFill>
              <a:ea typeface="Source Sans Pro" panose="020B0503030403020204" pitchFamily="34" charset="0"/>
            </a:endParaRPr>
          </a:p>
        </p:txBody>
      </p:sp>
      <p:sp>
        <p:nvSpPr>
          <p:cNvPr id="7" name="Text Placeholder 19">
            <a:extLst>
              <a:ext uri="{FF2B5EF4-FFF2-40B4-BE49-F238E27FC236}">
                <a16:creationId xmlns:a16="http://schemas.microsoft.com/office/drawing/2014/main" id="{98DE8C89-F16E-9E64-03D7-2DB51393DA9E}"/>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1.2:</a:t>
            </a:r>
          </a:p>
        </p:txBody>
      </p:sp>
      <p:pic>
        <p:nvPicPr>
          <p:cNvPr id="8" name="Imagen 7">
            <a:extLst>
              <a:ext uri="{FF2B5EF4-FFF2-40B4-BE49-F238E27FC236}">
                <a16:creationId xmlns:a16="http://schemas.microsoft.com/office/drawing/2014/main" id="{1726F422-7F3D-2642-1101-F5D52ECF7A01}"/>
              </a:ext>
            </a:extLst>
          </p:cNvPr>
          <p:cNvPicPr>
            <a:picLocks noChangeAspect="1"/>
          </p:cNvPicPr>
          <p:nvPr/>
        </p:nvPicPr>
        <p:blipFill rotWithShape="1">
          <a:blip r:embed="rId3"/>
          <a:srcRect l="10714" t="9016" r="34857" b="59873"/>
          <a:stretch/>
        </p:blipFill>
        <p:spPr>
          <a:xfrm>
            <a:off x="1694173" y="2501733"/>
            <a:ext cx="5755653" cy="3701143"/>
          </a:xfrm>
          <a:prstGeom prst="rect">
            <a:avLst/>
          </a:prstGeom>
        </p:spPr>
      </p:pic>
    </p:spTree>
    <p:extLst>
      <p:ext uri="{BB962C8B-B14F-4D97-AF65-F5344CB8AC3E}">
        <p14:creationId xmlns:p14="http://schemas.microsoft.com/office/powerpoint/2010/main" val="3594740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150256" y="1290954"/>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600" dirty="0">
                <a:solidFill>
                  <a:srgbClr val="379175"/>
                </a:solidFill>
              </a:rPr>
              <a:t>Análisis de las partes interesadas de las iniciativas de PSS grandes o complejas</a:t>
            </a:r>
          </a:p>
        </p:txBody>
      </p:sp>
      <p:sp>
        <p:nvSpPr>
          <p:cNvPr id="14" name="TextBox 13">
            <a:extLst>
              <a:ext uri="{FF2B5EF4-FFF2-40B4-BE49-F238E27FC236}">
                <a16:creationId xmlns:a16="http://schemas.microsoft.com/office/drawing/2014/main" id="{865E3D70-98AB-7243-967B-3EDA3F3EE268}"/>
              </a:ext>
            </a:extLst>
          </p:cNvPr>
          <p:cNvSpPr txBox="1"/>
          <p:nvPr/>
        </p:nvSpPr>
        <p:spPr>
          <a:xfrm>
            <a:off x="150256" y="1811815"/>
            <a:ext cx="8895287" cy="523220"/>
          </a:xfrm>
          <a:prstGeom prst="rect">
            <a:avLst/>
          </a:prstGeom>
        </p:spPr>
        <p:txBody>
          <a:bodyPr wrap="square" rtlCol="0" anchor="t">
            <a:spAutoFit/>
          </a:bodyPr>
          <a:lstStyle/>
          <a:p>
            <a:pPr rtl="0"/>
            <a:r>
              <a:rPr lang="es" sz="1400" dirty="0">
                <a:solidFill>
                  <a:srgbClr val="212121"/>
                </a:solidFill>
                <a:latin typeface="Source Sans Pro" panose="020B0503030403020204" pitchFamily="34" charset="0"/>
                <a:ea typeface="Source Sans Pro" panose="020B0503030403020204" pitchFamily="34" charset="0"/>
              </a:rPr>
              <a:t>Proceso en el que se determinan las partes interesadas, se establecen sus características y se planifica</a:t>
            </a:r>
            <a:br>
              <a:rPr lang="es" sz="1400" dirty="0">
                <a:solidFill>
                  <a:srgbClr val="212121"/>
                </a:solidFill>
                <a:latin typeface="Source Sans Pro" panose="020B0503030403020204" pitchFamily="34" charset="0"/>
                <a:ea typeface="Source Sans Pro" panose="020B0503030403020204" pitchFamily="34" charset="0"/>
              </a:rPr>
            </a:br>
            <a:r>
              <a:rPr lang="es" sz="1400" dirty="0">
                <a:solidFill>
                  <a:srgbClr val="212121"/>
                </a:solidFill>
                <a:latin typeface="Source Sans Pro" panose="020B0503030403020204" pitchFamily="34" charset="0"/>
                <a:ea typeface="Source Sans Pro" panose="020B0503030403020204" pitchFamily="34" charset="0"/>
              </a:rPr>
              <a:t>su participación.</a:t>
            </a:r>
            <a:endParaRPr lang="en-US" sz="1400" dirty="0">
              <a:solidFill>
                <a:srgbClr val="212121"/>
              </a:solidFill>
              <a:latin typeface="Source Sans Pro" panose="020B0503030403020204" pitchFamily="34" charset="0"/>
              <a:ea typeface="Source Sans Pro" panose="020B0503030403020204" pitchFamily="34" charset="0"/>
            </a:endParaRPr>
          </a:p>
        </p:txBody>
      </p:sp>
      <p:sp>
        <p:nvSpPr>
          <p:cNvPr id="16" name="Rectangular Callout 15">
            <a:extLst>
              <a:ext uri="{FF2B5EF4-FFF2-40B4-BE49-F238E27FC236}">
                <a16:creationId xmlns:a16="http://schemas.microsoft.com/office/drawing/2014/main" id="{8010826E-FB3D-894F-9895-71C252BCE224}"/>
              </a:ext>
            </a:extLst>
          </p:cNvPr>
          <p:cNvSpPr/>
          <p:nvPr/>
        </p:nvSpPr>
        <p:spPr>
          <a:xfrm>
            <a:off x="7506086" y="100637"/>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Herramienta 1.2</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14</a:t>
            </a:r>
          </a:p>
        </p:txBody>
      </p:sp>
      <p:sp>
        <p:nvSpPr>
          <p:cNvPr id="10" name="TextBox 9">
            <a:extLst>
              <a:ext uri="{FF2B5EF4-FFF2-40B4-BE49-F238E27FC236}">
                <a16:creationId xmlns:a16="http://schemas.microsoft.com/office/drawing/2014/main" id="{2B0E3DB3-64D6-444D-8A7F-B8F5BE1D8E90}"/>
              </a:ext>
            </a:extLst>
          </p:cNvPr>
          <p:cNvSpPr txBox="1"/>
          <p:nvPr/>
        </p:nvSpPr>
        <p:spPr>
          <a:xfrm>
            <a:off x="150256" y="2339629"/>
            <a:ext cx="8895287" cy="830997"/>
          </a:xfrm>
          <a:prstGeom prst="rect">
            <a:avLst/>
          </a:prstGeom>
        </p:spPr>
        <p:txBody>
          <a:bodyPr wrap="square" rtlCol="0" anchor="t">
            <a:spAutoFit/>
          </a:bodyPr>
          <a:lstStyle/>
          <a:p>
            <a:pPr rtl="0"/>
            <a:r>
              <a:rPr lang="es" sz="1600" dirty="0">
                <a:solidFill>
                  <a:srgbClr val="212121"/>
                </a:solidFill>
                <a:latin typeface="Source Sans Pro" panose="020B0503030403020204" pitchFamily="34" charset="0"/>
                <a:ea typeface="Source Sans Pro" panose="020B0503030403020204" pitchFamily="34" charset="0"/>
              </a:rPr>
              <a:t>Las </a:t>
            </a:r>
            <a:r>
              <a:rPr lang="es" sz="1600" b="1" dirty="0">
                <a:solidFill>
                  <a:srgbClr val="212121"/>
                </a:solidFill>
                <a:latin typeface="Source Sans Pro" panose="020B0503030403020204" pitchFamily="34" charset="0"/>
                <a:ea typeface="Source Sans Pro" panose="020B0503030403020204" pitchFamily="34" charset="0"/>
              </a:rPr>
              <a:t>partes interesadas</a:t>
            </a:r>
            <a:r>
              <a:rPr lang="es" sz="1600" dirty="0">
                <a:solidFill>
                  <a:srgbClr val="212121"/>
                </a:solidFill>
                <a:latin typeface="Source Sans Pro" panose="020B0503030403020204" pitchFamily="34" charset="0"/>
                <a:ea typeface="Source Sans Pro" panose="020B0503030403020204" pitchFamily="34" charset="0"/>
              </a:rPr>
              <a:t> son personas u organizaciones que: tienen </a:t>
            </a:r>
            <a:r>
              <a:rPr lang="es" sz="1600" b="1" dirty="0">
                <a:solidFill>
                  <a:srgbClr val="212121"/>
                </a:solidFill>
                <a:latin typeface="Source Sans Pro" panose="020B0503030403020204" pitchFamily="34" charset="0"/>
                <a:ea typeface="Source Sans Pro" panose="020B0503030403020204" pitchFamily="34" charset="0"/>
              </a:rPr>
              <a:t>control directo</a:t>
            </a:r>
            <a:r>
              <a:rPr lang="es" sz="1600" dirty="0">
                <a:solidFill>
                  <a:srgbClr val="212121"/>
                </a:solidFill>
                <a:latin typeface="Source Sans Pro" panose="020B0503030403020204" pitchFamily="34" charset="0"/>
                <a:ea typeface="Source Sans Pro" panose="020B0503030403020204" pitchFamily="34" charset="0"/>
              </a:rPr>
              <a:t> sobre los sistemas de saneamiento, ejercen </a:t>
            </a:r>
            <a:r>
              <a:rPr lang="es" sz="1600" b="1" dirty="0">
                <a:solidFill>
                  <a:srgbClr val="212121"/>
                </a:solidFill>
                <a:latin typeface="Source Sans Pro" panose="020B0503030403020204" pitchFamily="34" charset="0"/>
                <a:ea typeface="Source Sans Pro" panose="020B0503030403020204" pitchFamily="34" charset="0"/>
              </a:rPr>
              <a:t>cierta influencia</a:t>
            </a:r>
            <a:r>
              <a:rPr lang="es" sz="1600" dirty="0">
                <a:solidFill>
                  <a:srgbClr val="212121"/>
                </a:solidFill>
                <a:latin typeface="Source Sans Pro" panose="020B0503030403020204" pitchFamily="34" charset="0"/>
                <a:ea typeface="Source Sans Pro" panose="020B0503030403020204" pitchFamily="34" charset="0"/>
              </a:rPr>
              <a:t> al respecto o </a:t>
            </a:r>
            <a:r>
              <a:rPr lang="es" sz="1600" b="1" dirty="0">
                <a:solidFill>
                  <a:srgbClr val="212121"/>
                </a:solidFill>
                <a:latin typeface="Source Sans Pro" panose="020B0503030403020204" pitchFamily="34" charset="0"/>
                <a:ea typeface="Source Sans Pro" panose="020B0503030403020204" pitchFamily="34" charset="0"/>
              </a:rPr>
              <a:t>se ven afectadas</a:t>
            </a:r>
            <a:r>
              <a:rPr lang="es" sz="1600" dirty="0">
                <a:solidFill>
                  <a:srgbClr val="212121"/>
                </a:solidFill>
                <a:latin typeface="Source Sans Pro" panose="020B0503030403020204" pitchFamily="34" charset="0"/>
                <a:ea typeface="Source Sans Pro" panose="020B0503030403020204" pitchFamily="34" charset="0"/>
              </a:rPr>
              <a:t> por ellos y están </a:t>
            </a:r>
            <a:r>
              <a:rPr lang="es" sz="1600" b="1" dirty="0">
                <a:solidFill>
                  <a:srgbClr val="212121"/>
                </a:solidFill>
                <a:latin typeface="Source Sans Pro" panose="020B0503030403020204" pitchFamily="34" charset="0"/>
                <a:ea typeface="Source Sans Pro" panose="020B0503030403020204" pitchFamily="34" charset="0"/>
              </a:rPr>
              <a:t>interesadas en</a:t>
            </a:r>
            <a:r>
              <a:rPr lang="es" sz="1600" dirty="0">
                <a:solidFill>
                  <a:srgbClr val="212121"/>
                </a:solidFill>
                <a:latin typeface="Source Sans Pro" panose="020B0503030403020204" pitchFamily="34" charset="0"/>
                <a:ea typeface="Source Sans Pro" panose="020B0503030403020204" pitchFamily="34" charset="0"/>
              </a:rPr>
              <a:t> ellos. </a:t>
            </a:r>
            <a:endParaRPr lang="en-US" sz="1600" dirty="0">
              <a:solidFill>
                <a:srgbClr val="212121"/>
              </a:solidFill>
              <a:latin typeface="Source Sans Pro" panose="020B0503030403020204" pitchFamily="34" charset="0"/>
              <a:ea typeface="Source Sans Pro" panose="020B0503030403020204" pitchFamily="34" charset="0"/>
            </a:endParaRPr>
          </a:p>
        </p:txBody>
      </p:sp>
      <p:sp>
        <p:nvSpPr>
          <p:cNvPr id="2" name="Text Placeholder 19">
            <a:extLst>
              <a:ext uri="{FF2B5EF4-FFF2-40B4-BE49-F238E27FC236}">
                <a16:creationId xmlns:a16="http://schemas.microsoft.com/office/drawing/2014/main" id="{9F8357C9-4038-F3F6-B6B9-5B2CEBABF6BB}"/>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Conforma el equipo de PSS</a:t>
            </a:r>
            <a:endParaRPr lang="x-none" sz="1800" spc="0" dirty="0">
              <a:solidFill>
                <a:srgbClr val="212121"/>
              </a:solidFill>
              <a:ea typeface="Source Sans Pro" panose="020B0503030403020204" pitchFamily="34" charset="0"/>
            </a:endParaRPr>
          </a:p>
        </p:txBody>
      </p:sp>
      <p:sp>
        <p:nvSpPr>
          <p:cNvPr id="7" name="Text Placeholder 19">
            <a:extLst>
              <a:ext uri="{FF2B5EF4-FFF2-40B4-BE49-F238E27FC236}">
                <a16:creationId xmlns:a16="http://schemas.microsoft.com/office/drawing/2014/main" id="{015EB1D7-F26C-1F35-FCDD-A17AAE089CA2}"/>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1.2:</a:t>
            </a:r>
          </a:p>
        </p:txBody>
      </p:sp>
      <p:pic>
        <p:nvPicPr>
          <p:cNvPr id="8" name="Imagen 7">
            <a:extLst>
              <a:ext uri="{FF2B5EF4-FFF2-40B4-BE49-F238E27FC236}">
                <a16:creationId xmlns:a16="http://schemas.microsoft.com/office/drawing/2014/main" id="{170742D1-2EC2-F3C2-1531-8444F8E987CC}"/>
              </a:ext>
            </a:extLst>
          </p:cNvPr>
          <p:cNvPicPr>
            <a:picLocks noChangeAspect="1"/>
          </p:cNvPicPr>
          <p:nvPr/>
        </p:nvPicPr>
        <p:blipFill rotWithShape="1">
          <a:blip r:embed="rId3"/>
          <a:srcRect l="6000" t="15364" r="7572" b="58350"/>
          <a:stretch/>
        </p:blipFill>
        <p:spPr>
          <a:xfrm>
            <a:off x="0" y="3204028"/>
            <a:ext cx="9120188" cy="3120462"/>
          </a:xfrm>
          <a:prstGeom prst="rect">
            <a:avLst/>
          </a:prstGeom>
        </p:spPr>
      </p:pic>
    </p:spTree>
    <p:extLst>
      <p:ext uri="{BB962C8B-B14F-4D97-AF65-F5344CB8AC3E}">
        <p14:creationId xmlns:p14="http://schemas.microsoft.com/office/powerpoint/2010/main" val="744545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150256" y="1334302"/>
            <a:ext cx="8694198"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dirty="0">
                <a:solidFill>
                  <a:srgbClr val="379175"/>
                </a:solidFill>
              </a:rPr>
              <a:t>Comité directivo de las iniciativas de PSS grandes o complejas</a:t>
            </a:r>
          </a:p>
        </p:txBody>
      </p:sp>
      <p:sp>
        <p:nvSpPr>
          <p:cNvPr id="14" name="TextBox 13">
            <a:extLst>
              <a:ext uri="{FF2B5EF4-FFF2-40B4-BE49-F238E27FC236}">
                <a16:creationId xmlns:a16="http://schemas.microsoft.com/office/drawing/2014/main" id="{865E3D70-98AB-7243-967B-3EDA3F3EE268}"/>
              </a:ext>
            </a:extLst>
          </p:cNvPr>
          <p:cNvSpPr txBox="1"/>
          <p:nvPr/>
        </p:nvSpPr>
        <p:spPr>
          <a:xfrm>
            <a:off x="150256" y="1965555"/>
            <a:ext cx="8694198" cy="1200329"/>
          </a:xfrm>
          <a:prstGeom prst="rect">
            <a:avLst/>
          </a:prstGeom>
        </p:spPr>
        <p:txBody>
          <a:bodyPr wrap="square" rtlCol="0" anchor="t">
            <a:spAutoFit/>
          </a:bodyPr>
          <a:lstStyle/>
          <a:p>
            <a:pPr rtl="0"/>
            <a:r>
              <a:rPr lang="es" dirty="0">
                <a:solidFill>
                  <a:srgbClr val="212121"/>
                </a:solidFill>
                <a:latin typeface="Source Sans Pro" panose="020B0503030403020204" pitchFamily="34" charset="0"/>
                <a:ea typeface="Source Sans Pro" panose="020B0503030403020204" pitchFamily="34" charset="0"/>
              </a:rPr>
              <a:t>Órgano representativo con una supervisión combinada de cada paso de la cadena de servicios de saneamiento, desde el inodoro —en particular la contención </a:t>
            </a:r>
            <a:r>
              <a:rPr lang="en" i="1" dirty="0">
                <a:solidFill>
                  <a:srgbClr val="212121"/>
                </a:solidFill>
                <a:latin typeface="Source Sans Pro" panose="020B0503030403020204" pitchFamily="34" charset="0"/>
                <a:ea typeface="Source Sans Pro" panose="020B0503030403020204" pitchFamily="34" charset="0"/>
              </a:rPr>
              <a:t>in situ—</a:t>
            </a:r>
            <a:r>
              <a:rPr lang="en" dirty="0">
                <a:solidFill>
                  <a:srgbClr val="212121"/>
                </a:solidFill>
                <a:latin typeface="Source Sans Pro" panose="020B0503030403020204" pitchFamily="34" charset="0"/>
                <a:ea typeface="Source Sans Pro" panose="020B0503030403020204" pitchFamily="34" charset="0"/>
              </a:rPr>
              <a:t> hasta</a:t>
            </a:r>
            <a:br>
              <a:rPr lang="en" dirty="0">
                <a:solidFill>
                  <a:srgbClr val="212121"/>
                </a:solidFill>
                <a:latin typeface="Source Sans Pro" panose="020B0503030403020204" pitchFamily="34" charset="0"/>
                <a:ea typeface="Source Sans Pro" panose="020B0503030403020204" pitchFamily="34" charset="0"/>
              </a:rPr>
            </a:br>
            <a:r>
              <a:rPr lang="en" dirty="0">
                <a:solidFill>
                  <a:srgbClr val="212121"/>
                </a:solidFill>
                <a:latin typeface="Source Sans Pro" panose="020B0503030403020204" pitchFamily="34" charset="0"/>
                <a:ea typeface="Source Sans Pro" panose="020B0503030403020204" pitchFamily="34" charset="0"/>
              </a:rPr>
              <a:t>el tratamiento y la disposición o reutilización, pasando por la transferencia por medio de alcantarillado o camiones de succión de lodos.</a:t>
            </a:r>
          </a:p>
        </p:txBody>
      </p:sp>
      <p:sp>
        <p:nvSpPr>
          <p:cNvPr id="16" name="Rectangular Callout 15">
            <a:extLst>
              <a:ext uri="{FF2B5EF4-FFF2-40B4-BE49-F238E27FC236}">
                <a16:creationId xmlns:a16="http://schemas.microsoft.com/office/drawing/2014/main" id="{8010826E-FB3D-894F-9895-71C252BCE224}"/>
              </a:ext>
            </a:extLst>
          </p:cNvPr>
          <p:cNvSpPr/>
          <p:nvPr/>
        </p:nvSpPr>
        <p:spPr>
          <a:xfrm>
            <a:off x="7506086" y="100637"/>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Ejemplo 1.9</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15</a:t>
            </a:r>
          </a:p>
        </p:txBody>
      </p:sp>
      <p:sp>
        <p:nvSpPr>
          <p:cNvPr id="10" name="TextBox 9">
            <a:extLst>
              <a:ext uri="{FF2B5EF4-FFF2-40B4-BE49-F238E27FC236}">
                <a16:creationId xmlns:a16="http://schemas.microsoft.com/office/drawing/2014/main" id="{2B0E3DB3-64D6-444D-8A7F-B8F5BE1D8E90}"/>
              </a:ext>
            </a:extLst>
          </p:cNvPr>
          <p:cNvSpPr txBox="1"/>
          <p:nvPr/>
        </p:nvSpPr>
        <p:spPr>
          <a:xfrm>
            <a:off x="422413" y="3341171"/>
            <a:ext cx="4323287" cy="707886"/>
          </a:xfrm>
          <a:prstGeom prst="rect">
            <a:avLst/>
          </a:prstGeom>
        </p:spPr>
        <p:txBody>
          <a:bodyPr wrap="square" rtlCol="0" anchor="t">
            <a:spAutoFit/>
          </a:bodyPr>
          <a:lstStyle/>
          <a:p>
            <a:pPr algn="ctr" rtl="0"/>
            <a:r>
              <a:rPr lang="es" sz="2000" dirty="0">
                <a:solidFill>
                  <a:srgbClr val="212121"/>
                </a:solidFill>
                <a:latin typeface="Source Sans Pro" panose="020B0503030403020204" pitchFamily="34" charset="0"/>
                <a:ea typeface="Source Sans Pro" panose="020B0503030403020204" pitchFamily="34" charset="0"/>
              </a:rPr>
              <a:t>Altos representantes de las autoridades competentes</a:t>
            </a:r>
          </a:p>
        </p:txBody>
      </p:sp>
      <p:sp>
        <p:nvSpPr>
          <p:cNvPr id="9" name="TextBox 8">
            <a:extLst>
              <a:ext uri="{FF2B5EF4-FFF2-40B4-BE49-F238E27FC236}">
                <a16:creationId xmlns:a16="http://schemas.microsoft.com/office/drawing/2014/main" id="{E44CA8F2-E4BE-3843-A01C-84F17E620310}"/>
              </a:ext>
            </a:extLst>
          </p:cNvPr>
          <p:cNvSpPr txBox="1"/>
          <p:nvPr/>
        </p:nvSpPr>
        <p:spPr>
          <a:xfrm>
            <a:off x="4622799" y="3338174"/>
            <a:ext cx="4323287" cy="707886"/>
          </a:xfrm>
          <a:prstGeom prst="rect">
            <a:avLst/>
          </a:prstGeom>
        </p:spPr>
        <p:txBody>
          <a:bodyPr wrap="square" rtlCol="0" anchor="t">
            <a:spAutoFit/>
          </a:bodyPr>
          <a:lstStyle/>
          <a:p>
            <a:pPr algn="ctr" rtl="0"/>
            <a:r>
              <a:rPr lang="es" sz="2000" dirty="0">
                <a:solidFill>
                  <a:srgbClr val="212121"/>
                </a:solidFill>
                <a:latin typeface="Source Sans Pro" panose="020B0503030403020204" pitchFamily="34" charset="0"/>
                <a:ea typeface="Source Sans Pro" panose="020B0503030403020204" pitchFamily="34" charset="0"/>
              </a:rPr>
              <a:t>Altos representantes de los asociados en la implementación</a:t>
            </a:r>
          </a:p>
        </p:txBody>
      </p:sp>
      <p:sp>
        <p:nvSpPr>
          <p:cNvPr id="13" name="3 Marcador de texto">
            <a:extLst>
              <a:ext uri="{FF2B5EF4-FFF2-40B4-BE49-F238E27FC236}">
                <a16:creationId xmlns:a16="http://schemas.microsoft.com/office/drawing/2014/main" id="{62EF1D9E-BB12-CE4D-B767-A6B66BEF322A}"/>
              </a:ext>
            </a:extLst>
          </p:cNvPr>
          <p:cNvSpPr txBox="1">
            <a:spLocks/>
          </p:cNvSpPr>
          <p:nvPr/>
        </p:nvSpPr>
        <p:spPr>
          <a:xfrm>
            <a:off x="2386544" y="4257997"/>
            <a:ext cx="6855642" cy="1418159"/>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n" sz="2000" i="1">
                <a:solidFill>
                  <a:srgbClr val="379175"/>
                </a:solidFill>
                <a:latin typeface="Source Sans Pro" panose="020B0503030403020204" pitchFamily="34" charset="0"/>
                <a:ea typeface="Source Sans Pro" panose="020B0503030403020204" pitchFamily="34" charset="0"/>
              </a:rPr>
              <a:t>Guías para el saneamiento y la salud</a:t>
            </a:r>
            <a:r>
              <a:rPr lang="en" sz="2000">
                <a:solidFill>
                  <a:srgbClr val="379175"/>
                </a:solidFill>
                <a:latin typeface="Source Sans Pro" panose="020B0503030403020204" pitchFamily="34" charset="0"/>
                <a:ea typeface="Source Sans Pro" panose="020B0503030403020204" pitchFamily="34" charset="0"/>
              </a:rPr>
              <a:t> de la OMS:</a:t>
            </a:r>
          </a:p>
          <a:p>
            <a:pPr marL="0" indent="0" rtl="0">
              <a:lnSpc>
                <a:spcPct val="100000"/>
              </a:lnSpc>
              <a:buNone/>
              <a:defRPr/>
            </a:pPr>
            <a:r>
              <a:rPr lang="es" sz="2000">
                <a:solidFill>
                  <a:srgbClr val="212121"/>
                </a:solidFill>
                <a:latin typeface="Source Sans Pro" panose="020B0503030403020204" pitchFamily="34" charset="0"/>
                <a:ea typeface="Source Sans Pro" panose="020B0503030403020204" pitchFamily="34" charset="0"/>
              </a:rPr>
              <a:t>Crear grupos de coordinación del gobierno local con representación de directivos de todos los departamentos pertinentes del gobierno local y de los asociados en la implementación, con el fin de armonizar y coordinar las actividades de saneamiento.</a:t>
            </a:r>
          </a:p>
        </p:txBody>
      </p:sp>
      <p:sp>
        <p:nvSpPr>
          <p:cNvPr id="20" name="Rectangular Callout 19">
            <a:extLst>
              <a:ext uri="{FF2B5EF4-FFF2-40B4-BE49-F238E27FC236}">
                <a16:creationId xmlns:a16="http://schemas.microsoft.com/office/drawing/2014/main" id="{35595D9A-9B1E-B44B-A3F3-99DE588725D0}"/>
              </a:ext>
            </a:extLst>
          </p:cNvPr>
          <p:cNvSpPr/>
          <p:nvPr/>
        </p:nvSpPr>
        <p:spPr>
          <a:xfrm>
            <a:off x="507548" y="4704156"/>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Capítulo 2</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Páginas 21 y 22</a:t>
            </a:r>
          </a:p>
        </p:txBody>
      </p:sp>
      <p:sp>
        <p:nvSpPr>
          <p:cNvPr id="2" name="Text Placeholder 19">
            <a:extLst>
              <a:ext uri="{FF2B5EF4-FFF2-40B4-BE49-F238E27FC236}">
                <a16:creationId xmlns:a16="http://schemas.microsoft.com/office/drawing/2014/main" id="{14C5AE65-05B0-9A06-71C3-997AFEA61FD3}"/>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Conforma el equipo de PSS</a:t>
            </a:r>
            <a:endParaRPr lang="x-none" sz="1800" spc="0" dirty="0">
              <a:solidFill>
                <a:srgbClr val="212121"/>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80555CD1-1427-40AB-2856-F5EBBC354CAF}"/>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1.2:</a:t>
            </a:r>
          </a:p>
        </p:txBody>
      </p:sp>
    </p:spTree>
    <p:extLst>
      <p:ext uri="{BB962C8B-B14F-4D97-AF65-F5344CB8AC3E}">
        <p14:creationId xmlns:p14="http://schemas.microsoft.com/office/powerpoint/2010/main" val="34689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9" grpId="0"/>
      <p:bldP spid="13"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150256" y="1341387"/>
            <a:ext cx="8787019"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dirty="0">
                <a:solidFill>
                  <a:srgbClr val="379175"/>
                </a:solidFill>
              </a:rPr>
              <a:t>Comité directivo de las iniciativas de PSS grandes o complejas</a:t>
            </a:r>
          </a:p>
        </p:txBody>
      </p:sp>
      <p:sp>
        <p:nvSpPr>
          <p:cNvPr id="11" name="3 Marcador de texto">
            <a:extLst>
              <a:ext uri="{FF2B5EF4-FFF2-40B4-BE49-F238E27FC236}">
                <a16:creationId xmlns:a16="http://schemas.microsoft.com/office/drawing/2014/main" id="{0BE582A6-2646-CA44-B8A5-AC856A86CA36}"/>
              </a:ext>
            </a:extLst>
          </p:cNvPr>
          <p:cNvSpPr txBox="1">
            <a:spLocks/>
          </p:cNvSpPr>
          <p:nvPr/>
        </p:nvSpPr>
        <p:spPr>
          <a:xfrm>
            <a:off x="3987693" y="2550772"/>
            <a:ext cx="4706099" cy="3573618"/>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dirty="0">
                <a:solidFill>
                  <a:srgbClr val="212121"/>
                </a:solidFill>
                <a:latin typeface="Source Sans Pro" panose="020B0503030403020204" pitchFamily="34" charset="0"/>
                <a:ea typeface="Source Sans Pro" panose="020B0503030403020204" pitchFamily="34" charset="0"/>
              </a:rPr>
              <a:t>liderazgo y supervisión en todo el proceso;</a:t>
            </a:r>
            <a:endParaRPr lang="en-GB" sz="1800" dirty="0">
              <a:solidFill>
                <a:srgbClr val="212121"/>
              </a:solidFill>
              <a:latin typeface="Source Sans Pro" panose="020B0503030403020204" pitchFamily="34" charset="0"/>
              <a:ea typeface="Source Sans Pro" panose="020B0503030403020204" pitchFamily="34" charset="0"/>
            </a:endParaRPr>
          </a:p>
          <a:p>
            <a:pPr rtl="0"/>
            <a:r>
              <a:rPr lang="es" sz="1800" dirty="0">
                <a:solidFill>
                  <a:srgbClr val="212121"/>
                </a:solidFill>
                <a:latin typeface="Source Sans Pro" panose="020B0503030403020204" pitchFamily="34" charset="0"/>
                <a:ea typeface="Source Sans Pro" panose="020B0503030403020204" pitchFamily="34" charset="0"/>
              </a:rPr>
              <a:t>acuerdo en torno a las esferas prioritarias para la PSS;</a:t>
            </a:r>
          </a:p>
          <a:p>
            <a:pPr rtl="0"/>
            <a:r>
              <a:rPr lang="es" sz="1800" dirty="0">
                <a:solidFill>
                  <a:srgbClr val="212121"/>
                </a:solidFill>
                <a:latin typeface="Source Sans Pro" panose="020B0503030403020204" pitchFamily="34" charset="0"/>
                <a:ea typeface="Source Sans Pro" panose="020B0503030403020204" pitchFamily="34" charset="0"/>
              </a:rPr>
              <a:t>colaboración con el personal directivo superior de la organización líder y obtención de su compromiso;</a:t>
            </a:r>
          </a:p>
          <a:p>
            <a:pPr rtl="0"/>
            <a:r>
              <a:rPr lang="es" sz="1800" dirty="0">
                <a:solidFill>
                  <a:srgbClr val="212121"/>
                </a:solidFill>
                <a:latin typeface="Source Sans Pro" panose="020B0503030403020204" pitchFamily="34" charset="0"/>
                <a:ea typeface="Source Sans Pro" panose="020B0503030403020204" pitchFamily="34" charset="0"/>
              </a:rPr>
              <a:t>aseguramiento del compromiso en términos financieros y de recursos; y</a:t>
            </a:r>
            <a:endParaRPr lang="en-GB" sz="1800" dirty="0">
              <a:solidFill>
                <a:srgbClr val="212121"/>
              </a:solidFill>
              <a:latin typeface="Source Sans Pro" panose="020B0503030403020204" pitchFamily="34" charset="0"/>
              <a:ea typeface="Source Sans Pro" panose="020B0503030403020204" pitchFamily="34" charset="0"/>
            </a:endParaRPr>
          </a:p>
          <a:p>
            <a:pPr rtl="0"/>
            <a:r>
              <a:rPr lang="es" sz="1800" dirty="0">
                <a:solidFill>
                  <a:srgbClr val="212121"/>
                </a:solidFill>
                <a:latin typeface="Source Sans Pro" panose="020B0503030403020204" pitchFamily="34" charset="0"/>
                <a:ea typeface="Source Sans Pro" panose="020B0503030403020204" pitchFamily="34" charset="0"/>
              </a:rPr>
              <a:t>diálogo normativo y modificación de políticas según sea necesario, con miras a crear un entorno propicio para la prestación de servicios de saneamiento seguro.</a:t>
            </a:r>
            <a:endParaRPr lang="en-GB" sz="1800" dirty="0">
              <a:solidFill>
                <a:srgbClr val="212121"/>
              </a:solidFill>
              <a:latin typeface="Source Sans Pro" panose="020B0503030403020204" pitchFamily="34" charset="0"/>
              <a:ea typeface="Source Sans Pro" panose="020B0503030403020204" pitchFamily="34" charset="0"/>
            </a:endParaRPr>
          </a:p>
          <a:p>
            <a:pPr rtl="0">
              <a:spcBef>
                <a:spcPct val="20000"/>
              </a:spcBef>
              <a:buFont typeface="Arial" panose="020B0604020202020204" pitchFamily="34" charset="0"/>
              <a:buNone/>
              <a:defRPr/>
            </a:pPr>
            <a:endParaRPr lang="en-GB" sz="1800" dirty="0">
              <a:solidFill>
                <a:srgbClr val="212121"/>
              </a:solidFill>
              <a:latin typeface="Source Sans Pro" panose="020B0503030403020204" pitchFamily="34" charset="0"/>
              <a:ea typeface="Source Sans Pro" panose="020B0503030403020204" pitchFamily="34" charset="0"/>
            </a:endParaRPr>
          </a:p>
        </p:txBody>
      </p:sp>
      <p:sp>
        <p:nvSpPr>
          <p:cNvPr id="12" name="Text Placeholder 7">
            <a:extLst>
              <a:ext uri="{FF2B5EF4-FFF2-40B4-BE49-F238E27FC236}">
                <a16:creationId xmlns:a16="http://schemas.microsoft.com/office/drawing/2014/main" id="{1AA8C20D-77F2-9E4A-BF7D-2D9148DCB8C6}"/>
              </a:ext>
            </a:extLst>
          </p:cNvPr>
          <p:cNvSpPr txBox="1">
            <a:spLocks/>
          </p:cNvSpPr>
          <p:nvPr/>
        </p:nvSpPr>
        <p:spPr>
          <a:xfrm>
            <a:off x="248713" y="1979889"/>
            <a:ext cx="3738980" cy="472252"/>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2000" dirty="0">
                <a:solidFill>
                  <a:srgbClr val="212121"/>
                </a:solidFill>
                <a:latin typeface="Source Sans Pro" panose="020B0503030403020204" pitchFamily="34" charset="0"/>
                <a:ea typeface="Source Sans Pro" panose="020B0503030403020204" pitchFamily="34" charset="0"/>
              </a:rPr>
              <a:t>Los comités directivos aportan:</a:t>
            </a:r>
          </a:p>
        </p:txBody>
      </p:sp>
      <p:pic>
        <p:nvPicPr>
          <p:cNvPr id="3" name="Graphic 2" descr="Group brainstorm with solid fill">
            <a:extLst>
              <a:ext uri="{FF2B5EF4-FFF2-40B4-BE49-F238E27FC236}">
                <a16:creationId xmlns:a16="http://schemas.microsoft.com/office/drawing/2014/main" id="{B21FE38E-C420-2E46-A697-D79A3E14DF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713" y="2385315"/>
            <a:ext cx="3573618" cy="3573618"/>
          </a:xfrm>
          <a:prstGeom prst="rect">
            <a:avLst/>
          </a:prstGeom>
        </p:spPr>
      </p:pic>
      <p:sp>
        <p:nvSpPr>
          <p:cNvPr id="2" name="Text Placeholder 19">
            <a:extLst>
              <a:ext uri="{FF2B5EF4-FFF2-40B4-BE49-F238E27FC236}">
                <a16:creationId xmlns:a16="http://schemas.microsoft.com/office/drawing/2014/main" id="{BC2E43A9-5651-910E-7994-8EF064594C32}"/>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Conforma el equipo de PSS</a:t>
            </a:r>
            <a:endParaRPr lang="x-none" sz="1800" spc="0" dirty="0">
              <a:solidFill>
                <a:srgbClr val="212121"/>
              </a:solidFill>
              <a:ea typeface="Source Sans Pro" panose="020B0503030403020204" pitchFamily="34" charset="0"/>
            </a:endParaRPr>
          </a:p>
        </p:txBody>
      </p:sp>
      <p:sp>
        <p:nvSpPr>
          <p:cNvPr id="7" name="Text Placeholder 19">
            <a:extLst>
              <a:ext uri="{FF2B5EF4-FFF2-40B4-BE49-F238E27FC236}">
                <a16:creationId xmlns:a16="http://schemas.microsoft.com/office/drawing/2014/main" id="{E5108FE7-8965-8690-05BB-00C52C792217}"/>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1.2:</a:t>
            </a:r>
          </a:p>
        </p:txBody>
      </p:sp>
    </p:spTree>
    <p:extLst>
      <p:ext uri="{BB962C8B-B14F-4D97-AF65-F5344CB8AC3E}">
        <p14:creationId xmlns:p14="http://schemas.microsoft.com/office/powerpoint/2010/main" val="3797529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150256" y="1350628"/>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Aspectos financieros y de gestión</a:t>
            </a:r>
          </a:p>
        </p:txBody>
      </p:sp>
      <p:sp>
        <p:nvSpPr>
          <p:cNvPr id="11" name="3 Marcador de texto">
            <a:extLst>
              <a:ext uri="{FF2B5EF4-FFF2-40B4-BE49-F238E27FC236}">
                <a16:creationId xmlns:a16="http://schemas.microsoft.com/office/drawing/2014/main" id="{0BE582A6-2646-CA44-B8A5-AC856A86CA36}"/>
              </a:ext>
            </a:extLst>
          </p:cNvPr>
          <p:cNvSpPr txBox="1">
            <a:spLocks/>
          </p:cNvSpPr>
          <p:nvPr/>
        </p:nvSpPr>
        <p:spPr>
          <a:xfrm>
            <a:off x="528631" y="2966501"/>
            <a:ext cx="6310708" cy="1257466"/>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212121"/>
                </a:solidFill>
                <a:latin typeface="Source Sans Pro" panose="020B0503030403020204" pitchFamily="34" charset="0"/>
                <a:ea typeface="Source Sans Pro" panose="020B0503030403020204" pitchFamily="34" charset="0"/>
              </a:rPr>
              <a:t>muestreo y análisis;</a:t>
            </a:r>
          </a:p>
          <a:p>
            <a:pPr rtl="0"/>
            <a:r>
              <a:rPr lang="es" sz="2000" dirty="0">
                <a:solidFill>
                  <a:srgbClr val="212121"/>
                </a:solidFill>
                <a:latin typeface="Source Sans Pro" panose="020B0503030403020204" pitchFamily="34" charset="0"/>
                <a:ea typeface="Source Sans Pro" panose="020B0503030403020204" pitchFamily="34" charset="0"/>
              </a:rPr>
              <a:t>recopilación de datos; e</a:t>
            </a:r>
          </a:p>
          <a:p>
            <a:pPr rtl="0"/>
            <a:r>
              <a:rPr lang="es" sz="2000" dirty="0">
                <a:solidFill>
                  <a:srgbClr val="212121"/>
                </a:solidFill>
                <a:latin typeface="Source Sans Pro" panose="020B0503030403020204" pitchFamily="34" charset="0"/>
                <a:ea typeface="Source Sans Pro" panose="020B0503030403020204" pitchFamily="34" charset="0"/>
              </a:rPr>
              <a:t>investigaciones sobre el terreno.</a:t>
            </a:r>
            <a:endParaRPr lang="en-GB" sz="2000" dirty="0">
              <a:solidFill>
                <a:srgbClr val="212121"/>
              </a:solidFill>
              <a:latin typeface="Source Sans Pro" panose="020B0503030403020204" pitchFamily="34" charset="0"/>
              <a:ea typeface="Source Sans Pro" panose="020B0503030403020204" pitchFamily="34" charset="0"/>
            </a:endParaRPr>
          </a:p>
          <a:p>
            <a:pPr rtl="0">
              <a:spcBef>
                <a:spcPct val="20000"/>
              </a:spcBef>
              <a:buFont typeface="Arial" panose="020B0604020202020204" pitchFamily="34" charset="0"/>
              <a:buNone/>
              <a:defRPr/>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12" name="Text Placeholder 7">
            <a:extLst>
              <a:ext uri="{FF2B5EF4-FFF2-40B4-BE49-F238E27FC236}">
                <a16:creationId xmlns:a16="http://schemas.microsoft.com/office/drawing/2014/main" id="{1AA8C20D-77F2-9E4A-BF7D-2D9148DCB8C6}"/>
              </a:ext>
            </a:extLst>
          </p:cNvPr>
          <p:cNvSpPr txBox="1">
            <a:spLocks/>
          </p:cNvSpPr>
          <p:nvPr/>
        </p:nvSpPr>
        <p:spPr>
          <a:xfrm>
            <a:off x="150257" y="1742295"/>
            <a:ext cx="8480560" cy="752481"/>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rtl="0">
              <a:lnSpc>
                <a:spcPct val="100000"/>
              </a:lnSpc>
            </a:pPr>
            <a:r>
              <a:rPr lang="es" sz="2000" dirty="0">
                <a:solidFill>
                  <a:srgbClr val="212121"/>
                </a:solidFill>
                <a:latin typeface="Source Sans Pro" panose="020B0503030403020204" pitchFamily="34" charset="0"/>
                <a:ea typeface="Source Sans Pro" panose="020B0503030403020204" pitchFamily="34" charset="0"/>
              </a:rPr>
              <a:t>Para la labor de PSS, será necesario dedicar tiempo y sufragar ciertos costos directos durante la fase de preparación, para los siguientes elementos:</a:t>
            </a:r>
          </a:p>
        </p:txBody>
      </p:sp>
      <p:sp>
        <p:nvSpPr>
          <p:cNvPr id="8" name="Text Placeholder 7">
            <a:extLst>
              <a:ext uri="{FF2B5EF4-FFF2-40B4-BE49-F238E27FC236}">
                <a16:creationId xmlns:a16="http://schemas.microsoft.com/office/drawing/2014/main" id="{8ED5E599-94A1-D74F-B553-E3C0F0E8B1BD}"/>
              </a:ext>
            </a:extLst>
          </p:cNvPr>
          <p:cNvSpPr txBox="1">
            <a:spLocks/>
          </p:cNvSpPr>
          <p:nvPr/>
        </p:nvSpPr>
        <p:spPr>
          <a:xfrm>
            <a:off x="150257" y="4699333"/>
            <a:ext cx="8835124" cy="752481"/>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rtl="0">
              <a:lnSpc>
                <a:spcPct val="100000"/>
              </a:lnSpc>
            </a:pPr>
            <a:r>
              <a:rPr lang="es" sz="2000" dirty="0">
                <a:solidFill>
                  <a:srgbClr val="212121"/>
                </a:solidFill>
                <a:latin typeface="Source Sans Pro" panose="020B0503030403020204" pitchFamily="34" charset="0"/>
                <a:ea typeface="Source Sans Pro" panose="020B0503030403020204" pitchFamily="34" charset="0"/>
              </a:rPr>
              <a:t>Para el proceso de PSS, la dirección habrá de prestar apoyo mediante la asignación de tiempo de personal y de financiación inicial que pueda ser necesaria.</a:t>
            </a:r>
          </a:p>
        </p:txBody>
      </p:sp>
      <p:sp>
        <p:nvSpPr>
          <p:cNvPr id="2" name="Text Placeholder 19">
            <a:extLst>
              <a:ext uri="{FF2B5EF4-FFF2-40B4-BE49-F238E27FC236}">
                <a16:creationId xmlns:a16="http://schemas.microsoft.com/office/drawing/2014/main" id="{DA90418E-7DFF-D945-C431-05A99C6A0B41}"/>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Conforma el equipo de PSS</a:t>
            </a:r>
            <a:endParaRPr lang="x-none" sz="1800" spc="0" dirty="0">
              <a:solidFill>
                <a:srgbClr val="212121"/>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236131EB-6835-C393-66D0-97AAC5F1D1AA}"/>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1.2:</a:t>
            </a:r>
          </a:p>
        </p:txBody>
      </p:sp>
    </p:spTree>
    <p:extLst>
      <p:ext uri="{BB962C8B-B14F-4D97-AF65-F5344CB8AC3E}">
        <p14:creationId xmlns:p14="http://schemas.microsoft.com/office/powerpoint/2010/main" val="37186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281F80E-62F9-464F-A397-9F04FF79CA69}"/>
              </a:ext>
            </a:extLst>
          </p:cNvPr>
          <p:cNvSpPr>
            <a:spLocks noGrp="1"/>
          </p:cNvSpPr>
          <p:nvPr>
            <p:ph type="body" sz="quarter" idx="10"/>
          </p:nvPr>
        </p:nvSpPr>
        <p:spPr>
          <a:xfrm>
            <a:off x="2296633" y="2108801"/>
            <a:ext cx="6239116" cy="1108532"/>
          </a:xfrm>
        </p:spPr>
        <p:txBody>
          <a:bodyPr rtlCol="0"/>
          <a:lstStyle/>
          <a:p>
            <a:pPr rtl="0"/>
            <a:r>
              <a:rPr lang="es" sz="2300" dirty="0">
                <a:latin typeface="Source Sans Pro" panose="020B0503030403020204" pitchFamily="34" charset="0"/>
                <a:ea typeface="Source Sans Pro" panose="020B0503030403020204" pitchFamily="34" charset="0"/>
              </a:rPr>
              <a:t>Este paso determina cuáles son los principales problemas de saneamiento que debe abordar</a:t>
            </a:r>
            <a:br>
              <a:rPr lang="es" sz="2300" dirty="0">
                <a:latin typeface="Source Sans Pro" panose="020B0503030403020204" pitchFamily="34" charset="0"/>
                <a:ea typeface="Source Sans Pro" panose="020B0503030403020204" pitchFamily="34" charset="0"/>
              </a:rPr>
            </a:br>
            <a:r>
              <a:rPr lang="es" sz="2300" dirty="0">
                <a:latin typeface="Source Sans Pro" panose="020B0503030403020204" pitchFamily="34" charset="0"/>
                <a:ea typeface="Source Sans Pro" panose="020B0503030403020204" pitchFamily="34" charset="0"/>
              </a:rPr>
              <a:t>la PSS y permite que el proceso pueda gestionarse.</a:t>
            </a:r>
          </a:p>
        </p:txBody>
      </p:sp>
      <p:sp>
        <p:nvSpPr>
          <p:cNvPr id="6" name="3 Marcador de texto">
            <a:extLst>
              <a:ext uri="{FF2B5EF4-FFF2-40B4-BE49-F238E27FC236}">
                <a16:creationId xmlns:a16="http://schemas.microsoft.com/office/drawing/2014/main" id="{6471C214-FACE-DD49-B6B8-D2741ACF5EDB}"/>
              </a:ext>
            </a:extLst>
          </p:cNvPr>
          <p:cNvSpPr>
            <a:spLocks noGrp="1"/>
          </p:cNvSpPr>
          <p:nvPr>
            <p:ph type="body" sz="quarter" idx="14"/>
          </p:nvPr>
        </p:nvSpPr>
        <p:spPr>
          <a:xfrm>
            <a:off x="248712" y="3760167"/>
            <a:ext cx="8697373" cy="493329"/>
          </a:xfrm>
        </p:spPr>
        <p:txBody>
          <a:bodyPr rtlCol="0" anchor="t"/>
          <a:lstStyle/>
          <a:p>
            <a:pPr marL="0" indent="0" rtl="0">
              <a:lnSpc>
                <a:spcPct val="100000"/>
              </a:lnSpc>
              <a:buNone/>
              <a:defRPr/>
            </a:pPr>
            <a:r>
              <a:rPr lang="es" sz="2300" dirty="0">
                <a:latin typeface="Source Sans Pro" panose="020B0503030403020204" pitchFamily="34" charset="0"/>
                <a:ea typeface="Source Sans Pro" panose="020B0503030403020204" pitchFamily="34" charset="0"/>
              </a:rPr>
              <a:t>Se puede recurrir a herramientas basadas en los riesgos para analizar la situación y para determinar y acordar las prioridades de la PSS.</a:t>
            </a:r>
          </a:p>
          <a:p>
            <a:pPr rtl="0">
              <a:lnSpc>
                <a:spcPct val="100000"/>
              </a:lnSpc>
              <a:buFont typeface="Arial"/>
              <a:buChar char="•"/>
              <a:defRPr/>
            </a:pPr>
            <a:endParaRPr lang="en-AU" sz="2300" dirty="0">
              <a:latin typeface="Source Sans Pro" panose="020B0503030403020204" pitchFamily="34" charset="0"/>
              <a:ea typeface="Source Sans Pro" panose="020B0503030403020204" pitchFamily="34" charset="0"/>
            </a:endParaRPr>
          </a:p>
        </p:txBody>
      </p:sp>
      <p:sp>
        <p:nvSpPr>
          <p:cNvPr id="17" name="3 Marcador de texto">
            <a:extLst>
              <a:ext uri="{FF2B5EF4-FFF2-40B4-BE49-F238E27FC236}">
                <a16:creationId xmlns:a16="http://schemas.microsoft.com/office/drawing/2014/main" id="{7138602F-7619-2548-9F09-4A0988E513AB}"/>
              </a:ext>
            </a:extLst>
          </p:cNvPr>
          <p:cNvSpPr txBox="1">
            <a:spLocks/>
          </p:cNvSpPr>
          <p:nvPr/>
        </p:nvSpPr>
        <p:spPr>
          <a:xfrm>
            <a:off x="270591" y="4758268"/>
            <a:ext cx="4543421" cy="1011212"/>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buFont typeface="Arial"/>
              <a:buChar char="•"/>
              <a:defRPr/>
            </a:pPr>
            <a:r>
              <a:rPr lang="es" sz="2300" dirty="0">
                <a:solidFill>
                  <a:srgbClr val="212121"/>
                </a:solidFill>
                <a:latin typeface="Source Sans Pro" panose="020B0503030403020204" pitchFamily="34" charset="0"/>
                <a:ea typeface="Source Sans Pro" panose="020B0503030403020204" pitchFamily="34" charset="0"/>
              </a:rPr>
              <a:t>Diagramas de flujo de excretas</a:t>
            </a:r>
          </a:p>
        </p:txBody>
      </p:sp>
      <p:sp>
        <p:nvSpPr>
          <p:cNvPr id="18" name="Rectangular Callout 17">
            <a:extLst>
              <a:ext uri="{FF2B5EF4-FFF2-40B4-BE49-F238E27FC236}">
                <a16:creationId xmlns:a16="http://schemas.microsoft.com/office/drawing/2014/main" id="{9BBFCB97-B04F-D643-A7AF-A9845E5FE9F0}"/>
              </a:ext>
            </a:extLst>
          </p:cNvPr>
          <p:cNvSpPr/>
          <p:nvPr/>
        </p:nvSpPr>
        <p:spPr>
          <a:xfrm>
            <a:off x="7506086" y="100637"/>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Páginas </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15 a 17</a:t>
            </a:r>
          </a:p>
        </p:txBody>
      </p:sp>
      <p:sp>
        <p:nvSpPr>
          <p:cNvPr id="8" name="3 Marcador de texto">
            <a:extLst>
              <a:ext uri="{FF2B5EF4-FFF2-40B4-BE49-F238E27FC236}">
                <a16:creationId xmlns:a16="http://schemas.microsoft.com/office/drawing/2014/main" id="{8C9519FB-9440-134A-8E2E-BFA4A255B814}"/>
              </a:ext>
            </a:extLst>
          </p:cNvPr>
          <p:cNvSpPr txBox="1">
            <a:spLocks/>
          </p:cNvSpPr>
          <p:nvPr/>
        </p:nvSpPr>
        <p:spPr>
          <a:xfrm>
            <a:off x="4572000" y="4763696"/>
            <a:ext cx="4543421" cy="1011212"/>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buFont typeface="Arial"/>
              <a:buChar char="•"/>
              <a:defRPr/>
            </a:pPr>
            <a:r>
              <a:rPr lang="es" sz="2300" dirty="0">
                <a:solidFill>
                  <a:srgbClr val="212121"/>
                </a:solidFill>
                <a:latin typeface="Source Sans Pro" panose="020B0503030403020204" pitchFamily="34" charset="0"/>
                <a:ea typeface="Source Sans Pro" panose="020B0503030403020204" pitchFamily="34" charset="0"/>
              </a:rPr>
              <a:t>La herramienta de evaluación</a:t>
            </a:r>
            <a:br>
              <a:rPr lang="es" sz="2300" dirty="0">
                <a:solidFill>
                  <a:srgbClr val="212121"/>
                </a:solidFill>
                <a:latin typeface="Source Sans Pro" panose="020B0503030403020204" pitchFamily="34" charset="0"/>
                <a:ea typeface="Source Sans Pro" panose="020B0503030403020204" pitchFamily="34" charset="0"/>
              </a:rPr>
            </a:br>
            <a:r>
              <a:rPr lang="es" sz="2300" dirty="0">
                <a:solidFill>
                  <a:srgbClr val="212121"/>
                </a:solidFill>
                <a:latin typeface="Source Sans Pro" panose="020B0503030403020204" pitchFamily="34" charset="0"/>
                <a:ea typeface="Source Sans Pro" panose="020B0503030403020204" pitchFamily="34" charset="0"/>
              </a:rPr>
              <a:t>de la exposición SaniPath</a:t>
            </a:r>
          </a:p>
        </p:txBody>
      </p:sp>
      <p:sp>
        <p:nvSpPr>
          <p:cNvPr id="3" name="TextBox 11">
            <a:extLst>
              <a:ext uri="{FF2B5EF4-FFF2-40B4-BE49-F238E27FC236}">
                <a16:creationId xmlns:a16="http://schemas.microsoft.com/office/drawing/2014/main" id="{531A541E-AE40-5C00-03CF-A4CA4E1AD35C}"/>
              </a:ext>
            </a:extLst>
          </p:cNvPr>
          <p:cNvSpPr txBox="1"/>
          <p:nvPr/>
        </p:nvSpPr>
        <p:spPr>
          <a:xfrm>
            <a:off x="2296633" y="1461518"/>
            <a:ext cx="4146698" cy="584775"/>
          </a:xfrm>
          <a:prstGeom prst="rect">
            <a:avLst/>
          </a:prstGeom>
          <a:noFill/>
        </p:spPr>
        <p:txBody>
          <a:bodyPr wrap="square" rtlCol="0">
            <a:spAutoFit/>
          </a:bodyPr>
          <a:lstStyle/>
          <a:p>
            <a:pPr rtl="0"/>
            <a:r>
              <a:rPr lang="es" sz="32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OBJETIVO</a:t>
            </a:r>
          </a:p>
        </p:txBody>
      </p:sp>
      <p:pic>
        <p:nvPicPr>
          <p:cNvPr id="4" name="Picture 12">
            <a:extLst>
              <a:ext uri="{FF2B5EF4-FFF2-40B4-BE49-F238E27FC236}">
                <a16:creationId xmlns:a16="http://schemas.microsoft.com/office/drawing/2014/main" id="{875B3BB4-FF86-3357-69A1-1AD9CC98A8D0}"/>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sp>
        <p:nvSpPr>
          <p:cNvPr id="5" name="Text Placeholder 19">
            <a:extLst>
              <a:ext uri="{FF2B5EF4-FFF2-40B4-BE49-F238E27FC236}">
                <a16:creationId xmlns:a16="http://schemas.microsoft.com/office/drawing/2014/main" id="{A40DC3FE-FF50-DD1D-1FB7-25ECDE0E0CAE}"/>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Establecer las prioridades de la PSS</a:t>
            </a:r>
            <a:endParaRPr lang="x-none" sz="1800" spc="0" dirty="0">
              <a:solidFill>
                <a:srgbClr val="212121"/>
              </a:solidFill>
              <a:ea typeface="Source Sans Pro" panose="020B0503030403020204" pitchFamily="34" charset="0"/>
            </a:endParaRPr>
          </a:p>
        </p:txBody>
      </p:sp>
      <p:sp>
        <p:nvSpPr>
          <p:cNvPr id="7" name="Text Placeholder 19">
            <a:extLst>
              <a:ext uri="{FF2B5EF4-FFF2-40B4-BE49-F238E27FC236}">
                <a16:creationId xmlns:a16="http://schemas.microsoft.com/office/drawing/2014/main" id="{C7D74F54-74B9-3046-3CC8-D055A92C326F}"/>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1.3:</a:t>
            </a:r>
          </a:p>
        </p:txBody>
      </p:sp>
    </p:spTree>
    <p:extLst>
      <p:ext uri="{BB962C8B-B14F-4D97-AF65-F5344CB8AC3E}">
        <p14:creationId xmlns:p14="http://schemas.microsoft.com/office/powerpoint/2010/main" val="379665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059CD14-E4C9-7CB4-C016-3279E7F819E4}"/>
              </a:ext>
            </a:extLst>
          </p:cNvPr>
          <p:cNvPicPr>
            <a:picLocks noChangeAspect="1"/>
          </p:cNvPicPr>
          <p:nvPr/>
        </p:nvPicPr>
        <p:blipFill>
          <a:blip r:embed="rId3"/>
          <a:stretch>
            <a:fillRect/>
          </a:stretch>
        </p:blipFill>
        <p:spPr>
          <a:xfrm>
            <a:off x="175155" y="2414923"/>
            <a:ext cx="5124976" cy="3906205"/>
          </a:xfrm>
          <a:prstGeom prst="rect">
            <a:avLst/>
          </a:prstGeom>
        </p:spPr>
      </p:pic>
      <p:sp>
        <p:nvSpPr>
          <p:cNvPr id="4" name="Text Placeholder 19">
            <a:extLst>
              <a:ext uri="{FF2B5EF4-FFF2-40B4-BE49-F238E27FC236}">
                <a16:creationId xmlns:a16="http://schemas.microsoft.com/office/drawing/2014/main" id="{F183F455-F46E-9D47-84F4-B94C48C6C2AD}"/>
              </a:ext>
            </a:extLst>
          </p:cNvPr>
          <p:cNvSpPr txBox="1">
            <a:spLocks/>
          </p:cNvSpPr>
          <p:nvPr/>
        </p:nvSpPr>
        <p:spPr>
          <a:xfrm>
            <a:off x="248713" y="833753"/>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a:solidFill>
                  <a:srgbClr val="212121"/>
                </a:solidFill>
                <a:latin typeface="Source Sans Pro" panose="020B0503030403020204" pitchFamily="34" charset="0"/>
                <a:ea typeface="Source Sans Pro" panose="020B0503030403020204" pitchFamily="34" charset="0"/>
              </a:rPr>
              <a:t>Fijar las prioridades de la PSS</a:t>
            </a:r>
            <a:endParaRPr lang="x-none" sz="1800" spc="0" dirty="0">
              <a:solidFill>
                <a:srgbClr val="212121"/>
              </a:solidFill>
              <a:ea typeface="Source Sans Pro" panose="020B0503030403020204" pitchFamily="34" charset="0"/>
            </a:endParaRPr>
          </a:p>
        </p:txBody>
      </p:sp>
      <p:sp>
        <p:nvSpPr>
          <p:cNvPr id="5" name="Text Placeholder 19">
            <a:extLst>
              <a:ext uri="{FF2B5EF4-FFF2-40B4-BE49-F238E27FC236}">
                <a16:creationId xmlns:a16="http://schemas.microsoft.com/office/drawing/2014/main" id="{DBACD8E9-AB48-414A-8193-363639AFBDC1}"/>
              </a:ext>
            </a:extLst>
          </p:cNvPr>
          <p:cNvSpPr txBox="1">
            <a:spLocks/>
          </p:cNvSpPr>
          <p:nvPr/>
        </p:nvSpPr>
        <p:spPr>
          <a:xfrm>
            <a:off x="248713" y="243263"/>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PASO 1.3</a:t>
            </a:r>
          </a:p>
        </p:txBody>
      </p:sp>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248713" y="1366819"/>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Diagramas de flujo de excretas</a:t>
            </a:r>
          </a:p>
        </p:txBody>
      </p:sp>
      <p:sp>
        <p:nvSpPr>
          <p:cNvPr id="12" name="Text Placeholder 7">
            <a:extLst>
              <a:ext uri="{FF2B5EF4-FFF2-40B4-BE49-F238E27FC236}">
                <a16:creationId xmlns:a16="http://schemas.microsoft.com/office/drawing/2014/main" id="{1AA8C20D-77F2-9E4A-BF7D-2D9148DCB8C6}"/>
              </a:ext>
            </a:extLst>
          </p:cNvPr>
          <p:cNvSpPr txBox="1">
            <a:spLocks/>
          </p:cNvSpPr>
          <p:nvPr/>
        </p:nvSpPr>
        <p:spPr>
          <a:xfrm>
            <a:off x="248712" y="1730644"/>
            <a:ext cx="8895288" cy="752481"/>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rtl="0">
              <a:lnSpc>
                <a:spcPct val="100000"/>
              </a:lnSpc>
            </a:pPr>
            <a:r>
              <a:rPr lang="es" dirty="0">
                <a:solidFill>
                  <a:srgbClr val="212121"/>
                </a:solidFill>
                <a:latin typeface="Source Sans Pro" panose="020B0503030403020204" pitchFamily="34" charset="0"/>
                <a:ea typeface="Source Sans Pro" panose="020B0503030403020204" pitchFamily="34" charset="0"/>
              </a:rPr>
              <a:t>Ayudan a establecer prioridades a partir de gráficos de los porcentajes de excretas de una ciudad</a:t>
            </a:r>
            <a:br>
              <a:rPr lang="es" dirty="0">
                <a:solidFill>
                  <a:srgbClr val="212121"/>
                </a:solidFill>
                <a:latin typeface="Source Sans Pro" panose="020B0503030403020204" pitchFamily="34" charset="0"/>
                <a:ea typeface="Source Sans Pro" panose="020B0503030403020204" pitchFamily="34" charset="0"/>
              </a:rPr>
            </a:br>
            <a:r>
              <a:rPr lang="es" dirty="0">
                <a:solidFill>
                  <a:srgbClr val="212121"/>
                </a:solidFill>
                <a:latin typeface="Source Sans Pro" panose="020B0503030403020204" pitchFamily="34" charset="0"/>
                <a:ea typeface="Source Sans Pro" panose="020B0503030403020204" pitchFamily="34" charset="0"/>
              </a:rPr>
              <a:t>o un pueblo que no se gestionan de manera segura en cada paso de la cadena de saneamiento:</a:t>
            </a:r>
          </a:p>
        </p:txBody>
      </p:sp>
      <p:sp>
        <p:nvSpPr>
          <p:cNvPr id="8" name="Text Placeholder 7">
            <a:extLst>
              <a:ext uri="{FF2B5EF4-FFF2-40B4-BE49-F238E27FC236}">
                <a16:creationId xmlns:a16="http://schemas.microsoft.com/office/drawing/2014/main" id="{8ED5E599-94A1-D74F-B553-E3C0F0E8B1BD}"/>
              </a:ext>
            </a:extLst>
          </p:cNvPr>
          <p:cNvSpPr txBox="1">
            <a:spLocks/>
          </p:cNvSpPr>
          <p:nvPr/>
        </p:nvSpPr>
        <p:spPr>
          <a:xfrm>
            <a:off x="5384122" y="3780097"/>
            <a:ext cx="3570534" cy="2004678"/>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rtl="0">
              <a:lnSpc>
                <a:spcPct val="100000"/>
              </a:lnSpc>
            </a:pPr>
            <a:r>
              <a:rPr lang="es" sz="1800" dirty="0">
                <a:solidFill>
                  <a:srgbClr val="212121"/>
                </a:solidFill>
                <a:latin typeface="Source Sans Pro" panose="020B0503030403020204" pitchFamily="34" charset="0"/>
                <a:ea typeface="Source Sans Pro" panose="020B0503030403020204" pitchFamily="34" charset="0"/>
              </a:rPr>
              <a:t>Las flechas </a:t>
            </a:r>
            <a:r>
              <a:rPr lang="es" sz="1800" b="1" dirty="0">
                <a:solidFill>
                  <a:srgbClr val="C00000"/>
                </a:solidFill>
                <a:latin typeface="Source Sans Pro" panose="020B0503030403020204" pitchFamily="34" charset="0"/>
                <a:ea typeface="Source Sans Pro" panose="020B0503030403020204" pitchFamily="34" charset="0"/>
              </a:rPr>
              <a:t>rojas</a:t>
            </a:r>
            <a:r>
              <a:rPr lang="es" sz="1800" dirty="0">
                <a:solidFill>
                  <a:srgbClr val="212121"/>
                </a:solidFill>
                <a:latin typeface="Source Sans Pro" panose="020B0503030403020204" pitchFamily="34" charset="0"/>
                <a:ea typeface="Source Sans Pro" panose="020B0503030403020204" pitchFamily="34" charset="0"/>
              </a:rPr>
              <a:t> y </a:t>
            </a:r>
            <a:r>
              <a:rPr lang="es" sz="1800" b="1" dirty="0">
                <a:solidFill>
                  <a:srgbClr val="00B050"/>
                </a:solidFill>
                <a:latin typeface="Source Sans Pro" panose="020B0503030403020204" pitchFamily="34" charset="0"/>
                <a:ea typeface="Source Sans Pro" panose="020B0503030403020204" pitchFamily="34" charset="0"/>
              </a:rPr>
              <a:t>verdes</a:t>
            </a:r>
            <a:r>
              <a:rPr lang="es" sz="1800" dirty="0">
                <a:solidFill>
                  <a:srgbClr val="212121"/>
                </a:solidFill>
                <a:latin typeface="Source Sans Pro" panose="020B0503030403020204" pitchFamily="34" charset="0"/>
                <a:ea typeface="Source Sans Pro" panose="020B0503030403020204" pitchFamily="34" charset="0"/>
              </a:rPr>
              <a:t> señalan los puntos donde se concentran los mayores riesgos y ayudan a las partes interesadas municipales a detectar los riesgos más importantes en materia de gestión a través de la PSS</a:t>
            </a:r>
          </a:p>
        </p:txBody>
      </p:sp>
      <p:sp>
        <p:nvSpPr>
          <p:cNvPr id="9" name="Rectangular Callout 8">
            <a:extLst>
              <a:ext uri="{FF2B5EF4-FFF2-40B4-BE49-F238E27FC236}">
                <a16:creationId xmlns:a16="http://schemas.microsoft.com/office/drawing/2014/main" id="{63873CED-0CA4-8C42-8911-5C0177A4BD5C}"/>
              </a:ext>
            </a:extLst>
          </p:cNvPr>
          <p:cNvSpPr/>
          <p:nvPr/>
        </p:nvSpPr>
        <p:spPr>
          <a:xfrm>
            <a:off x="7222065" y="2549966"/>
            <a:ext cx="1732591"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1.2</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16</a:t>
            </a:r>
          </a:p>
        </p:txBody>
      </p:sp>
      <p:sp>
        <p:nvSpPr>
          <p:cNvPr id="10" name="Text Placeholder 30">
            <a:extLst>
              <a:ext uri="{FF2B5EF4-FFF2-40B4-BE49-F238E27FC236}">
                <a16:creationId xmlns:a16="http://schemas.microsoft.com/office/drawing/2014/main" id="{9F4EF07F-AC47-664C-BB2A-480D144F12B3}"/>
              </a:ext>
            </a:extLst>
          </p:cNvPr>
          <p:cNvSpPr txBox="1">
            <a:spLocks/>
          </p:cNvSpPr>
          <p:nvPr/>
        </p:nvSpPr>
        <p:spPr>
          <a:xfrm>
            <a:off x="5775993" y="6024247"/>
            <a:ext cx="3843869" cy="450757"/>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000" dirty="0">
                <a:latin typeface="Source Sans Pro" panose="020B0503030403020204" pitchFamily="34" charset="0"/>
                <a:ea typeface="Source Sans Pro" panose="020B0503030403020204" pitchFamily="34" charset="0"/>
              </a:rPr>
              <a:t>Fuente: Blackett, Hawkins y Heymans (2014), ejemplo de un diagrama de flujo de excretas en Dakar (Senegal).</a:t>
            </a:r>
          </a:p>
        </p:txBody>
      </p:sp>
    </p:spTree>
    <p:extLst>
      <p:ext uri="{BB962C8B-B14F-4D97-AF65-F5344CB8AC3E}">
        <p14:creationId xmlns:p14="http://schemas.microsoft.com/office/powerpoint/2010/main" val="1896506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C0BD978C-57C9-0240-B5CE-68B31AABD810}"/>
              </a:ext>
            </a:extLst>
          </p:cNvPr>
          <p:cNvSpPr>
            <a:spLocks noGrp="1"/>
          </p:cNvSpPr>
          <p:nvPr>
            <p:ph type="body" sz="quarter" idx="10"/>
          </p:nvPr>
        </p:nvSpPr>
        <p:spPr>
          <a:xfrm>
            <a:off x="485775" y="2552411"/>
            <a:ext cx="2905125" cy="3222747"/>
          </a:xfrm>
        </p:spPr>
        <p:txBody>
          <a:bodyPr rtlCol="0"/>
          <a:lstStyle/>
          <a:p>
            <a:pPr marL="0" indent="0" rtl="0">
              <a:buNone/>
            </a:pPr>
            <a:r>
              <a:rPr lang="es-ES" sz="2400" dirty="0">
                <a:solidFill>
                  <a:schemeClr val="tx2"/>
                </a:solidFill>
                <a:latin typeface="Source Sans Pro" panose="020B0503030403020204" pitchFamily="34" charset="0"/>
                <a:ea typeface="Source Sans Pro" panose="020B0503030403020204" pitchFamily="34" charset="0"/>
              </a:rPr>
              <a:t>1.1 Definir el área de la PSS y la organización líder</a:t>
            </a:r>
          </a:p>
          <a:p>
            <a:pPr marL="0" indent="0" rtl="0">
              <a:buNone/>
            </a:pPr>
            <a:r>
              <a:rPr lang="es-ES" sz="2400" dirty="0">
                <a:solidFill>
                  <a:schemeClr val="tx2"/>
                </a:solidFill>
                <a:latin typeface="Source Sans Pro" panose="020B0503030403020204" pitchFamily="34" charset="0"/>
                <a:ea typeface="Source Sans Pro" panose="020B0503030403020204" pitchFamily="34" charset="0"/>
              </a:rPr>
              <a:t>1.2 Conformar</a:t>
            </a:r>
            <a:br>
              <a:rPr lang="es-ES" sz="2400" dirty="0">
                <a:solidFill>
                  <a:schemeClr val="tx2"/>
                </a:solidFill>
                <a:latin typeface="Source Sans Pro" panose="020B0503030403020204" pitchFamily="34" charset="0"/>
                <a:ea typeface="Source Sans Pro" panose="020B0503030403020204" pitchFamily="34" charset="0"/>
              </a:rPr>
            </a:br>
            <a:r>
              <a:rPr lang="es-ES" sz="2400" dirty="0">
                <a:solidFill>
                  <a:schemeClr val="tx2"/>
                </a:solidFill>
                <a:latin typeface="Source Sans Pro" panose="020B0503030403020204" pitchFamily="34" charset="0"/>
                <a:ea typeface="Source Sans Pro" panose="020B0503030403020204" pitchFamily="34" charset="0"/>
              </a:rPr>
              <a:t>el equipo de PSS</a:t>
            </a:r>
          </a:p>
          <a:p>
            <a:pPr marL="0" indent="0" rtl="0">
              <a:buNone/>
            </a:pPr>
            <a:r>
              <a:rPr lang="es-ES" sz="2400" dirty="0">
                <a:solidFill>
                  <a:schemeClr val="tx2"/>
                </a:solidFill>
                <a:latin typeface="Source Sans Pro" panose="020B0503030403020204" pitchFamily="34" charset="0"/>
                <a:ea typeface="Source Sans Pro" panose="020B0503030403020204" pitchFamily="34" charset="0"/>
              </a:rPr>
              <a:t>1.3 Establecer las prioridades</a:t>
            </a:r>
            <a:br>
              <a:rPr lang="es-ES" sz="2400" dirty="0">
                <a:solidFill>
                  <a:schemeClr val="tx2"/>
                </a:solidFill>
                <a:latin typeface="Source Sans Pro" panose="020B0503030403020204" pitchFamily="34" charset="0"/>
                <a:ea typeface="Source Sans Pro" panose="020B0503030403020204" pitchFamily="34" charset="0"/>
              </a:rPr>
            </a:br>
            <a:r>
              <a:rPr lang="es-ES" sz="2400" dirty="0">
                <a:solidFill>
                  <a:schemeClr val="tx2"/>
                </a:solidFill>
                <a:latin typeface="Source Sans Pro" panose="020B0503030403020204" pitchFamily="34" charset="0"/>
                <a:ea typeface="Source Sans Pro" panose="020B0503030403020204" pitchFamily="34" charset="0"/>
              </a:rPr>
              <a:t>de la PSS</a:t>
            </a:r>
          </a:p>
          <a:p>
            <a:pPr marL="0" indent="0" rtl="0">
              <a:buNone/>
            </a:pPr>
            <a:endParaRPr lang="es-ES" sz="2400" dirty="0">
              <a:solidFill>
                <a:schemeClr val="tx2"/>
              </a:solidFill>
              <a:ea typeface="Source Sans Pro" panose="020B0503030403020204" pitchFamily="34" charset="0"/>
            </a:endParaRPr>
          </a:p>
        </p:txBody>
      </p:sp>
      <p:sp>
        <p:nvSpPr>
          <p:cNvPr id="32" name="Text Placeholder 31">
            <a:extLst>
              <a:ext uri="{FF2B5EF4-FFF2-40B4-BE49-F238E27FC236}">
                <a16:creationId xmlns:a16="http://schemas.microsoft.com/office/drawing/2014/main" id="{1C2566CD-5F40-8349-A846-DDE135CBE1E0}"/>
              </a:ext>
            </a:extLst>
          </p:cNvPr>
          <p:cNvSpPr>
            <a:spLocks noGrp="1"/>
          </p:cNvSpPr>
          <p:nvPr>
            <p:ph type="body" sz="quarter" idx="11"/>
          </p:nvPr>
        </p:nvSpPr>
        <p:spPr>
          <a:xfrm>
            <a:off x="5668042" y="2552411"/>
            <a:ext cx="3390897" cy="3357563"/>
          </a:xfrm>
        </p:spPr>
        <p:txBody>
          <a:bodyPr rtlCol="0"/>
          <a:lstStyle/>
          <a:p>
            <a:pPr rtl="0"/>
            <a:r>
              <a:rPr lang="es-ES" sz="2400" dirty="0">
                <a:solidFill>
                  <a:schemeClr val="tx2"/>
                </a:solidFill>
                <a:latin typeface="Source Sans Pro" panose="020B0503030403020204" pitchFamily="34" charset="0"/>
                <a:ea typeface="Source Sans Pro" panose="020B0503030403020204" pitchFamily="34" charset="0"/>
              </a:rPr>
              <a:t>Acuerdo en torno al área, el liderazgo y las prioridades en materia de PSS.</a:t>
            </a:r>
          </a:p>
          <a:p>
            <a:pPr rtl="0"/>
            <a:r>
              <a:rPr lang="es-ES" sz="2400" dirty="0">
                <a:solidFill>
                  <a:schemeClr val="tx2"/>
                </a:solidFill>
                <a:latin typeface="Source Sans Pro" panose="020B0503030403020204" pitchFamily="34" charset="0"/>
                <a:ea typeface="Source Sans Pro" panose="020B0503030403020204" pitchFamily="34" charset="0"/>
              </a:rPr>
              <a:t>Equipo multidisciplinar que representa a la cadena de saneamiento y cuyo objetivo es desarrollar e implantar la PSS.</a:t>
            </a:r>
          </a:p>
        </p:txBody>
      </p:sp>
      <p:sp>
        <p:nvSpPr>
          <p:cNvPr id="2" name="TextBox 6">
            <a:extLst>
              <a:ext uri="{FF2B5EF4-FFF2-40B4-BE49-F238E27FC236}">
                <a16:creationId xmlns:a16="http://schemas.microsoft.com/office/drawing/2014/main" id="{9A5B9EB4-35F0-D496-A9DE-03CBB048266D}"/>
              </a:ext>
            </a:extLst>
          </p:cNvPr>
          <p:cNvSpPr txBox="1"/>
          <p:nvPr/>
        </p:nvSpPr>
        <p:spPr>
          <a:xfrm>
            <a:off x="120647" y="101379"/>
            <a:ext cx="4146698" cy="954107"/>
          </a:xfrm>
          <a:prstGeom prst="rect">
            <a:avLst/>
          </a:prstGeom>
          <a:noFill/>
        </p:spPr>
        <p:txBody>
          <a:bodyPr wrap="square" rtlCol="0">
            <a:spAutoFit/>
          </a:bodyPr>
          <a:lstStyle/>
          <a:p>
            <a:pPr rtl="0"/>
            <a:r>
              <a:rPr lang="es-ES" sz="36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MÓDULO</a:t>
            </a:r>
            <a:r>
              <a:rPr lang="es-ES"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s-ES" sz="36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1</a:t>
            </a:r>
          </a:p>
          <a:p>
            <a:pPr rtl="0"/>
            <a:r>
              <a:rPr lang="es-ES" sz="1800" b="0" i="0" spc="300" noProof="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Visión general</a:t>
            </a:r>
          </a:p>
        </p:txBody>
      </p:sp>
    </p:spTree>
    <p:extLst>
      <p:ext uri="{BB962C8B-B14F-4D97-AF65-F5344CB8AC3E}">
        <p14:creationId xmlns:p14="http://schemas.microsoft.com/office/powerpoint/2010/main" val="628066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B8FB4A0-9405-1635-4915-75E9079E9AA5}"/>
              </a:ext>
            </a:extLst>
          </p:cNvPr>
          <p:cNvPicPr>
            <a:picLocks noChangeAspect="1"/>
          </p:cNvPicPr>
          <p:nvPr/>
        </p:nvPicPr>
        <p:blipFill>
          <a:blip r:embed="rId3"/>
          <a:stretch>
            <a:fillRect/>
          </a:stretch>
        </p:blipFill>
        <p:spPr>
          <a:xfrm>
            <a:off x="73556" y="3129411"/>
            <a:ext cx="5093885" cy="2895749"/>
          </a:xfrm>
          <a:prstGeom prst="rect">
            <a:avLst/>
          </a:prstGeom>
        </p:spPr>
      </p:pic>
      <p:sp>
        <p:nvSpPr>
          <p:cNvPr id="4" name="Text Placeholder 19">
            <a:extLst>
              <a:ext uri="{FF2B5EF4-FFF2-40B4-BE49-F238E27FC236}">
                <a16:creationId xmlns:a16="http://schemas.microsoft.com/office/drawing/2014/main" id="{F183F455-F46E-9D47-84F4-B94C48C6C2AD}"/>
              </a:ext>
            </a:extLst>
          </p:cNvPr>
          <p:cNvSpPr txBox="1">
            <a:spLocks/>
          </p:cNvSpPr>
          <p:nvPr/>
        </p:nvSpPr>
        <p:spPr>
          <a:xfrm>
            <a:off x="248713" y="833753"/>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a:solidFill>
                  <a:srgbClr val="212121"/>
                </a:solidFill>
                <a:latin typeface="Source Sans Pro" panose="020B0503030403020204" pitchFamily="34" charset="0"/>
                <a:ea typeface="Source Sans Pro" panose="020B0503030403020204" pitchFamily="34" charset="0"/>
              </a:rPr>
              <a:t>Fijar las prioridades de la PSS</a:t>
            </a:r>
            <a:endParaRPr lang="x-none" sz="1800" spc="0" dirty="0">
              <a:solidFill>
                <a:srgbClr val="212121"/>
              </a:solidFill>
              <a:ea typeface="Source Sans Pro" panose="020B0503030403020204" pitchFamily="34" charset="0"/>
            </a:endParaRPr>
          </a:p>
        </p:txBody>
      </p:sp>
      <p:sp>
        <p:nvSpPr>
          <p:cNvPr id="5" name="Text Placeholder 19">
            <a:extLst>
              <a:ext uri="{FF2B5EF4-FFF2-40B4-BE49-F238E27FC236}">
                <a16:creationId xmlns:a16="http://schemas.microsoft.com/office/drawing/2014/main" id="{DBACD8E9-AB48-414A-8193-363639AFBDC1}"/>
              </a:ext>
            </a:extLst>
          </p:cNvPr>
          <p:cNvSpPr txBox="1">
            <a:spLocks/>
          </p:cNvSpPr>
          <p:nvPr/>
        </p:nvSpPr>
        <p:spPr>
          <a:xfrm>
            <a:off x="248713" y="243263"/>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PASO 1.3</a:t>
            </a:r>
          </a:p>
        </p:txBody>
      </p:sp>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191035" y="1420242"/>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a:solidFill>
                  <a:srgbClr val="379175"/>
                </a:solidFill>
              </a:rPr>
              <a:t>La herramienta de evaluación de la exposición SaniPath </a:t>
            </a:r>
          </a:p>
        </p:txBody>
      </p:sp>
      <p:sp>
        <p:nvSpPr>
          <p:cNvPr id="12" name="Text Placeholder 7">
            <a:extLst>
              <a:ext uri="{FF2B5EF4-FFF2-40B4-BE49-F238E27FC236}">
                <a16:creationId xmlns:a16="http://schemas.microsoft.com/office/drawing/2014/main" id="{1AA8C20D-77F2-9E4A-BF7D-2D9148DCB8C6}"/>
              </a:ext>
            </a:extLst>
          </p:cNvPr>
          <p:cNvSpPr txBox="1">
            <a:spLocks/>
          </p:cNvSpPr>
          <p:nvPr/>
        </p:nvSpPr>
        <p:spPr>
          <a:xfrm>
            <a:off x="175155" y="1846454"/>
            <a:ext cx="8895288" cy="752481"/>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rtl="0">
              <a:lnSpc>
                <a:spcPct val="100000"/>
              </a:lnSpc>
            </a:pPr>
            <a:r>
              <a:rPr lang="es" sz="2000" dirty="0">
                <a:solidFill>
                  <a:srgbClr val="212121"/>
                </a:solidFill>
                <a:latin typeface="Source Sans Pro" panose="020B0503030403020204" pitchFamily="34" charset="0"/>
                <a:ea typeface="Source Sans Pro" panose="020B0503030403020204" pitchFamily="34" charset="0"/>
              </a:rPr>
              <a:t>Ayuda a fijar prioridades mediante la detección de las principales vías de exposición (como zanjas de desagüe, productos, agua para consumo humano)</a:t>
            </a:r>
            <a:br>
              <a:rPr lang="es" sz="2000" dirty="0">
                <a:solidFill>
                  <a:srgbClr val="212121"/>
                </a:solidFill>
                <a:latin typeface="Source Sans Pro" panose="020B0503030403020204" pitchFamily="34" charset="0"/>
                <a:ea typeface="Source Sans Pro" panose="020B0503030403020204" pitchFamily="34" charset="0"/>
              </a:rPr>
            </a:br>
            <a:r>
              <a:rPr lang="es" sz="2000" dirty="0">
                <a:solidFill>
                  <a:srgbClr val="212121"/>
                </a:solidFill>
                <a:latin typeface="Source Sans Pro" panose="020B0503030403020204" pitchFamily="34" charset="0"/>
                <a:ea typeface="Source Sans Pro" panose="020B0503030403020204" pitchFamily="34" charset="0"/>
              </a:rPr>
              <a:t>y el alcance de la contaminación en una localidad.</a:t>
            </a:r>
          </a:p>
        </p:txBody>
      </p:sp>
      <p:sp>
        <p:nvSpPr>
          <p:cNvPr id="8" name="Text Placeholder 7">
            <a:extLst>
              <a:ext uri="{FF2B5EF4-FFF2-40B4-BE49-F238E27FC236}">
                <a16:creationId xmlns:a16="http://schemas.microsoft.com/office/drawing/2014/main" id="{8ED5E599-94A1-D74F-B553-E3C0F0E8B1BD}"/>
              </a:ext>
            </a:extLst>
          </p:cNvPr>
          <p:cNvSpPr txBox="1">
            <a:spLocks/>
          </p:cNvSpPr>
          <p:nvPr/>
        </p:nvSpPr>
        <p:spPr>
          <a:xfrm>
            <a:off x="5309118" y="3909240"/>
            <a:ext cx="3905185" cy="1581203"/>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15875" rtl="0">
              <a:lnSpc>
                <a:spcPct val="100000"/>
              </a:lnSpc>
            </a:pPr>
            <a:r>
              <a:rPr lang="es" sz="1800" dirty="0">
                <a:solidFill>
                  <a:srgbClr val="212121"/>
                </a:solidFill>
                <a:latin typeface="Source Sans Pro" panose="020B0503030403020204" pitchFamily="34" charset="0"/>
                <a:ea typeface="Source Sans Pro" panose="020B0503030403020204" pitchFamily="34" charset="0"/>
              </a:rPr>
              <a:t>Los gráficos de personas permiten comparar de manera visual y sencilla la exposición a través de diferentes vías y en distintos barrios o poblaciones. Cada figura </a:t>
            </a:r>
            <a:r>
              <a:rPr lang="es" sz="1800" b="1" dirty="0">
                <a:solidFill>
                  <a:srgbClr val="C00000"/>
                </a:solidFill>
                <a:latin typeface="Source Sans Pro" panose="020B0503030403020204" pitchFamily="34" charset="0"/>
                <a:ea typeface="Source Sans Pro" panose="020B0503030403020204" pitchFamily="34" charset="0"/>
              </a:rPr>
              <a:t>roja</a:t>
            </a:r>
            <a:r>
              <a:rPr lang="es" sz="1800" dirty="0">
                <a:solidFill>
                  <a:srgbClr val="212121"/>
                </a:solidFill>
                <a:latin typeface="Source Sans Pro" panose="020B0503030403020204" pitchFamily="34" charset="0"/>
                <a:ea typeface="Source Sans Pro" panose="020B0503030403020204" pitchFamily="34" charset="0"/>
              </a:rPr>
              <a:t> representa un 1% de la población expuesta a contaminación fecal.</a:t>
            </a:r>
          </a:p>
        </p:txBody>
      </p:sp>
      <p:sp>
        <p:nvSpPr>
          <p:cNvPr id="9" name="Rectangular Callout 8">
            <a:extLst>
              <a:ext uri="{FF2B5EF4-FFF2-40B4-BE49-F238E27FC236}">
                <a16:creationId xmlns:a16="http://schemas.microsoft.com/office/drawing/2014/main" id="{63873CED-0CA4-8C42-8911-5C0177A4BD5C}"/>
              </a:ext>
            </a:extLst>
          </p:cNvPr>
          <p:cNvSpPr/>
          <p:nvPr/>
        </p:nvSpPr>
        <p:spPr>
          <a:xfrm>
            <a:off x="6943823" y="2765408"/>
            <a:ext cx="1796179"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Nota orientativa 1.3. </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17</a:t>
            </a:r>
          </a:p>
        </p:txBody>
      </p:sp>
      <p:sp>
        <p:nvSpPr>
          <p:cNvPr id="10" name="Text Placeholder 30">
            <a:extLst>
              <a:ext uri="{FF2B5EF4-FFF2-40B4-BE49-F238E27FC236}">
                <a16:creationId xmlns:a16="http://schemas.microsoft.com/office/drawing/2014/main" id="{86DEE917-62E3-AE4B-822D-AA8EE28D7728}"/>
              </a:ext>
            </a:extLst>
          </p:cNvPr>
          <p:cNvSpPr txBox="1">
            <a:spLocks/>
          </p:cNvSpPr>
          <p:nvPr/>
        </p:nvSpPr>
        <p:spPr>
          <a:xfrm>
            <a:off x="175155" y="6020919"/>
            <a:ext cx="5133963" cy="38001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900" dirty="0">
                <a:latin typeface="Source Sans Pro" panose="020B0503030403020204" pitchFamily="34" charset="0"/>
                <a:ea typeface="Source Sans Pro" panose="020B0503030403020204" pitchFamily="34" charset="0"/>
              </a:rPr>
              <a:t>Fuente: Para obtener más información, visite el portal de SaniPath (https://www.sanipath.org) alojado en el Centro Mundial de Servicios Seguros de Agua, Saneamiento e Higiene de la Universidad Emory</a:t>
            </a:r>
          </a:p>
        </p:txBody>
      </p:sp>
    </p:spTree>
    <p:extLst>
      <p:ext uri="{BB962C8B-B14F-4D97-AF65-F5344CB8AC3E}">
        <p14:creationId xmlns:p14="http://schemas.microsoft.com/office/powerpoint/2010/main" val="2781996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F183F455-F46E-9D47-84F4-B94C48C6C2AD}"/>
              </a:ext>
            </a:extLst>
          </p:cNvPr>
          <p:cNvSpPr txBox="1">
            <a:spLocks/>
          </p:cNvSpPr>
          <p:nvPr/>
        </p:nvSpPr>
        <p:spPr>
          <a:xfrm>
            <a:off x="248713" y="833753"/>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a:solidFill>
                  <a:srgbClr val="212121"/>
                </a:solidFill>
                <a:latin typeface="Source Sans Pro" panose="020B0503030403020204" pitchFamily="34" charset="0"/>
                <a:ea typeface="Source Sans Pro" panose="020B0503030403020204" pitchFamily="34" charset="0"/>
              </a:rPr>
              <a:t>Fijar las prioridades de la PSS</a:t>
            </a:r>
            <a:endParaRPr lang="x-none" sz="1800" spc="0" dirty="0">
              <a:solidFill>
                <a:srgbClr val="212121"/>
              </a:solidFill>
              <a:ea typeface="Source Sans Pro" panose="020B0503030403020204" pitchFamily="34" charset="0"/>
            </a:endParaRPr>
          </a:p>
        </p:txBody>
      </p:sp>
      <p:sp>
        <p:nvSpPr>
          <p:cNvPr id="5" name="Text Placeholder 19">
            <a:extLst>
              <a:ext uri="{FF2B5EF4-FFF2-40B4-BE49-F238E27FC236}">
                <a16:creationId xmlns:a16="http://schemas.microsoft.com/office/drawing/2014/main" id="{DBACD8E9-AB48-414A-8193-363639AFBDC1}"/>
              </a:ext>
            </a:extLst>
          </p:cNvPr>
          <p:cNvSpPr txBox="1">
            <a:spLocks/>
          </p:cNvSpPr>
          <p:nvPr/>
        </p:nvSpPr>
        <p:spPr>
          <a:xfrm>
            <a:off x="248713" y="243263"/>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PASO 1.3</a:t>
            </a:r>
          </a:p>
        </p:txBody>
      </p:sp>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223264" y="1294450"/>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dirty="0">
                <a:solidFill>
                  <a:srgbClr val="379175"/>
                </a:solidFill>
              </a:rPr>
              <a:t>Recomendaciones de las </a:t>
            </a:r>
            <a:r>
              <a:rPr lang="en" sz="1800" i="1" dirty="0">
                <a:solidFill>
                  <a:srgbClr val="379175"/>
                </a:solidFill>
              </a:rPr>
              <a:t>Guías </a:t>
            </a:r>
            <a:r>
              <a:rPr lang="en" sz="1800" dirty="0">
                <a:solidFill>
                  <a:srgbClr val="379175"/>
                </a:solidFill>
              </a:rPr>
              <a:t>de la OMS</a:t>
            </a:r>
          </a:p>
        </p:txBody>
      </p:sp>
      <p:sp>
        <p:nvSpPr>
          <p:cNvPr id="15" name="Rectangular Callout 14">
            <a:extLst>
              <a:ext uri="{FF2B5EF4-FFF2-40B4-BE49-F238E27FC236}">
                <a16:creationId xmlns:a16="http://schemas.microsoft.com/office/drawing/2014/main" id="{1543F48C-DF9E-2D41-AF8C-9D4C414724A8}"/>
              </a:ext>
            </a:extLst>
          </p:cNvPr>
          <p:cNvSpPr/>
          <p:nvPr/>
        </p:nvSpPr>
        <p:spPr>
          <a:xfrm>
            <a:off x="7455287" y="91642"/>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Guías de la OMS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Capítulo 2</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a:solidFill>
                  <a:schemeClr val="bg1"/>
                </a:solidFill>
                <a:latin typeface="Source Sans Pro" panose="020B0503030403020204" pitchFamily="34" charset="0"/>
                <a:ea typeface="Source Sans Pro" panose="020B0503030403020204" pitchFamily="34" charset="0"/>
              </a:rPr>
              <a:t>Páginas 11 a 16</a:t>
            </a:r>
          </a:p>
        </p:txBody>
      </p:sp>
      <p:sp>
        <p:nvSpPr>
          <p:cNvPr id="16" name="3 Marcador de texto">
            <a:extLst>
              <a:ext uri="{FF2B5EF4-FFF2-40B4-BE49-F238E27FC236}">
                <a16:creationId xmlns:a16="http://schemas.microsoft.com/office/drawing/2014/main" id="{7FDC9E1B-31BB-9044-A743-97F2CCE8EC7F}"/>
              </a:ext>
            </a:extLst>
          </p:cNvPr>
          <p:cNvSpPr txBox="1">
            <a:spLocks/>
          </p:cNvSpPr>
          <p:nvPr/>
        </p:nvSpPr>
        <p:spPr>
          <a:xfrm>
            <a:off x="248712" y="2189643"/>
            <a:ext cx="4494731" cy="4392453"/>
          </a:xfrm>
          <a:prstGeom prst="rect">
            <a:avLst/>
          </a:prstGeom>
        </p:spPr>
        <p:txBody>
          <a:bodyPr lIns="0" tIns="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1600" dirty="0">
                <a:solidFill>
                  <a:srgbClr val="212121"/>
                </a:solidFill>
                <a:latin typeface="Source Sans Pro" panose="020B0503030403020204" pitchFamily="34" charset="0"/>
                <a:ea typeface="Source Sans Pro" panose="020B0503030403020204" pitchFamily="34" charset="0"/>
              </a:rPr>
              <a:t>Dar prioridad a:</a:t>
            </a:r>
          </a:p>
          <a:p>
            <a:pPr rtl="0">
              <a:lnSpc>
                <a:spcPct val="100000"/>
              </a:lnSpc>
              <a:buFont typeface="Arial"/>
              <a:buChar char="•"/>
              <a:defRPr/>
            </a:pPr>
            <a:r>
              <a:rPr lang="es" sz="1600" dirty="0">
                <a:solidFill>
                  <a:srgbClr val="212121"/>
                </a:solidFill>
                <a:latin typeface="Source Sans Pro" panose="020B0503030403020204" pitchFamily="34" charset="0"/>
                <a:ea typeface="Source Sans Pro" panose="020B0503030403020204" pitchFamily="34" charset="0"/>
              </a:rPr>
              <a:t>Las zonas donde la defecación al aire libre sea muy frecuente.</a:t>
            </a:r>
          </a:p>
          <a:p>
            <a:pPr rtl="0">
              <a:lnSpc>
                <a:spcPct val="100000"/>
              </a:lnSpc>
              <a:buFont typeface="Arial"/>
              <a:buChar char="•"/>
              <a:defRPr/>
            </a:pPr>
            <a:r>
              <a:rPr lang="es" sz="1600" dirty="0">
                <a:solidFill>
                  <a:srgbClr val="212121"/>
                </a:solidFill>
                <a:latin typeface="Source Sans Pro" panose="020B0503030403020204" pitchFamily="34" charset="0"/>
                <a:ea typeface="Source Sans Pro" panose="020B0503030403020204" pitchFamily="34" charset="0"/>
              </a:rPr>
              <a:t>Las comunidades donde los inodoros estén mal construidos, no sean seguros y no contengan de manera segura las excretas.</a:t>
            </a:r>
          </a:p>
          <a:p>
            <a:pPr rtl="0">
              <a:lnSpc>
                <a:spcPct val="100000"/>
              </a:lnSpc>
              <a:buFont typeface="Arial"/>
              <a:buChar char="•"/>
              <a:defRPr/>
            </a:pPr>
            <a:r>
              <a:rPr lang="es" sz="1600" dirty="0">
                <a:solidFill>
                  <a:srgbClr val="212121"/>
                </a:solidFill>
                <a:latin typeface="Source Sans Pro" panose="020B0503030403020204" pitchFamily="34" charset="0"/>
                <a:ea typeface="Source Sans Pro" panose="020B0503030403020204" pitchFamily="34" charset="0"/>
              </a:rPr>
              <a:t>Las comunidades enteras: para lograr beneficios sanitarios es necesario que todas las personas utilicen un retrete.</a:t>
            </a:r>
          </a:p>
          <a:p>
            <a:pPr marL="0" indent="0" rtl="0">
              <a:lnSpc>
                <a:spcPct val="100000"/>
              </a:lnSpc>
              <a:buNone/>
              <a:defRPr/>
            </a:pPr>
            <a:r>
              <a:rPr lang="es" sz="1600" dirty="0">
                <a:solidFill>
                  <a:srgbClr val="212121"/>
                </a:solidFill>
                <a:latin typeface="Source Sans Pro" panose="020B0503030403020204" pitchFamily="34" charset="0"/>
                <a:ea typeface="Source Sans Pro" panose="020B0503030403020204" pitchFamily="34" charset="0"/>
              </a:rPr>
              <a:t>Incluir: </a:t>
            </a:r>
          </a:p>
          <a:p>
            <a:pPr rtl="0">
              <a:lnSpc>
                <a:spcPct val="100000"/>
              </a:lnSpc>
              <a:defRPr/>
            </a:pPr>
            <a:r>
              <a:rPr lang="es" sz="1600" dirty="0">
                <a:solidFill>
                  <a:srgbClr val="212121"/>
                </a:solidFill>
                <a:latin typeface="Source Sans Pro" panose="020B0503030403020204" pitchFamily="34" charset="0"/>
                <a:ea typeface="Source Sans Pro" panose="020B0503030403020204" pitchFamily="34" charset="0"/>
              </a:rPr>
              <a:t>Los inodoros compartidos y públicos cuando no pueda proporcionarse acceso en las viviendas. </a:t>
            </a:r>
          </a:p>
          <a:p>
            <a:pPr rtl="0">
              <a:lnSpc>
                <a:spcPct val="100000"/>
              </a:lnSpc>
              <a:buFont typeface="Arial"/>
              <a:buChar char="•"/>
              <a:defRPr/>
            </a:pPr>
            <a:r>
              <a:rPr lang="es" sz="1600" dirty="0">
                <a:solidFill>
                  <a:srgbClr val="212121"/>
                </a:solidFill>
                <a:latin typeface="Source Sans Pro" panose="020B0503030403020204" pitchFamily="34" charset="0"/>
                <a:ea typeface="Source Sans Pro" panose="020B0503030403020204" pitchFamily="34" charset="0"/>
              </a:rPr>
              <a:t>Las escuelas, los establecimientos de salud, los lugares de trabajo y los lugares públicos.</a:t>
            </a:r>
          </a:p>
          <a:p>
            <a:pPr rtl="0">
              <a:lnSpc>
                <a:spcPct val="100000"/>
              </a:lnSpc>
              <a:buFont typeface="Arial"/>
              <a:buChar char="•"/>
              <a:defRPr/>
            </a:pPr>
            <a:endParaRPr lang="en-AU" sz="1600" dirty="0">
              <a:solidFill>
                <a:srgbClr val="212121"/>
              </a:solidFill>
              <a:latin typeface="Source Sans Pro" panose="020B0503030403020204" pitchFamily="34" charset="0"/>
              <a:ea typeface="Source Sans Pro" panose="020B0503030403020204" pitchFamily="34" charset="0"/>
            </a:endParaRPr>
          </a:p>
        </p:txBody>
      </p:sp>
      <p:sp>
        <p:nvSpPr>
          <p:cNvPr id="17" name="Text Placeholder 7">
            <a:extLst>
              <a:ext uri="{FF2B5EF4-FFF2-40B4-BE49-F238E27FC236}">
                <a16:creationId xmlns:a16="http://schemas.microsoft.com/office/drawing/2014/main" id="{4133DB0F-9A0F-0C4D-A3B0-C3FBC315347B}"/>
              </a:ext>
            </a:extLst>
          </p:cNvPr>
          <p:cNvSpPr txBox="1">
            <a:spLocks/>
          </p:cNvSpPr>
          <p:nvPr/>
        </p:nvSpPr>
        <p:spPr>
          <a:xfrm>
            <a:off x="248713" y="1629573"/>
            <a:ext cx="4909417"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dirty="0">
                <a:solidFill>
                  <a:srgbClr val="379175"/>
                </a:solidFill>
                <a:latin typeface="Source Sans Pro" panose="020B0503030403020204" pitchFamily="34" charset="0"/>
                <a:ea typeface="Source Sans Pro" panose="020B0503030403020204" pitchFamily="34" charset="0"/>
              </a:rPr>
              <a:t>1. Acceso universal a inodoros que contengan la disposicion de excretas de manera segura</a:t>
            </a:r>
          </a:p>
        </p:txBody>
      </p:sp>
      <p:sp>
        <p:nvSpPr>
          <p:cNvPr id="18" name="Text Placeholder 7">
            <a:extLst>
              <a:ext uri="{FF2B5EF4-FFF2-40B4-BE49-F238E27FC236}">
                <a16:creationId xmlns:a16="http://schemas.microsoft.com/office/drawing/2014/main" id="{7979957D-C793-9D47-98D1-100F3BFCF0EA}"/>
              </a:ext>
            </a:extLst>
          </p:cNvPr>
          <p:cNvSpPr txBox="1">
            <a:spLocks/>
          </p:cNvSpPr>
          <p:nvPr/>
        </p:nvSpPr>
        <p:spPr>
          <a:xfrm>
            <a:off x="4849035" y="1674644"/>
            <a:ext cx="4232292"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dirty="0">
                <a:solidFill>
                  <a:srgbClr val="379175"/>
                </a:solidFill>
                <a:latin typeface="Source Sans Pro" panose="020B0503030403020204" pitchFamily="34" charset="0"/>
                <a:ea typeface="Source Sans Pro" panose="020B0503030403020204" pitchFamily="34" charset="0"/>
              </a:rPr>
              <a:t>2. Sistemas seguros en toda la cadena de servicios de saneamiento </a:t>
            </a:r>
          </a:p>
        </p:txBody>
      </p:sp>
      <p:sp>
        <p:nvSpPr>
          <p:cNvPr id="19" name="3 Marcador de texto">
            <a:extLst>
              <a:ext uri="{FF2B5EF4-FFF2-40B4-BE49-F238E27FC236}">
                <a16:creationId xmlns:a16="http://schemas.microsoft.com/office/drawing/2014/main" id="{20299C8E-618B-8E4C-8B32-4BA5C8B55CC1}"/>
              </a:ext>
            </a:extLst>
          </p:cNvPr>
          <p:cNvSpPr txBox="1">
            <a:spLocks/>
          </p:cNvSpPr>
          <p:nvPr/>
        </p:nvSpPr>
        <p:spPr>
          <a:xfrm>
            <a:off x="4981521" y="2189643"/>
            <a:ext cx="3913766" cy="4261048"/>
          </a:xfrm>
          <a:prstGeom prst="rect">
            <a:avLst/>
          </a:prstGeom>
        </p:spPr>
        <p:txBody>
          <a:bodyPr lIns="0" tIns="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1600" dirty="0">
                <a:solidFill>
                  <a:srgbClr val="212121"/>
                </a:solidFill>
                <a:latin typeface="Source Sans Pro" panose="020B0503030403020204" pitchFamily="34" charset="0"/>
                <a:ea typeface="Source Sans Pro" panose="020B0503030403020204" pitchFamily="34" charset="0"/>
              </a:rPr>
              <a:t>Incluir:</a:t>
            </a:r>
          </a:p>
          <a:p>
            <a:pPr rtl="0">
              <a:lnSpc>
                <a:spcPct val="100000"/>
              </a:lnSpc>
              <a:buFont typeface="Arial"/>
              <a:buChar char="•"/>
              <a:defRPr/>
            </a:pPr>
            <a:r>
              <a:rPr lang="es" sz="1600" dirty="0">
                <a:solidFill>
                  <a:srgbClr val="212121"/>
                </a:solidFill>
                <a:latin typeface="Source Sans Pro" panose="020B0503030403020204" pitchFamily="34" charset="0"/>
                <a:ea typeface="Source Sans Pro" panose="020B0503030403020204" pitchFamily="34" charset="0"/>
              </a:rPr>
              <a:t>La cadena de saneamiento en su conjunto, desde la generación de residuos hasta su reutilización o disposición: inodoro, contención, transporte, tratamiento y uso y/o disposición final.</a:t>
            </a:r>
          </a:p>
          <a:p>
            <a:pPr rtl="0">
              <a:lnSpc>
                <a:spcPct val="100000"/>
              </a:lnSpc>
              <a:buFont typeface="Arial"/>
              <a:buChar char="•"/>
              <a:defRPr/>
            </a:pPr>
            <a:r>
              <a:rPr lang="es" sz="1600" dirty="0">
                <a:solidFill>
                  <a:srgbClr val="212121"/>
                </a:solidFill>
                <a:latin typeface="Source Sans Pro" panose="020B0503030403020204" pitchFamily="34" charset="0"/>
                <a:ea typeface="Source Sans Pro" panose="020B0503030403020204" pitchFamily="34" charset="0"/>
              </a:rPr>
              <a:t>Todos los flujos de residuos en todos los puntos del sistema de saneamiento, sobre todo aquellos que reciben un tratamiento insuficiente o cuyo tratamiento se desconoce (por ejemplo, los lodos fecales).</a:t>
            </a:r>
          </a:p>
          <a:p>
            <a:pPr marL="0" indent="0" rtl="0">
              <a:lnSpc>
                <a:spcPct val="100000"/>
              </a:lnSpc>
              <a:buNone/>
              <a:defRPr/>
            </a:pPr>
            <a:r>
              <a:rPr lang="es" sz="1600" dirty="0">
                <a:solidFill>
                  <a:srgbClr val="212121"/>
                </a:solidFill>
                <a:latin typeface="Source Sans Pro" panose="020B0503030403020204" pitchFamily="34" charset="0"/>
                <a:ea typeface="Source Sans Pro" panose="020B0503030403020204" pitchFamily="34" charset="0"/>
              </a:rPr>
              <a:t>Aspectos que se deben tener en cuenta:</a:t>
            </a:r>
          </a:p>
          <a:p>
            <a:pPr rtl="0">
              <a:lnSpc>
                <a:spcPct val="100000"/>
              </a:lnSpc>
              <a:buFont typeface="Arial"/>
              <a:buChar char="•"/>
              <a:defRPr/>
            </a:pPr>
            <a:r>
              <a:rPr lang="es" sz="1600" dirty="0">
                <a:solidFill>
                  <a:srgbClr val="212121"/>
                </a:solidFill>
                <a:latin typeface="Source Sans Pro" panose="020B0503030403020204" pitchFamily="34" charset="0"/>
                <a:ea typeface="Source Sans Pro" panose="020B0503030403020204" pitchFamily="34" charset="0"/>
              </a:rPr>
              <a:t>Al personal de saneamiento, que corre un alto riesgo de exposición a patógenos fecales.</a:t>
            </a:r>
          </a:p>
        </p:txBody>
      </p:sp>
      <p:cxnSp>
        <p:nvCxnSpPr>
          <p:cNvPr id="20" name="Straight Connector 17">
            <a:extLst>
              <a:ext uri="{FF2B5EF4-FFF2-40B4-BE49-F238E27FC236}">
                <a16:creationId xmlns:a16="http://schemas.microsoft.com/office/drawing/2014/main" id="{303A4847-07F5-214A-B73C-86BE48933922}"/>
              </a:ext>
            </a:extLst>
          </p:cNvPr>
          <p:cNvCxnSpPr>
            <a:cxnSpLocks/>
          </p:cNvCxnSpPr>
          <p:nvPr/>
        </p:nvCxnSpPr>
        <p:spPr>
          <a:xfrm rot="10800000">
            <a:off x="4743444" y="1875728"/>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4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F183F455-F46E-9D47-84F4-B94C48C6C2AD}"/>
              </a:ext>
            </a:extLst>
          </p:cNvPr>
          <p:cNvSpPr txBox="1">
            <a:spLocks/>
          </p:cNvSpPr>
          <p:nvPr/>
        </p:nvSpPr>
        <p:spPr>
          <a:xfrm>
            <a:off x="248713" y="833753"/>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a:solidFill>
                  <a:srgbClr val="212121"/>
                </a:solidFill>
                <a:latin typeface="Source Sans Pro" panose="020B0503030403020204" pitchFamily="34" charset="0"/>
                <a:ea typeface="Source Sans Pro" panose="020B0503030403020204" pitchFamily="34" charset="0"/>
              </a:rPr>
              <a:t>Fijar las prioridades de la PSS</a:t>
            </a:r>
            <a:endParaRPr lang="x-none" sz="1800" spc="0" dirty="0">
              <a:solidFill>
                <a:srgbClr val="212121"/>
              </a:solidFill>
              <a:ea typeface="Source Sans Pro" panose="020B0503030403020204" pitchFamily="34" charset="0"/>
            </a:endParaRPr>
          </a:p>
        </p:txBody>
      </p:sp>
      <p:sp>
        <p:nvSpPr>
          <p:cNvPr id="5" name="Text Placeholder 19">
            <a:extLst>
              <a:ext uri="{FF2B5EF4-FFF2-40B4-BE49-F238E27FC236}">
                <a16:creationId xmlns:a16="http://schemas.microsoft.com/office/drawing/2014/main" id="{DBACD8E9-AB48-414A-8193-363639AFBDC1}"/>
              </a:ext>
            </a:extLst>
          </p:cNvPr>
          <p:cNvSpPr txBox="1">
            <a:spLocks/>
          </p:cNvSpPr>
          <p:nvPr/>
        </p:nvSpPr>
        <p:spPr>
          <a:xfrm>
            <a:off x="248713" y="243263"/>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a:solidFill>
                  <a:srgbClr val="379175"/>
                </a:solidFill>
              </a:rPr>
              <a:t>PASO 1.3</a:t>
            </a:r>
          </a:p>
        </p:txBody>
      </p:sp>
      <p:sp>
        <p:nvSpPr>
          <p:cNvPr id="6" name="Text Placeholder 19">
            <a:extLst>
              <a:ext uri="{FF2B5EF4-FFF2-40B4-BE49-F238E27FC236}">
                <a16:creationId xmlns:a16="http://schemas.microsoft.com/office/drawing/2014/main" id="{2AA262DD-CF3F-2A41-9363-D769DD12B25E}"/>
              </a:ext>
            </a:extLst>
          </p:cNvPr>
          <p:cNvSpPr txBox="1">
            <a:spLocks/>
          </p:cNvSpPr>
          <p:nvPr/>
        </p:nvSpPr>
        <p:spPr>
          <a:xfrm>
            <a:off x="248713" y="1294450"/>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Otros aspectos que deben tenerse en cuenta:</a:t>
            </a:r>
          </a:p>
        </p:txBody>
      </p:sp>
      <p:sp>
        <p:nvSpPr>
          <p:cNvPr id="16" name="3 Marcador de texto">
            <a:extLst>
              <a:ext uri="{FF2B5EF4-FFF2-40B4-BE49-F238E27FC236}">
                <a16:creationId xmlns:a16="http://schemas.microsoft.com/office/drawing/2014/main" id="{7FDC9E1B-31BB-9044-A743-97F2CCE8EC7F}"/>
              </a:ext>
            </a:extLst>
          </p:cNvPr>
          <p:cNvSpPr txBox="1">
            <a:spLocks/>
          </p:cNvSpPr>
          <p:nvPr/>
        </p:nvSpPr>
        <p:spPr>
          <a:xfrm>
            <a:off x="330204" y="1741456"/>
            <a:ext cx="8442027" cy="4392453"/>
          </a:xfrm>
          <a:prstGeom prst="rect">
            <a:avLst/>
          </a:prstGeom>
        </p:spPr>
        <p:txBody>
          <a:bodyPr lIns="0" tIns="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buFont typeface="Arial"/>
              <a:buChar char="•"/>
              <a:defRPr/>
            </a:pPr>
            <a:r>
              <a:rPr lang="es" sz="1700" dirty="0">
                <a:solidFill>
                  <a:srgbClr val="212121"/>
                </a:solidFill>
                <a:latin typeface="Source Sans Pro" panose="020B0503030403020204" pitchFamily="34" charset="0"/>
                <a:ea typeface="Source Sans Pro" panose="020B0503030403020204" pitchFamily="34" charset="0"/>
              </a:rPr>
              <a:t>los distritos y barrios con un alto índice de enfermedades cuyo origen es —o puede ser— la falta de saneamiento;</a:t>
            </a:r>
          </a:p>
          <a:p>
            <a:pPr rtl="0">
              <a:lnSpc>
                <a:spcPct val="100000"/>
              </a:lnSpc>
              <a:buFont typeface="Arial"/>
              <a:buChar char="•"/>
              <a:defRPr/>
            </a:pPr>
            <a:r>
              <a:rPr lang="es" sz="1700" dirty="0">
                <a:solidFill>
                  <a:srgbClr val="212121"/>
                </a:solidFill>
                <a:latin typeface="Source Sans Pro" panose="020B0503030403020204" pitchFamily="34" charset="0"/>
                <a:ea typeface="Source Sans Pro" panose="020B0503030403020204" pitchFamily="34" charset="0"/>
              </a:rPr>
              <a:t>comunidades en las que los inodoros no están bien construidos, no son seguros ni contienen de forma segura las excretas, o en las que los sistemas de desagüe no son los adecuados;</a:t>
            </a:r>
          </a:p>
          <a:p>
            <a:pPr rtl="0">
              <a:lnSpc>
                <a:spcPct val="100000"/>
              </a:lnSpc>
              <a:buFont typeface="Arial"/>
              <a:buChar char="•"/>
              <a:defRPr/>
            </a:pPr>
            <a:r>
              <a:rPr lang="es" sz="1700" dirty="0">
                <a:solidFill>
                  <a:srgbClr val="212121"/>
                </a:solidFill>
                <a:latin typeface="Source Sans Pro" panose="020B0503030403020204" pitchFamily="34" charset="0"/>
                <a:ea typeface="Source Sans Pro" panose="020B0503030403020204" pitchFamily="34" charset="0"/>
              </a:rPr>
              <a:t>cadenas de servicios de saneamiento no reguladas (por ejemplo, la gestión de lodos fecales) y flujos de residuos cuyo tratamiento es inadecuado o desconocido;</a:t>
            </a:r>
          </a:p>
          <a:p>
            <a:pPr rtl="0">
              <a:lnSpc>
                <a:spcPct val="100000"/>
              </a:lnSpc>
              <a:buFont typeface="Arial"/>
              <a:buChar char="•"/>
              <a:defRPr/>
            </a:pPr>
            <a:r>
              <a:rPr lang="es" sz="1700" dirty="0">
                <a:solidFill>
                  <a:srgbClr val="212121"/>
                </a:solidFill>
                <a:latin typeface="Source Sans Pro" panose="020B0503030403020204" pitchFamily="34" charset="0"/>
                <a:ea typeface="Source Sans Pro" panose="020B0503030403020204" pitchFamily="34" charset="0"/>
              </a:rPr>
              <a:t>sistemas de saneamiento que, históricamente, han mostrado una alta vulnerabilidad ante los fenómenos climáticos, o bien se prevé que puedan mostrarla (como el desbordamiento del alcantarillado cerca de espacios recreativos o recursos hídricos, o bien el desbordamiento de letrinas de pozo);</a:t>
            </a:r>
          </a:p>
          <a:p>
            <a:pPr rtl="0">
              <a:lnSpc>
                <a:spcPct val="100000"/>
              </a:lnSpc>
              <a:buFont typeface="Arial"/>
              <a:buChar char="•"/>
              <a:defRPr/>
            </a:pPr>
            <a:r>
              <a:rPr lang="es" sz="1700" dirty="0">
                <a:solidFill>
                  <a:srgbClr val="212121"/>
                </a:solidFill>
                <a:latin typeface="Source Sans Pro" panose="020B0503030403020204" pitchFamily="34" charset="0"/>
                <a:ea typeface="Source Sans Pro" panose="020B0503030403020204" pitchFamily="34" charset="0"/>
              </a:rPr>
              <a:t>cuencas y tomas de abastecimiento de agua afectadas por aguas residuales, excretas o aguas grises; y</a:t>
            </a:r>
          </a:p>
          <a:p>
            <a:pPr rtl="0">
              <a:lnSpc>
                <a:spcPct val="100000"/>
              </a:lnSpc>
              <a:buFont typeface="Arial"/>
              <a:buChar char="•"/>
              <a:defRPr/>
            </a:pPr>
            <a:r>
              <a:rPr lang="es" sz="1700" dirty="0">
                <a:solidFill>
                  <a:srgbClr val="212121"/>
                </a:solidFill>
                <a:latin typeface="Source Sans Pro" panose="020B0503030403020204" pitchFamily="34" charset="0"/>
                <a:ea typeface="Source Sans Pro" panose="020B0503030403020204" pitchFamily="34" charset="0"/>
              </a:rPr>
              <a:t>áreas donde se realizan actividades en las que se utiliza, formal o informalmente, una gran cantidad de aguas residuales (como la agricultura o la acuicultura).</a:t>
            </a:r>
          </a:p>
        </p:txBody>
      </p:sp>
    </p:spTree>
    <p:extLst>
      <p:ext uri="{BB962C8B-B14F-4D97-AF65-F5344CB8AC3E}">
        <p14:creationId xmlns:p14="http://schemas.microsoft.com/office/powerpoint/2010/main" val="42168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Logotipo&#10;&#10;Descripción generada automáticamente">
            <a:extLst>
              <a:ext uri="{FF2B5EF4-FFF2-40B4-BE49-F238E27FC236}">
                <a16:creationId xmlns:a16="http://schemas.microsoft.com/office/drawing/2014/main" id="{4F2ADFE4-D7A9-F47F-DC23-0844FF3EDCA5}"/>
              </a:ext>
            </a:extLst>
          </p:cNvPr>
          <p:cNvPicPr>
            <a:picLocks noChangeAspect="1"/>
          </p:cNvPicPr>
          <p:nvPr/>
        </p:nvPicPr>
        <p:blipFill>
          <a:blip r:embed="rId3"/>
          <a:stretch>
            <a:fillRect/>
          </a:stretch>
        </p:blipFill>
        <p:spPr>
          <a:xfrm>
            <a:off x="203532" y="205274"/>
            <a:ext cx="8736935" cy="6111551"/>
          </a:xfrm>
          <a:prstGeom prst="rect">
            <a:avLst/>
          </a:prstGeom>
        </p:spPr>
      </p:pic>
    </p:spTree>
    <p:extLst>
      <p:ext uri="{BB962C8B-B14F-4D97-AF65-F5344CB8AC3E}">
        <p14:creationId xmlns:p14="http://schemas.microsoft.com/office/powerpoint/2010/main" val="681486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156082" y="1720032"/>
            <a:ext cx="8548967" cy="335123"/>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dirty="0">
                <a:solidFill>
                  <a:srgbClr val="379175"/>
                </a:solidFill>
              </a:rPr>
              <a:t>Paso 1.1. Definir el área de la PSS y la organización líder</a:t>
            </a:r>
          </a:p>
        </p:txBody>
      </p:sp>
      <p:sp>
        <p:nvSpPr>
          <p:cNvPr id="7" name="3 Marcador de texto">
            <a:extLst>
              <a:ext uri="{FF2B5EF4-FFF2-40B4-BE49-F238E27FC236}">
                <a16:creationId xmlns:a16="http://schemas.microsoft.com/office/drawing/2014/main" id="{D2D241D0-90F5-E347-8B26-CC20619DCA59}"/>
              </a:ext>
            </a:extLst>
          </p:cNvPr>
          <p:cNvSpPr txBox="1">
            <a:spLocks/>
          </p:cNvSpPr>
          <p:nvPr/>
        </p:nvSpPr>
        <p:spPr>
          <a:xfrm>
            <a:off x="558754" y="2497263"/>
            <a:ext cx="8548967" cy="1066615"/>
          </a:xfrm>
          <a:prstGeom prst="rect">
            <a:avLst/>
          </a:prstGeom>
        </p:spPr>
        <p:txBody>
          <a:bodyPr lIns="0" tIns="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buFont typeface="Arial"/>
              <a:buChar char="•"/>
              <a:defRPr/>
            </a:pPr>
            <a:r>
              <a:rPr lang="es" sz="1800" dirty="0">
                <a:solidFill>
                  <a:srgbClr val="212121"/>
                </a:solidFill>
                <a:latin typeface="Source Sans Pro" panose="020B0503030403020204" pitchFamily="34" charset="0"/>
                <a:ea typeface="Source Sans Pro" panose="020B0503030403020204" pitchFamily="34" charset="0"/>
              </a:rPr>
              <a:t>Se determina en función de la división territorial que abarca el municipio de Newtown. </a:t>
            </a:r>
          </a:p>
          <a:p>
            <a:pPr rtl="0">
              <a:lnSpc>
                <a:spcPct val="100000"/>
              </a:lnSpc>
              <a:buFont typeface="Arial"/>
              <a:buChar char="•"/>
              <a:defRPr/>
            </a:pPr>
            <a:r>
              <a:rPr lang="es" sz="1800" dirty="0">
                <a:solidFill>
                  <a:srgbClr val="212121"/>
                </a:solidFill>
                <a:latin typeface="Source Sans Pro" panose="020B0503030403020204" pitchFamily="34" charset="0"/>
                <a:ea typeface="Source Sans Pro" panose="020B0503030403020204" pitchFamily="34" charset="0"/>
              </a:rPr>
              <a:t>Se contemplan los dos sistemas de saneamiento existentes, así como todos los pasos del saneamiento que componen la cadena de servicios de saneamiento.</a:t>
            </a:r>
          </a:p>
        </p:txBody>
      </p:sp>
      <p:sp>
        <p:nvSpPr>
          <p:cNvPr id="8" name="Text Placeholder 19">
            <a:extLst>
              <a:ext uri="{FF2B5EF4-FFF2-40B4-BE49-F238E27FC236}">
                <a16:creationId xmlns:a16="http://schemas.microsoft.com/office/drawing/2014/main" id="{08BBB1AF-1EC0-2E4D-9686-C9D548387898}"/>
              </a:ext>
            </a:extLst>
          </p:cNvPr>
          <p:cNvSpPr txBox="1">
            <a:spLocks/>
          </p:cNvSpPr>
          <p:nvPr/>
        </p:nvSpPr>
        <p:spPr>
          <a:xfrm>
            <a:off x="156082" y="1247454"/>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200" dirty="0">
                <a:solidFill>
                  <a:srgbClr val="379175"/>
                </a:solidFill>
              </a:rPr>
              <a:t>Módulo 1: Preparación para la PSS</a:t>
            </a:r>
          </a:p>
        </p:txBody>
      </p:sp>
      <p:sp>
        <p:nvSpPr>
          <p:cNvPr id="9" name="Text Placeholder 7">
            <a:extLst>
              <a:ext uri="{FF2B5EF4-FFF2-40B4-BE49-F238E27FC236}">
                <a16:creationId xmlns:a16="http://schemas.microsoft.com/office/drawing/2014/main" id="{24DEDAD2-C343-7D4D-94AF-F04D0379474C}"/>
              </a:ext>
            </a:extLst>
          </p:cNvPr>
          <p:cNvSpPr txBox="1">
            <a:spLocks/>
          </p:cNvSpPr>
          <p:nvPr/>
        </p:nvSpPr>
        <p:spPr>
          <a:xfrm>
            <a:off x="438951" y="2101487"/>
            <a:ext cx="4909417"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1800" dirty="0">
                <a:solidFill>
                  <a:srgbClr val="379175"/>
                </a:solidFill>
                <a:latin typeface="Source Sans Pro" panose="020B0503030403020204" pitchFamily="34" charset="0"/>
                <a:ea typeface="Source Sans Pro" panose="020B0503030403020204" pitchFamily="34" charset="0"/>
              </a:rPr>
              <a:t>Área de la PSS</a:t>
            </a:r>
          </a:p>
        </p:txBody>
      </p:sp>
      <p:sp>
        <p:nvSpPr>
          <p:cNvPr id="10" name="3 Marcador de texto">
            <a:extLst>
              <a:ext uri="{FF2B5EF4-FFF2-40B4-BE49-F238E27FC236}">
                <a16:creationId xmlns:a16="http://schemas.microsoft.com/office/drawing/2014/main" id="{0AD596A2-40C7-5A42-A6B1-EDE2D5A655A0}"/>
              </a:ext>
            </a:extLst>
          </p:cNvPr>
          <p:cNvSpPr txBox="1">
            <a:spLocks/>
          </p:cNvSpPr>
          <p:nvPr/>
        </p:nvSpPr>
        <p:spPr>
          <a:xfrm>
            <a:off x="2428969" y="3599792"/>
            <a:ext cx="5838798" cy="345502"/>
          </a:xfrm>
          <a:prstGeom prst="rect">
            <a:avLst/>
          </a:prstGeom>
        </p:spPr>
        <p:txBody>
          <a:bodyPr lIns="0" tIns="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buFont typeface="Arial"/>
              <a:buChar char="•"/>
              <a:defRPr/>
            </a:pPr>
            <a:r>
              <a:rPr lang="es" sz="1800" dirty="0">
                <a:solidFill>
                  <a:srgbClr val="212121"/>
                </a:solidFill>
                <a:latin typeface="Source Sans Pro" panose="020B0503030403020204" pitchFamily="34" charset="0"/>
                <a:ea typeface="Source Sans Pro" panose="020B0503030403020204" pitchFamily="34" charset="0"/>
              </a:rPr>
              <a:t>Departamento de Saneamiento de Newtown (DSN) </a:t>
            </a:r>
          </a:p>
        </p:txBody>
      </p:sp>
      <p:sp>
        <p:nvSpPr>
          <p:cNvPr id="11" name="Text Placeholder 7">
            <a:extLst>
              <a:ext uri="{FF2B5EF4-FFF2-40B4-BE49-F238E27FC236}">
                <a16:creationId xmlns:a16="http://schemas.microsoft.com/office/drawing/2014/main" id="{E58067A3-4DEE-4045-87C9-F4C865296A30}"/>
              </a:ext>
            </a:extLst>
          </p:cNvPr>
          <p:cNvSpPr txBox="1">
            <a:spLocks/>
          </p:cNvSpPr>
          <p:nvPr/>
        </p:nvSpPr>
        <p:spPr>
          <a:xfrm>
            <a:off x="438950" y="3587536"/>
            <a:ext cx="4909417"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1800" dirty="0">
                <a:solidFill>
                  <a:srgbClr val="379175"/>
                </a:solidFill>
                <a:latin typeface="Source Sans Pro" panose="020B0503030403020204" pitchFamily="34" charset="0"/>
                <a:ea typeface="Source Sans Pro" panose="020B0503030403020204" pitchFamily="34" charset="0"/>
              </a:rPr>
              <a:t>Organización líder</a:t>
            </a:r>
          </a:p>
        </p:txBody>
      </p:sp>
      <p:sp>
        <p:nvSpPr>
          <p:cNvPr id="12" name="Text Placeholder 19">
            <a:extLst>
              <a:ext uri="{FF2B5EF4-FFF2-40B4-BE49-F238E27FC236}">
                <a16:creationId xmlns:a16="http://schemas.microsoft.com/office/drawing/2014/main" id="{DD2DFC3A-F326-5846-B8B8-AF91E4A75A8C}"/>
              </a:ext>
            </a:extLst>
          </p:cNvPr>
          <p:cNvSpPr txBox="1">
            <a:spLocks/>
          </p:cNvSpPr>
          <p:nvPr/>
        </p:nvSpPr>
        <p:spPr>
          <a:xfrm>
            <a:off x="156082" y="4190878"/>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Paso 1.2. Conformar el equipo de PSS</a:t>
            </a:r>
          </a:p>
        </p:txBody>
      </p:sp>
      <p:sp>
        <p:nvSpPr>
          <p:cNvPr id="13" name="3 Marcador de texto">
            <a:extLst>
              <a:ext uri="{FF2B5EF4-FFF2-40B4-BE49-F238E27FC236}">
                <a16:creationId xmlns:a16="http://schemas.microsoft.com/office/drawing/2014/main" id="{6A9B0487-53EF-B548-920A-7F8EC1B53BDF}"/>
              </a:ext>
            </a:extLst>
          </p:cNvPr>
          <p:cNvSpPr txBox="1">
            <a:spLocks/>
          </p:cNvSpPr>
          <p:nvPr/>
        </p:nvSpPr>
        <p:spPr>
          <a:xfrm>
            <a:off x="2893658" y="4582010"/>
            <a:ext cx="3926124" cy="370866"/>
          </a:xfrm>
          <a:prstGeom prst="rect">
            <a:avLst/>
          </a:prstGeom>
        </p:spPr>
        <p:txBody>
          <a:bodyPr lIns="0" tIns="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buFont typeface="Arial"/>
              <a:buChar char="•"/>
              <a:defRPr/>
            </a:pPr>
            <a:r>
              <a:rPr lang="es" sz="1800" dirty="0">
                <a:solidFill>
                  <a:srgbClr val="212121"/>
                </a:solidFill>
                <a:latin typeface="Source Sans Pro" panose="020B0503030403020204" pitchFamily="34" charset="0"/>
                <a:ea typeface="Source Sans Pro" panose="020B0503030403020204" pitchFamily="34" charset="0"/>
              </a:rPr>
              <a:t>Jefe de Planificación del DSN</a:t>
            </a:r>
          </a:p>
        </p:txBody>
      </p:sp>
      <p:sp>
        <p:nvSpPr>
          <p:cNvPr id="14" name="Text Placeholder 7">
            <a:extLst>
              <a:ext uri="{FF2B5EF4-FFF2-40B4-BE49-F238E27FC236}">
                <a16:creationId xmlns:a16="http://schemas.microsoft.com/office/drawing/2014/main" id="{660128AD-AFF7-7D4F-9F71-C6DE3FE801B9}"/>
              </a:ext>
            </a:extLst>
          </p:cNvPr>
          <p:cNvSpPr txBox="1">
            <a:spLocks/>
          </p:cNvSpPr>
          <p:nvPr/>
        </p:nvSpPr>
        <p:spPr>
          <a:xfrm>
            <a:off x="438951" y="4584861"/>
            <a:ext cx="4909417"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1800" dirty="0">
                <a:solidFill>
                  <a:srgbClr val="379175"/>
                </a:solidFill>
                <a:latin typeface="Source Sans Pro" panose="020B0503030403020204" pitchFamily="34" charset="0"/>
                <a:ea typeface="Source Sans Pro" panose="020B0503030403020204" pitchFamily="34" charset="0"/>
              </a:rPr>
              <a:t>Jefe de equipo de PSS</a:t>
            </a:r>
          </a:p>
        </p:txBody>
      </p:sp>
      <p:sp>
        <p:nvSpPr>
          <p:cNvPr id="15" name="3 Marcador de texto">
            <a:extLst>
              <a:ext uri="{FF2B5EF4-FFF2-40B4-BE49-F238E27FC236}">
                <a16:creationId xmlns:a16="http://schemas.microsoft.com/office/drawing/2014/main" id="{0DB73047-5BFA-774E-BF9D-8B19FE81EB29}"/>
              </a:ext>
            </a:extLst>
          </p:cNvPr>
          <p:cNvSpPr txBox="1">
            <a:spLocks/>
          </p:cNvSpPr>
          <p:nvPr/>
        </p:nvSpPr>
        <p:spPr>
          <a:xfrm>
            <a:off x="558754" y="5434139"/>
            <a:ext cx="8146295" cy="371475"/>
          </a:xfrm>
          <a:prstGeom prst="rect">
            <a:avLst/>
          </a:prstGeom>
        </p:spPr>
        <p:txBody>
          <a:bodyPr lIns="0" tIns="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buFont typeface="Arial"/>
              <a:buChar char="•"/>
              <a:defRPr/>
            </a:pPr>
            <a:r>
              <a:rPr lang="es" sz="1600" dirty="0">
                <a:solidFill>
                  <a:srgbClr val="212121"/>
                </a:solidFill>
                <a:latin typeface="Source Sans Pro" panose="020B0503030403020204" pitchFamily="34" charset="0"/>
                <a:ea typeface="Source Sans Pro" panose="020B0503030403020204" pitchFamily="34" charset="0"/>
              </a:rPr>
              <a:t>Un ingeniero superior que realiza un seguimiento del sistema 1, otro ingeniero superior que se ocupa del seguimiento del sistema 2 y un Oficial de Salud Ambiental que coordina los programas de salud ambiental de Newtown. </a:t>
            </a:r>
          </a:p>
        </p:txBody>
      </p:sp>
      <p:sp>
        <p:nvSpPr>
          <p:cNvPr id="16" name="Text Placeholder 7">
            <a:extLst>
              <a:ext uri="{FF2B5EF4-FFF2-40B4-BE49-F238E27FC236}">
                <a16:creationId xmlns:a16="http://schemas.microsoft.com/office/drawing/2014/main" id="{317632FD-AF8E-3F47-9DED-77699C13AC5C}"/>
              </a:ext>
            </a:extLst>
          </p:cNvPr>
          <p:cNvSpPr txBox="1">
            <a:spLocks/>
          </p:cNvSpPr>
          <p:nvPr/>
        </p:nvSpPr>
        <p:spPr>
          <a:xfrm>
            <a:off x="438951" y="4945286"/>
            <a:ext cx="4909417"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es" sz="1800" dirty="0">
                <a:solidFill>
                  <a:srgbClr val="379175"/>
                </a:solidFill>
                <a:latin typeface="Source Sans Pro" panose="020B0503030403020204" pitchFamily="34" charset="0"/>
                <a:ea typeface="Source Sans Pro" panose="020B0503030403020204" pitchFamily="34" charset="0"/>
              </a:rPr>
              <a:t>Equipo central de PSS</a:t>
            </a:r>
          </a:p>
        </p:txBody>
      </p:sp>
      <p:sp>
        <p:nvSpPr>
          <p:cNvPr id="2" name="Rectangle 1">
            <a:extLst>
              <a:ext uri="{FF2B5EF4-FFF2-40B4-BE49-F238E27FC236}">
                <a16:creationId xmlns:a16="http://schemas.microsoft.com/office/drawing/2014/main" id="{080FBA80-41AB-4E60-374F-BA6FAEB71494}"/>
              </a:ext>
            </a:extLst>
          </p:cNvPr>
          <p:cNvSpPr/>
          <p:nvPr/>
        </p:nvSpPr>
        <p:spPr>
          <a:xfrm>
            <a:off x="5507580" y="44939"/>
            <a:ext cx="3638302" cy="1170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200" dirty="0">
                <a:solidFill>
                  <a:schemeClr val="tx1"/>
                </a:solidFill>
                <a:latin typeface="Source Sans Pro" panose="020B0503030403020204" pitchFamily="34" charset="0"/>
                <a:ea typeface="Source Sans Pro" panose="020B0503030403020204" pitchFamily="34" charset="0"/>
              </a:rPr>
              <a:t>Ejemplo práctico:</a:t>
            </a:r>
          </a:p>
          <a:p>
            <a:pPr algn="ctr"/>
            <a:r>
              <a:rPr lang="es-AR" sz="3200" dirty="0">
                <a:solidFill>
                  <a:schemeClr val="tx1"/>
                </a:solidFill>
                <a:latin typeface="Source Sans Pro" panose="020B0503030403020204" pitchFamily="34" charset="0"/>
                <a:ea typeface="Source Sans Pro" panose="020B0503030403020204" pitchFamily="34" charset="0"/>
              </a:rPr>
              <a:t>PSS EN NEWTOWN</a:t>
            </a:r>
          </a:p>
        </p:txBody>
      </p:sp>
    </p:spTree>
    <p:extLst>
      <p:ext uri="{BB962C8B-B14F-4D97-AF65-F5344CB8AC3E}">
        <p14:creationId xmlns:p14="http://schemas.microsoft.com/office/powerpoint/2010/main" val="23021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build="p"/>
      <p:bldP spid="13" grpId="0" build="p"/>
      <p:bldP spid="1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B086AA3-A79D-4760-94F2-245114EC2AB4}"/>
              </a:ext>
            </a:extLst>
          </p:cNvPr>
          <p:cNvPicPr>
            <a:picLocks noChangeAspect="1"/>
          </p:cNvPicPr>
          <p:nvPr/>
        </p:nvPicPr>
        <p:blipFill rotWithShape="1">
          <a:blip r:embed="rId2"/>
          <a:srcRect l="17551" t="7579" r="17880" b="54150"/>
          <a:stretch/>
        </p:blipFill>
        <p:spPr>
          <a:xfrm>
            <a:off x="89292" y="1950098"/>
            <a:ext cx="6580765" cy="4388133"/>
          </a:xfrm>
          <a:prstGeom prst="rect">
            <a:avLst/>
          </a:prstGeom>
        </p:spPr>
      </p:pic>
      <p:pic>
        <p:nvPicPr>
          <p:cNvPr id="4" name="Picture 3">
            <a:extLst>
              <a:ext uri="{FF2B5EF4-FFF2-40B4-BE49-F238E27FC236}">
                <a16:creationId xmlns:a16="http://schemas.microsoft.com/office/drawing/2014/main" id="{9D2D9454-1798-F24A-B7BC-AB3DA6AD6B6F}"/>
              </a:ext>
            </a:extLst>
          </p:cNvPr>
          <p:cNvPicPr>
            <a:picLocks noChangeAspect="1"/>
          </p:cNvPicPr>
          <p:nvPr/>
        </p:nvPicPr>
        <p:blipFill>
          <a:blip r:embed="rId3"/>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97DA8801-E8E4-4341-9597-2625E83D75C0}"/>
              </a:ext>
            </a:extLst>
          </p:cNvPr>
          <p:cNvPicPr>
            <a:picLocks noChangeAspect="1"/>
          </p:cNvPicPr>
          <p:nvPr/>
        </p:nvPicPr>
        <p:blipFill>
          <a:blip r:embed="rId4"/>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725453A4-CB60-424A-8151-D677FB7A509F}"/>
              </a:ext>
            </a:extLst>
          </p:cNvPr>
          <p:cNvSpPr txBox="1">
            <a:spLocks/>
          </p:cNvSpPr>
          <p:nvPr/>
        </p:nvSpPr>
        <p:spPr>
          <a:xfrm>
            <a:off x="156082" y="1351297"/>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Paso 1.1. </a:t>
            </a:r>
            <a:r>
              <a:rPr lang="es-ES" sz="2000" dirty="0">
                <a:solidFill>
                  <a:srgbClr val="379175"/>
                </a:solidFill>
              </a:rPr>
              <a:t>Definir el área de la PSS y la organización líder</a:t>
            </a:r>
            <a:endParaRPr lang="es" sz="2000" dirty="0">
              <a:solidFill>
                <a:srgbClr val="379175"/>
              </a:solidFill>
            </a:endParaRPr>
          </a:p>
        </p:txBody>
      </p:sp>
      <p:sp>
        <p:nvSpPr>
          <p:cNvPr id="7" name="3 Marcador de texto">
            <a:extLst>
              <a:ext uri="{FF2B5EF4-FFF2-40B4-BE49-F238E27FC236}">
                <a16:creationId xmlns:a16="http://schemas.microsoft.com/office/drawing/2014/main" id="{8508134F-B29A-654C-9680-343A99E2F8C2}"/>
              </a:ext>
            </a:extLst>
          </p:cNvPr>
          <p:cNvSpPr txBox="1">
            <a:spLocks/>
          </p:cNvSpPr>
          <p:nvPr/>
        </p:nvSpPr>
        <p:spPr>
          <a:xfrm>
            <a:off x="6842036" y="2657500"/>
            <a:ext cx="2054383" cy="1300404"/>
          </a:xfrm>
          <a:prstGeom prst="rect">
            <a:avLst/>
          </a:prstGeom>
        </p:spPr>
        <p:txBody>
          <a:bodyPr lIns="0" tIns="0" rIns="0" bIns="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defRPr/>
            </a:pPr>
            <a:r>
              <a:rPr lang="es" sz="1800" dirty="0">
                <a:solidFill>
                  <a:srgbClr val="212121"/>
                </a:solidFill>
                <a:latin typeface="Source Sans Pro" panose="020B0503030403020204" pitchFamily="34" charset="0"/>
                <a:ea typeface="Source Sans Pro" panose="020B0503030403020204" pitchFamily="34" charset="0"/>
              </a:rPr>
              <a:t>El equipo de PSS decidió dar prioridad al sistema 2 (inodoros con descarga de agua conectados a tanques sépticos con infiltración de efluente, y eliminación de los lodos fecales fuera del lugar de uso).</a:t>
            </a:r>
          </a:p>
        </p:txBody>
      </p:sp>
      <p:sp>
        <p:nvSpPr>
          <p:cNvPr id="2" name="Rectangle 1">
            <a:extLst>
              <a:ext uri="{FF2B5EF4-FFF2-40B4-BE49-F238E27FC236}">
                <a16:creationId xmlns:a16="http://schemas.microsoft.com/office/drawing/2014/main" id="{556137F5-FC56-A240-EA0C-6F615CD7FB14}"/>
              </a:ext>
            </a:extLst>
          </p:cNvPr>
          <p:cNvSpPr/>
          <p:nvPr/>
        </p:nvSpPr>
        <p:spPr>
          <a:xfrm>
            <a:off x="5505699" y="0"/>
            <a:ext cx="3638302" cy="1170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3400" dirty="0">
                <a:solidFill>
                  <a:schemeClr val="tx1"/>
                </a:solidFill>
                <a:latin typeface="Source Sans Pro" panose="020B0503030403020204" pitchFamily="34" charset="0"/>
                <a:ea typeface="Source Sans Pro" panose="020B0503030403020204" pitchFamily="34" charset="0"/>
              </a:rPr>
              <a:t>Ejemplo práctico:</a:t>
            </a:r>
          </a:p>
          <a:p>
            <a:pPr algn="ctr"/>
            <a:r>
              <a:rPr lang="es-AR" sz="3400" dirty="0">
                <a:solidFill>
                  <a:schemeClr val="tx1"/>
                </a:solidFill>
                <a:latin typeface="Source Sans Pro" panose="020B0503030403020204" pitchFamily="34" charset="0"/>
                <a:ea typeface="Source Sans Pro" panose="020B0503030403020204" pitchFamily="34" charset="0"/>
              </a:rPr>
              <a:t>PSS EN NEWTOWN</a:t>
            </a:r>
          </a:p>
        </p:txBody>
      </p:sp>
    </p:spTree>
    <p:extLst>
      <p:ext uri="{BB962C8B-B14F-4D97-AF65-F5344CB8AC3E}">
        <p14:creationId xmlns:p14="http://schemas.microsoft.com/office/powerpoint/2010/main" val="381015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5F96517-FD8C-6BFD-EB30-DF48F58477C5}"/>
              </a:ext>
            </a:extLst>
          </p:cNvPr>
          <p:cNvPicPr>
            <a:picLocks noChangeAspect="1"/>
          </p:cNvPicPr>
          <p:nvPr/>
        </p:nvPicPr>
        <p:blipFill rotWithShape="1">
          <a:blip r:embed="rId2"/>
          <a:srcRect l="18125" t="55139" r="18125" b="5694"/>
          <a:stretch/>
        </p:blipFill>
        <p:spPr>
          <a:xfrm>
            <a:off x="4899757" y="2641871"/>
            <a:ext cx="4104284" cy="2836785"/>
          </a:xfrm>
          <a:prstGeom prst="rect">
            <a:avLst/>
          </a:prstGeom>
          <a:noFill/>
          <a:ln w="19050">
            <a:solidFill>
              <a:srgbClr val="000000"/>
            </a:solidFill>
          </a:ln>
        </p:spPr>
      </p:pic>
      <p:sp>
        <p:nvSpPr>
          <p:cNvPr id="5" name="4 Marcador de texto"/>
          <p:cNvSpPr>
            <a:spLocks noGrp="1"/>
          </p:cNvSpPr>
          <p:nvPr>
            <p:ph type="body" sz="quarter" idx="14"/>
          </p:nvPr>
        </p:nvSpPr>
        <p:spPr>
          <a:xfrm>
            <a:off x="75611" y="1589412"/>
            <a:ext cx="7248919" cy="472422"/>
          </a:xfrm>
          <a:ln>
            <a:noFill/>
          </a:ln>
        </p:spPr>
        <p:txBody>
          <a:bodyPr rtlCol="0" anchor="t"/>
          <a:lstStyle/>
          <a:p>
            <a:pPr marL="0" indent="0" rtl="0">
              <a:lnSpc>
                <a:spcPct val="100000"/>
              </a:lnSpc>
              <a:spcBef>
                <a:spcPts val="0"/>
              </a:spcBef>
              <a:buNone/>
              <a:defRPr/>
            </a:pPr>
            <a:r>
              <a:rPr lang="es" sz="2000" dirty="0">
                <a:solidFill>
                  <a:schemeClr val="tx2"/>
                </a:solidFill>
                <a:latin typeface="Source Sans Pro" panose="020B0503030403020204" pitchFamily="34" charset="0"/>
                <a:ea typeface="Source Sans Pro" panose="020B0503030403020204" pitchFamily="34" charset="0"/>
              </a:rPr>
              <a:t>Utilicen la hoja de trabajo para participantes: Módulo 1</a:t>
            </a:r>
            <a:endParaRPr lang="en-AU" sz="2000" dirty="0">
              <a:solidFill>
                <a:schemeClr val="tx2"/>
              </a:solidFill>
              <a:latin typeface="Source Sans Pro" panose="020B0503030403020204" pitchFamily="34" charset="0"/>
              <a:ea typeface="Source Sans Pro" panose="020B0503030403020204" pitchFamily="34" charset="0"/>
            </a:endParaRPr>
          </a:p>
          <a:p>
            <a:pPr marL="0" indent="0" rtl="0">
              <a:lnSpc>
                <a:spcPct val="100000"/>
              </a:lnSpc>
              <a:spcBef>
                <a:spcPts val="0"/>
              </a:spcBef>
              <a:buNone/>
              <a:defRPr/>
            </a:pPr>
            <a:endParaRPr lang="en-AU" sz="2000" dirty="0">
              <a:solidFill>
                <a:schemeClr val="tx2"/>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7C2F3A51-FFB4-454B-B7D8-ECA2906CF423}"/>
              </a:ext>
            </a:extLst>
          </p:cNvPr>
          <p:cNvSpPr txBox="1">
            <a:spLocks/>
          </p:cNvSpPr>
          <p:nvPr/>
        </p:nvSpPr>
        <p:spPr>
          <a:xfrm>
            <a:off x="75611" y="1015937"/>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3000" spc="0" dirty="0">
                <a:solidFill>
                  <a:schemeClr val="tx2"/>
                </a:solidFill>
                <a:latin typeface="Source Sans Pro" panose="020B0503030403020204" pitchFamily="34" charset="0"/>
                <a:ea typeface="Source Sans Pro" panose="020B0503030403020204" pitchFamily="34" charset="0"/>
              </a:rPr>
              <a:t>Aplicación del módulo 1</a:t>
            </a:r>
            <a:endParaRPr lang="x-none" sz="3000" spc="0" dirty="0">
              <a:solidFill>
                <a:schemeClr val="tx2"/>
              </a:solidFill>
              <a:latin typeface="Source Sans Pro" panose="020B0503030403020204" pitchFamily="34" charset="0"/>
              <a:ea typeface="Source Sans Pro" panose="020B0503030403020204" pitchFamily="34" charset="0"/>
            </a:endParaRPr>
          </a:p>
        </p:txBody>
      </p:sp>
      <p:cxnSp>
        <p:nvCxnSpPr>
          <p:cNvPr id="6" name="Straight Connector 17">
            <a:extLst>
              <a:ext uri="{FF2B5EF4-FFF2-40B4-BE49-F238E27FC236}">
                <a16:creationId xmlns:a16="http://schemas.microsoft.com/office/drawing/2014/main" id="{061F98BC-064F-D940-BCF7-B824033420ED}"/>
              </a:ext>
            </a:extLst>
          </p:cNvPr>
          <p:cNvCxnSpPr>
            <a:cxnSpLocks/>
          </p:cNvCxnSpPr>
          <p:nvPr/>
        </p:nvCxnSpPr>
        <p:spPr>
          <a:xfrm flipH="1">
            <a:off x="289774" y="873875"/>
            <a:ext cx="8564451" cy="0"/>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8" name="4 Marcador de texto">
            <a:extLst>
              <a:ext uri="{FF2B5EF4-FFF2-40B4-BE49-F238E27FC236}">
                <a16:creationId xmlns:a16="http://schemas.microsoft.com/office/drawing/2014/main" id="{0386B8FF-A985-D341-BB9E-EE73E972BC61}"/>
              </a:ext>
            </a:extLst>
          </p:cNvPr>
          <p:cNvSpPr txBox="1">
            <a:spLocks/>
          </p:cNvSpPr>
          <p:nvPr/>
        </p:nvSpPr>
        <p:spPr>
          <a:xfrm>
            <a:off x="5236624" y="5478656"/>
            <a:ext cx="3682475" cy="415300"/>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spcBef>
                <a:spcPts val="0"/>
              </a:spcBef>
              <a:buNone/>
            </a:pPr>
            <a:endParaRPr lang="es-VE" sz="2000" dirty="0">
              <a:solidFill>
                <a:schemeClr val="tx2"/>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80FB3A95-C2C7-047A-98CB-B981C1831F2F}"/>
              </a:ext>
            </a:extLst>
          </p:cNvPr>
          <p:cNvSpPr txBox="1">
            <a:spLocks/>
          </p:cNvSpPr>
          <p:nvPr/>
        </p:nvSpPr>
        <p:spPr>
          <a:xfrm>
            <a:off x="75611" y="29440"/>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TRABAJO EN GRUPOS</a:t>
            </a:r>
          </a:p>
        </p:txBody>
      </p:sp>
      <p:sp>
        <p:nvSpPr>
          <p:cNvPr id="10" name="4 Marcador de texto">
            <a:extLst>
              <a:ext uri="{FF2B5EF4-FFF2-40B4-BE49-F238E27FC236}">
                <a16:creationId xmlns:a16="http://schemas.microsoft.com/office/drawing/2014/main" id="{A4738AEF-EDE6-568F-6E91-8C4372542196}"/>
              </a:ext>
            </a:extLst>
          </p:cNvPr>
          <p:cNvSpPr txBox="1">
            <a:spLocks/>
          </p:cNvSpPr>
          <p:nvPr/>
        </p:nvSpPr>
        <p:spPr>
          <a:xfrm>
            <a:off x="224901" y="2378274"/>
            <a:ext cx="4674855" cy="3526320"/>
          </a:xfrm>
          <a:prstGeom prst="rect">
            <a:avLst/>
          </a:prstGeom>
          <a:ln>
            <a:noFill/>
          </a:ln>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s" sz="2000" dirty="0">
                <a:solidFill>
                  <a:schemeClr val="tx2"/>
                </a:solidFill>
                <a:latin typeface="Source Sans Pro" panose="020B0503030403020204" pitchFamily="34" charset="0"/>
                <a:ea typeface="Source Sans Pro" panose="020B0503030403020204" pitchFamily="34" charset="0"/>
              </a:rPr>
              <a:t>En grupos, deberán:</a:t>
            </a:r>
          </a:p>
          <a:p>
            <a:pPr>
              <a:lnSpc>
                <a:spcPct val="100000"/>
              </a:lnSpc>
              <a:spcBef>
                <a:spcPts val="0"/>
              </a:spcBef>
              <a:defRPr/>
            </a:pPr>
            <a:r>
              <a:rPr lang="es" sz="2000" dirty="0">
                <a:solidFill>
                  <a:schemeClr val="tx2"/>
                </a:solidFill>
                <a:latin typeface="Source Sans Pro" panose="020B0503030403020204" pitchFamily="34" charset="0"/>
                <a:ea typeface="Source Sans Pro" panose="020B0503030403020204" pitchFamily="34" charset="0"/>
              </a:rPr>
              <a:t>definir el área para la que diseñarán la PSS durante esta capacitación;</a:t>
            </a:r>
          </a:p>
          <a:p>
            <a:pPr>
              <a:lnSpc>
                <a:spcPct val="100000"/>
              </a:lnSpc>
              <a:spcBef>
                <a:spcPts val="0"/>
              </a:spcBef>
              <a:defRPr/>
            </a:pPr>
            <a:r>
              <a:rPr lang="es" sz="2000" dirty="0">
                <a:solidFill>
                  <a:schemeClr val="tx2"/>
                </a:solidFill>
                <a:latin typeface="Source Sans Pro" panose="020B0503030403020204" pitchFamily="34" charset="0"/>
                <a:ea typeface="Source Sans Pro" panose="020B0503030403020204" pitchFamily="34" charset="0"/>
              </a:rPr>
              <a:t>describir el área de la PSS;</a:t>
            </a:r>
          </a:p>
          <a:p>
            <a:pPr>
              <a:lnSpc>
                <a:spcPct val="100000"/>
              </a:lnSpc>
              <a:spcBef>
                <a:spcPts val="0"/>
              </a:spcBef>
              <a:defRPr/>
            </a:pPr>
            <a:r>
              <a:rPr lang="es" sz="2000" dirty="0">
                <a:solidFill>
                  <a:schemeClr val="tx2"/>
                </a:solidFill>
                <a:latin typeface="Source Sans Pro" panose="020B0503030403020204" pitchFamily="34" charset="0"/>
                <a:ea typeface="Source Sans Pro" panose="020B0503030403020204" pitchFamily="34" charset="0"/>
              </a:rPr>
              <a:t>decidir quién será el jefe; y </a:t>
            </a:r>
          </a:p>
          <a:p>
            <a:pPr>
              <a:lnSpc>
                <a:spcPct val="100000"/>
              </a:lnSpc>
              <a:spcBef>
                <a:spcPts val="0"/>
              </a:spcBef>
              <a:defRPr/>
            </a:pPr>
            <a:r>
              <a:rPr lang="es" sz="2000" dirty="0">
                <a:solidFill>
                  <a:schemeClr val="tx2"/>
                </a:solidFill>
                <a:latin typeface="Source Sans Pro" panose="020B0503030403020204" pitchFamily="34" charset="0"/>
                <a:ea typeface="Source Sans Pro" panose="020B0503030403020204" pitchFamily="34" charset="0"/>
              </a:rPr>
              <a:t>decidir qué personas deben formar parte del equipo de PSS.</a:t>
            </a:r>
          </a:p>
          <a:p>
            <a:pPr marL="0" indent="0">
              <a:lnSpc>
                <a:spcPct val="100000"/>
              </a:lnSpc>
              <a:spcBef>
                <a:spcPts val="0"/>
              </a:spcBef>
              <a:buFont typeface="Arial" panose="020B0604020202020204" pitchFamily="34" charset="0"/>
              <a:buNone/>
              <a:defRPr/>
            </a:pPr>
            <a:endParaRPr lang="en-AU" sz="2000" dirty="0">
              <a:solidFill>
                <a:schemeClr val="tx2"/>
              </a:solidFill>
              <a:latin typeface="Source Sans Pro" panose="020B0503030403020204" pitchFamily="34" charset="0"/>
              <a:ea typeface="Source Sans Pro" panose="020B0503030403020204" pitchFamily="34" charset="0"/>
            </a:endParaRPr>
          </a:p>
          <a:p>
            <a:pPr marL="0" indent="0">
              <a:lnSpc>
                <a:spcPct val="100000"/>
              </a:lnSpc>
              <a:spcBef>
                <a:spcPts val="0"/>
              </a:spcBef>
              <a:buFont typeface="Arial" panose="020B0604020202020204" pitchFamily="34" charset="0"/>
              <a:buNone/>
              <a:defRPr/>
            </a:pPr>
            <a:r>
              <a:rPr lang="es" sz="2000" dirty="0">
                <a:solidFill>
                  <a:schemeClr val="tx2"/>
                </a:solidFill>
                <a:latin typeface="Source Sans Pro" panose="020B0503030403020204" pitchFamily="34" charset="0"/>
                <a:ea typeface="Source Sans Pro" panose="020B0503030403020204" pitchFamily="34" charset="0"/>
              </a:rPr>
              <a:t>Trabajen en grupo, pero anoten las conclusiones en sus hojas de trabajo a nivel individual.</a:t>
            </a:r>
          </a:p>
          <a:p>
            <a:pPr marL="0" indent="0">
              <a:lnSpc>
                <a:spcPct val="100000"/>
              </a:lnSpc>
              <a:spcBef>
                <a:spcPts val="0"/>
              </a:spcBef>
              <a:buFont typeface="Arial" panose="020B0604020202020204" pitchFamily="34" charset="0"/>
              <a:buNone/>
              <a:defRPr/>
            </a:pPr>
            <a:endParaRPr lang="en-AU" sz="2000" dirty="0">
              <a:solidFill>
                <a:schemeClr val="tx2"/>
              </a:solidFill>
              <a:latin typeface="Source Sans Pro" panose="020B0503030403020204" pitchFamily="34" charset="0"/>
              <a:ea typeface="Source Sans Pro" panose="020B0503030403020204" pitchFamily="34" charset="0"/>
            </a:endParaRPr>
          </a:p>
          <a:p>
            <a:pPr marL="0" indent="0">
              <a:lnSpc>
                <a:spcPct val="100000"/>
              </a:lnSpc>
              <a:spcBef>
                <a:spcPts val="0"/>
              </a:spcBef>
              <a:buFont typeface="Arial" panose="020B0604020202020204" pitchFamily="34" charset="0"/>
              <a:buNone/>
              <a:defRPr/>
            </a:pPr>
            <a:endParaRPr lang="en-AU" sz="2000" dirty="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65988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6AFEF3E-A3EE-4B8A-B1A4-46AD7CBD7B6F}"/>
              </a:ext>
            </a:extLst>
          </p:cNvPr>
          <p:cNvPicPr>
            <a:picLocks noChangeAspect="1"/>
          </p:cNvPicPr>
          <p:nvPr/>
        </p:nvPicPr>
        <p:blipFill rotWithShape="1">
          <a:blip r:embed="rId2"/>
          <a:srcRect l="22656" t="55140" r="10781" b="3169"/>
          <a:stretch/>
        </p:blipFill>
        <p:spPr>
          <a:xfrm>
            <a:off x="1177173" y="641350"/>
            <a:ext cx="6789653" cy="4784180"/>
          </a:xfrm>
          <a:prstGeom prst="rect">
            <a:avLst/>
          </a:prstGeom>
        </p:spPr>
      </p:pic>
      <p:pic>
        <p:nvPicPr>
          <p:cNvPr id="10" name="Imagen 9" descr="Imagen que contiene Interfaz de usuario gráfica&#10;&#10;Descripción generada automáticamente">
            <a:extLst>
              <a:ext uri="{FF2B5EF4-FFF2-40B4-BE49-F238E27FC236}">
                <a16:creationId xmlns:a16="http://schemas.microsoft.com/office/drawing/2014/main" id="{57331B94-B18B-7515-6101-A5BE79DFAF94}"/>
              </a:ext>
            </a:extLst>
          </p:cNvPr>
          <p:cNvPicPr>
            <a:picLocks noChangeAspect="1"/>
          </p:cNvPicPr>
          <p:nvPr/>
        </p:nvPicPr>
        <p:blipFill>
          <a:blip r:embed="rId3"/>
          <a:stretch>
            <a:fillRect/>
          </a:stretch>
        </p:blipFill>
        <p:spPr>
          <a:xfrm>
            <a:off x="104332" y="5722133"/>
            <a:ext cx="2500604" cy="625151"/>
          </a:xfrm>
          <a:prstGeom prst="rect">
            <a:avLst/>
          </a:prstGeom>
        </p:spPr>
      </p:pic>
    </p:spTree>
    <p:extLst>
      <p:ext uri="{BB962C8B-B14F-4D97-AF65-F5344CB8AC3E}">
        <p14:creationId xmlns:p14="http://schemas.microsoft.com/office/powerpoint/2010/main" val="3886059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281F80E-62F9-464F-A397-9F04FF79CA69}"/>
              </a:ext>
            </a:extLst>
          </p:cNvPr>
          <p:cNvSpPr>
            <a:spLocks noGrp="1"/>
          </p:cNvSpPr>
          <p:nvPr>
            <p:ph type="body" sz="quarter" idx="10"/>
          </p:nvPr>
        </p:nvSpPr>
        <p:spPr>
          <a:xfrm>
            <a:off x="2296633" y="2114190"/>
            <a:ext cx="6239116" cy="1133422"/>
          </a:xfrm>
        </p:spPr>
        <p:txBody>
          <a:bodyPr rtlCol="0"/>
          <a:lstStyle/>
          <a:p>
            <a:pPr rtl="0"/>
            <a:r>
              <a:rPr lang="es-ES" sz="2300" dirty="0">
                <a:latin typeface="Source Sans Pro" panose="020B0503030403020204" pitchFamily="34" charset="0"/>
                <a:ea typeface="Source Sans Pro" panose="020B0503030403020204" pitchFamily="34" charset="0"/>
              </a:rPr>
              <a:t>Este paso nos ayuda a guiar y sostener el proceso de la PSS, además de garantizar que su alcance sea razonable y que todas las partes interesadas lo conozcan.</a:t>
            </a:r>
          </a:p>
        </p:txBody>
      </p:sp>
      <p:sp>
        <p:nvSpPr>
          <p:cNvPr id="6" name="3 Marcador de texto">
            <a:extLst>
              <a:ext uri="{FF2B5EF4-FFF2-40B4-BE49-F238E27FC236}">
                <a16:creationId xmlns:a16="http://schemas.microsoft.com/office/drawing/2014/main" id="{6471C214-FACE-DD49-B6B8-D2741ACF5EDB}"/>
              </a:ext>
            </a:extLst>
          </p:cNvPr>
          <p:cNvSpPr>
            <a:spLocks noGrp="1"/>
          </p:cNvSpPr>
          <p:nvPr>
            <p:ph type="body" sz="quarter" idx="14"/>
          </p:nvPr>
        </p:nvSpPr>
        <p:spPr>
          <a:xfrm>
            <a:off x="759243" y="4455216"/>
            <a:ext cx="3424988" cy="968892"/>
          </a:xfrm>
        </p:spPr>
        <p:txBody>
          <a:bodyPr rtlCol="0" anchor="t"/>
          <a:lstStyle/>
          <a:p>
            <a:pPr rtl="0">
              <a:lnSpc>
                <a:spcPct val="100000"/>
              </a:lnSpc>
              <a:buFont typeface="Arial"/>
              <a:buChar char="•"/>
              <a:defRPr/>
            </a:pPr>
            <a:r>
              <a:rPr lang="es-ES" sz="2300" dirty="0">
                <a:latin typeface="Source Sans Pro" panose="020B0503030403020204" pitchFamily="34" charset="0"/>
                <a:ea typeface="Source Sans Pro" panose="020B0503030403020204" pitchFamily="34" charset="0"/>
              </a:rPr>
              <a:t>… dentro de un área administrativa </a:t>
            </a:r>
          </a:p>
          <a:p>
            <a:pPr rtl="0">
              <a:lnSpc>
                <a:spcPct val="100000"/>
              </a:lnSpc>
              <a:buFont typeface="Arial"/>
              <a:buChar char="•"/>
              <a:defRPr/>
            </a:pPr>
            <a:endParaRPr lang="es-ES" sz="2300" dirty="0">
              <a:latin typeface="Source Sans Pro" panose="020B0503030403020204" pitchFamily="34" charset="0"/>
              <a:ea typeface="Source Sans Pro" panose="020B0503030403020204" pitchFamily="34" charset="0"/>
            </a:endParaRPr>
          </a:p>
        </p:txBody>
      </p:sp>
      <p:sp>
        <p:nvSpPr>
          <p:cNvPr id="8" name="3 Marcador de texto">
            <a:extLst>
              <a:ext uri="{FF2B5EF4-FFF2-40B4-BE49-F238E27FC236}">
                <a16:creationId xmlns:a16="http://schemas.microsoft.com/office/drawing/2014/main" id="{5C2F4C25-5B77-EF44-8314-3AA7254F166E}"/>
              </a:ext>
            </a:extLst>
          </p:cNvPr>
          <p:cNvSpPr txBox="1">
            <a:spLocks/>
          </p:cNvSpPr>
          <p:nvPr/>
        </p:nvSpPr>
        <p:spPr>
          <a:xfrm>
            <a:off x="4687431" y="4452658"/>
            <a:ext cx="4042231" cy="1886746"/>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s-ES" sz="2300" b="0" i="0" u="none" strike="noStrike" kern="1200" cap="none" spc="0" normalizeH="0" dirty="0">
                <a:ln>
                  <a:noFill/>
                </a:ln>
                <a:solidFill>
                  <a:srgbClr val="212121"/>
                </a:solidFill>
                <a:effectLst/>
                <a:uLnTx/>
                <a:uFillTx/>
                <a:latin typeface="Source Sans Pro" panose="020B0503030403020204" pitchFamily="34" charset="0"/>
                <a:ea typeface="Source Sans Pro" panose="020B0503030403020204" pitchFamily="34" charset="0"/>
                <a:cs typeface="+mn-cs"/>
              </a:rPr>
              <a:t>… en el área de servicio de un prestador de saneamiento o de un proveedor de servicios</a:t>
            </a:r>
          </a:p>
        </p:txBody>
      </p:sp>
      <p:sp>
        <p:nvSpPr>
          <p:cNvPr id="11" name="Textplatzhalter 1">
            <a:extLst>
              <a:ext uri="{FF2B5EF4-FFF2-40B4-BE49-F238E27FC236}">
                <a16:creationId xmlns:a16="http://schemas.microsoft.com/office/drawing/2014/main" id="{67A339E8-8FFE-1142-BB63-0DFDDBCF3108}"/>
              </a:ext>
            </a:extLst>
          </p:cNvPr>
          <p:cNvSpPr txBox="1">
            <a:spLocks/>
          </p:cNvSpPr>
          <p:nvPr/>
        </p:nvSpPr>
        <p:spPr>
          <a:xfrm>
            <a:off x="804631" y="3742765"/>
            <a:ext cx="6239116" cy="386323"/>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2300" dirty="0">
                <a:latin typeface="Source Sans Pro" panose="020B0503030403020204" pitchFamily="34" charset="0"/>
                <a:ea typeface="Source Sans Pro" panose="020B0503030403020204" pitchFamily="34" charset="0"/>
              </a:rPr>
              <a:t>La PSS podría llevarse a cabo…</a:t>
            </a:r>
          </a:p>
        </p:txBody>
      </p:sp>
      <p:sp>
        <p:nvSpPr>
          <p:cNvPr id="12" name="Text Placeholder 19">
            <a:extLst>
              <a:ext uri="{FF2B5EF4-FFF2-40B4-BE49-F238E27FC236}">
                <a16:creationId xmlns:a16="http://schemas.microsoft.com/office/drawing/2014/main" id="{70616AA0-EC64-FF49-A2CB-E0DC7F97B8CD}"/>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sz="1800" spc="0" dirty="0">
                <a:solidFill>
                  <a:srgbClr val="212121"/>
                </a:solidFill>
                <a:latin typeface="Source Sans Pro" panose="020B0503030403020204" pitchFamily="34" charset="0"/>
                <a:ea typeface="Source Sans Pro" panose="020B0503030403020204" pitchFamily="34" charset="0"/>
              </a:rPr>
              <a:t>Definir el área de la PSS y la organización líder</a:t>
            </a:r>
            <a:endParaRPr lang="es-ES" sz="1800" spc="0" dirty="0">
              <a:solidFill>
                <a:srgbClr val="212121"/>
              </a:solidFill>
              <a:ea typeface="Source Sans Pro" panose="020B0503030403020204" pitchFamily="34" charset="0"/>
            </a:endParaRPr>
          </a:p>
        </p:txBody>
      </p:sp>
      <p:sp>
        <p:nvSpPr>
          <p:cNvPr id="13" name="Text Placeholder 19">
            <a:extLst>
              <a:ext uri="{FF2B5EF4-FFF2-40B4-BE49-F238E27FC236}">
                <a16:creationId xmlns:a16="http://schemas.microsoft.com/office/drawing/2014/main" id="{3A7D2966-FB27-704F-95D3-E66B0432A16F}"/>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ES" dirty="0">
                <a:solidFill>
                  <a:srgbClr val="379175"/>
                </a:solidFill>
              </a:rPr>
              <a:t>PASO 1.1:</a:t>
            </a:r>
          </a:p>
        </p:txBody>
      </p:sp>
      <p:sp>
        <p:nvSpPr>
          <p:cNvPr id="17" name="Rectangular Callout 16">
            <a:extLst>
              <a:ext uri="{FF2B5EF4-FFF2-40B4-BE49-F238E27FC236}">
                <a16:creationId xmlns:a16="http://schemas.microsoft.com/office/drawing/2014/main" id="{09CA4DE5-A59B-9D4C-85F1-D768D7AE9247}"/>
              </a:ext>
            </a:extLst>
          </p:cNvPr>
          <p:cNvSpPr/>
          <p:nvPr/>
        </p:nvSpPr>
        <p:spPr>
          <a:xfrm>
            <a:off x="7479099" y="10328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s-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ES" sz="1500" dirty="0">
                <a:solidFill>
                  <a:schemeClr val="bg1"/>
                </a:solidFill>
                <a:latin typeface="Source Sans Pro" panose="020B0503030403020204" pitchFamily="34" charset="0"/>
                <a:ea typeface="Source Sans Pro" panose="020B0503030403020204" pitchFamily="34" charset="0"/>
              </a:rPr>
              <a:t>Páginas </a:t>
            </a:r>
          </a:p>
          <a:p>
            <a:pPr algn="ctr" rtl="0">
              <a:lnSpc>
                <a:spcPts val="1000"/>
              </a:lnSpc>
            </a:pPr>
            <a:endParaRPr lang="es-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ES" sz="1500" dirty="0">
                <a:solidFill>
                  <a:schemeClr val="bg1"/>
                </a:solidFill>
                <a:latin typeface="Source Sans Pro" panose="020B0503030403020204" pitchFamily="34" charset="0"/>
                <a:ea typeface="Source Sans Pro" panose="020B0503030403020204" pitchFamily="34" charset="0"/>
              </a:rPr>
              <a:t>10 a 15</a:t>
            </a:r>
          </a:p>
        </p:txBody>
      </p:sp>
      <p:sp>
        <p:nvSpPr>
          <p:cNvPr id="3" name="TextBox 11">
            <a:extLst>
              <a:ext uri="{FF2B5EF4-FFF2-40B4-BE49-F238E27FC236}">
                <a16:creationId xmlns:a16="http://schemas.microsoft.com/office/drawing/2014/main" id="{F5055F6A-C1A6-7318-C07F-5170AC15A281}"/>
              </a:ext>
            </a:extLst>
          </p:cNvPr>
          <p:cNvSpPr txBox="1"/>
          <p:nvPr/>
        </p:nvSpPr>
        <p:spPr>
          <a:xfrm>
            <a:off x="2296633" y="1461518"/>
            <a:ext cx="4146698" cy="584775"/>
          </a:xfrm>
          <a:prstGeom prst="rect">
            <a:avLst/>
          </a:prstGeom>
          <a:noFill/>
        </p:spPr>
        <p:txBody>
          <a:bodyPr wrap="square" rtlCol="0">
            <a:spAutoFit/>
          </a:bodyPr>
          <a:lstStyle/>
          <a:p>
            <a:pPr rtl="0"/>
            <a:r>
              <a:rPr lang="es-ES" sz="32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OBJETIVO</a:t>
            </a:r>
          </a:p>
        </p:txBody>
      </p:sp>
      <p:pic>
        <p:nvPicPr>
          <p:cNvPr id="4" name="Picture 12">
            <a:extLst>
              <a:ext uri="{FF2B5EF4-FFF2-40B4-BE49-F238E27FC236}">
                <a16:creationId xmlns:a16="http://schemas.microsoft.com/office/drawing/2014/main" id="{328A4B0C-7005-2CD3-CFE7-3F2B7202ADA7}"/>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spTree>
    <p:extLst>
      <p:ext uri="{BB962C8B-B14F-4D97-AF65-F5344CB8AC3E}">
        <p14:creationId xmlns:p14="http://schemas.microsoft.com/office/powerpoint/2010/main" val="121786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0">
            <a:extLst>
              <a:ext uri="{FF2B5EF4-FFF2-40B4-BE49-F238E27FC236}">
                <a16:creationId xmlns:a16="http://schemas.microsoft.com/office/drawing/2014/main" id="{03922281-73DD-3F47-8434-3392B4A55272}"/>
              </a:ext>
            </a:extLst>
          </p:cNvPr>
          <p:cNvSpPr txBox="1">
            <a:spLocks/>
          </p:cNvSpPr>
          <p:nvPr/>
        </p:nvSpPr>
        <p:spPr>
          <a:xfrm>
            <a:off x="224901" y="2262930"/>
            <a:ext cx="7942706" cy="269176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es" sz="2000" dirty="0">
                <a:latin typeface="Source Sans Pro" panose="020B0503030403020204" pitchFamily="34" charset="0"/>
                <a:ea typeface="Source Sans Pro" panose="020B0503030403020204" pitchFamily="34" charset="0"/>
              </a:rPr>
              <a:t>La zona de la PSS se determina en función del área que administra la autoridad local.</a:t>
            </a:r>
          </a:p>
          <a:p>
            <a:pPr marL="285750" indent="-285750" rtl="0">
              <a:lnSpc>
                <a:spcPct val="100000"/>
              </a:lnSpc>
              <a:buFont typeface="Arial" panose="020B0604020202020204" pitchFamily="34" charset="0"/>
              <a:buChar char="•"/>
            </a:pPr>
            <a:r>
              <a:rPr lang="es" sz="2000" dirty="0">
                <a:latin typeface="Source Sans Pro" panose="020B0503030403020204" pitchFamily="34" charset="0"/>
                <a:ea typeface="Source Sans Pro" panose="020B0503030403020204" pitchFamily="34" charset="0"/>
              </a:rPr>
              <a:t>Deben incluirse todos los sistemas de saneamiento existentes, así como todos los pasos del saneamiento que componen la cadena de servicios de saneamiento.</a:t>
            </a:r>
          </a:p>
          <a:p>
            <a:pPr marL="285750" indent="-285750" rtl="0">
              <a:lnSpc>
                <a:spcPct val="100000"/>
              </a:lnSpc>
              <a:buFont typeface="Arial" panose="020B0604020202020204" pitchFamily="34" charset="0"/>
              <a:buChar char="•"/>
            </a:pPr>
            <a:r>
              <a:rPr lang="es" sz="2000" dirty="0">
                <a:latin typeface="Source Sans Pro" panose="020B0503030403020204" pitchFamily="34" charset="0"/>
                <a:ea typeface="Source Sans Pro" panose="020B0503030403020204" pitchFamily="34" charset="0"/>
              </a:rPr>
              <a:t>La organización líder debe ser la autoridad local, a la que incumbe supervisar la prestación de servicios de saneamiento.</a:t>
            </a:r>
          </a:p>
          <a:p>
            <a:pPr marL="285750" indent="-285750" rtl="0">
              <a:lnSpc>
                <a:spcPct val="100000"/>
              </a:lnSpc>
              <a:buFont typeface="Arial" panose="020B0604020202020204" pitchFamily="34" charset="0"/>
              <a:buChar char="•"/>
            </a:pPr>
            <a:r>
              <a:rPr lang="es" sz="2000" dirty="0">
                <a:latin typeface="Source Sans Pro" panose="020B0503030403020204" pitchFamily="34" charset="0"/>
                <a:ea typeface="Source Sans Pro" panose="020B0503030403020204" pitchFamily="34" charset="0"/>
              </a:rPr>
              <a:t>Debe designarse un jefe de equipo para que dirija el proceso de la PSS.</a:t>
            </a:r>
          </a:p>
        </p:txBody>
      </p:sp>
      <p:sp>
        <p:nvSpPr>
          <p:cNvPr id="11" name="Text Placeholder 19">
            <a:extLst>
              <a:ext uri="{FF2B5EF4-FFF2-40B4-BE49-F238E27FC236}">
                <a16:creationId xmlns:a16="http://schemas.microsoft.com/office/drawing/2014/main" id="{C0EDF14C-F791-2E40-BC82-AC93A5015919}"/>
              </a:ext>
            </a:extLst>
          </p:cNvPr>
          <p:cNvSpPr txBox="1">
            <a:spLocks/>
          </p:cNvSpPr>
          <p:nvPr/>
        </p:nvSpPr>
        <p:spPr>
          <a:xfrm>
            <a:off x="150256" y="1551196"/>
            <a:ext cx="8548967" cy="344050"/>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Cuando un municipio, distrito o unidad administrativa inicia la PSS</a:t>
            </a:r>
          </a:p>
        </p:txBody>
      </p:sp>
      <p:sp>
        <p:nvSpPr>
          <p:cNvPr id="19" name="Rectangular Callout 18">
            <a:extLst>
              <a:ext uri="{FF2B5EF4-FFF2-40B4-BE49-F238E27FC236}">
                <a16:creationId xmlns:a16="http://schemas.microsoft.com/office/drawing/2014/main" id="{88B0ABB2-A142-EA4C-86F6-8DAE58631350}"/>
              </a:ext>
            </a:extLst>
          </p:cNvPr>
          <p:cNvSpPr/>
          <p:nvPr/>
        </p:nvSpPr>
        <p:spPr>
          <a:xfrm>
            <a:off x="7333868" y="5253324"/>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Ejemplo 1.1 </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9</a:t>
            </a:r>
          </a:p>
        </p:txBody>
      </p:sp>
      <p:sp>
        <p:nvSpPr>
          <p:cNvPr id="2" name="Text Placeholder 19">
            <a:extLst>
              <a:ext uri="{FF2B5EF4-FFF2-40B4-BE49-F238E27FC236}">
                <a16:creationId xmlns:a16="http://schemas.microsoft.com/office/drawing/2014/main" id="{9F622218-2A1F-8710-DB5B-9A4CD433353F}"/>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Definir el área de la PSS y la organización líder</a:t>
            </a:r>
            <a:endParaRPr lang="x-none" sz="1800" spc="0" dirty="0">
              <a:solidFill>
                <a:srgbClr val="212121"/>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24AFA299-A9FD-0042-9065-E61DD11E0632}"/>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1.1:</a:t>
            </a:r>
          </a:p>
        </p:txBody>
      </p:sp>
    </p:spTree>
    <p:extLst>
      <p:ext uri="{BB962C8B-B14F-4D97-AF65-F5344CB8AC3E}">
        <p14:creationId xmlns:p14="http://schemas.microsoft.com/office/powerpoint/2010/main" val="4506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CB1833E-2D94-8FB7-8B99-8EA3EFF5ACFB}"/>
              </a:ext>
            </a:extLst>
          </p:cNvPr>
          <p:cNvPicPr>
            <a:picLocks noChangeAspect="1"/>
          </p:cNvPicPr>
          <p:nvPr/>
        </p:nvPicPr>
        <p:blipFill>
          <a:blip r:embed="rId2"/>
          <a:stretch>
            <a:fillRect/>
          </a:stretch>
        </p:blipFill>
        <p:spPr>
          <a:xfrm>
            <a:off x="1743835" y="3011256"/>
            <a:ext cx="5656329" cy="3359987"/>
          </a:xfrm>
          <a:prstGeom prst="rect">
            <a:avLst/>
          </a:prstGeom>
        </p:spPr>
      </p:pic>
      <p:sp>
        <p:nvSpPr>
          <p:cNvPr id="11" name="Text Placeholder 19">
            <a:extLst>
              <a:ext uri="{FF2B5EF4-FFF2-40B4-BE49-F238E27FC236}">
                <a16:creationId xmlns:a16="http://schemas.microsoft.com/office/drawing/2014/main" id="{C0EDF14C-F791-2E40-BC82-AC93A5015919}"/>
              </a:ext>
            </a:extLst>
          </p:cNvPr>
          <p:cNvSpPr txBox="1">
            <a:spLocks/>
          </p:cNvSpPr>
          <p:nvPr/>
        </p:nvSpPr>
        <p:spPr>
          <a:xfrm>
            <a:off x="150256" y="1282817"/>
            <a:ext cx="8844454" cy="344050"/>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Ejemplo: Cuando un municipio, distrito o unidad administrativa inicia la PSS (1/3)</a:t>
            </a:r>
          </a:p>
        </p:txBody>
      </p:sp>
      <p:sp>
        <p:nvSpPr>
          <p:cNvPr id="13" name="TextBox 12">
            <a:extLst>
              <a:ext uri="{FF2B5EF4-FFF2-40B4-BE49-F238E27FC236}">
                <a16:creationId xmlns:a16="http://schemas.microsoft.com/office/drawing/2014/main" id="{9F35DD25-EA81-C04B-AB97-B82A21B98375}"/>
              </a:ext>
            </a:extLst>
          </p:cNvPr>
          <p:cNvSpPr txBox="1"/>
          <p:nvPr/>
        </p:nvSpPr>
        <p:spPr>
          <a:xfrm>
            <a:off x="150256" y="1862095"/>
            <a:ext cx="8919099" cy="1384995"/>
          </a:xfrm>
          <a:prstGeom prst="rect">
            <a:avLst/>
          </a:prstGeom>
        </p:spPr>
        <p:txBody>
          <a:bodyPr wrap="square" rtlCol="0" anchor="t">
            <a:spAutoFit/>
          </a:bodyPr>
          <a:lstStyle/>
          <a:p>
            <a:pPr rtl="0"/>
            <a:r>
              <a:rPr lang="es" sz="1400" dirty="0">
                <a:solidFill>
                  <a:srgbClr val="212121"/>
                </a:solidFill>
                <a:latin typeface="Source Sans Pro" panose="020B0503030403020204" pitchFamily="34" charset="0"/>
                <a:ea typeface="Source Sans Pro" panose="020B0503030403020204" pitchFamily="34" charset="0"/>
              </a:rPr>
              <a:t>- </a:t>
            </a:r>
            <a:r>
              <a:rPr lang="es" sz="1400" b="1" dirty="0">
                <a:solidFill>
                  <a:srgbClr val="212121"/>
                </a:solidFill>
                <a:latin typeface="Source Sans Pro" panose="020B0503030403020204" pitchFamily="34" charset="0"/>
                <a:ea typeface="Source Sans Pro" panose="020B0503030403020204" pitchFamily="34" charset="0"/>
              </a:rPr>
              <a:t>Sistema 1</a:t>
            </a:r>
            <a:r>
              <a:rPr lang="es" sz="1400" dirty="0">
                <a:solidFill>
                  <a:srgbClr val="212121"/>
                </a:solidFill>
                <a:latin typeface="Source Sans Pro" panose="020B0503030403020204" pitchFamily="34" charset="0"/>
                <a:ea typeface="Source Sans Pro" panose="020B0503030403020204" pitchFamily="34" charset="0"/>
              </a:rPr>
              <a:t>: Inodoros con arrastre de agua, alcantarillado y tratamiento de aguas residuales fuera del lugar de uso (zona marcada en azul)</a:t>
            </a:r>
          </a:p>
          <a:p>
            <a:pPr rtl="0"/>
            <a:r>
              <a:rPr lang="es" sz="1400" dirty="0">
                <a:solidFill>
                  <a:srgbClr val="212121"/>
                </a:solidFill>
                <a:latin typeface="Source Sans Pro" panose="020B0503030403020204" pitchFamily="34" charset="0"/>
                <a:ea typeface="Source Sans Pro" panose="020B0503030403020204" pitchFamily="34" charset="0"/>
              </a:rPr>
              <a:t>- </a:t>
            </a:r>
            <a:r>
              <a:rPr lang="es" sz="1400" b="1" dirty="0">
                <a:solidFill>
                  <a:srgbClr val="212121"/>
                </a:solidFill>
                <a:latin typeface="Source Sans Pro" panose="020B0503030403020204" pitchFamily="34" charset="0"/>
                <a:ea typeface="Source Sans Pro" panose="020B0503030403020204" pitchFamily="34" charset="0"/>
              </a:rPr>
              <a:t>Sistema 2: </a:t>
            </a:r>
            <a:r>
              <a:rPr lang="es" sz="1400" dirty="0">
                <a:solidFill>
                  <a:srgbClr val="212121"/>
                </a:solidFill>
                <a:latin typeface="Source Sans Pro" panose="020B0503030403020204" pitchFamily="34" charset="0"/>
                <a:ea typeface="Source Sans Pro" panose="020B0503030403020204" pitchFamily="34" charset="0"/>
              </a:rPr>
              <a:t>Inodoros con arrastre de agua con tanque séptico e infiltración del efluente y tratamiento de lodos fecales fuera del lugar de uso (zona marcada en amarillo)</a:t>
            </a:r>
          </a:p>
          <a:p>
            <a:pPr rtl="0"/>
            <a:r>
              <a:rPr lang="es" sz="1400" dirty="0">
                <a:solidFill>
                  <a:srgbClr val="212121"/>
                </a:solidFill>
                <a:latin typeface="Source Sans Pro" panose="020B0503030403020204" pitchFamily="34" charset="0"/>
                <a:ea typeface="Source Sans Pro" panose="020B0503030403020204" pitchFamily="34" charset="0"/>
              </a:rPr>
              <a:t>- </a:t>
            </a:r>
            <a:r>
              <a:rPr lang="es" sz="1400" b="1" dirty="0">
                <a:solidFill>
                  <a:srgbClr val="212121"/>
                </a:solidFill>
                <a:latin typeface="Source Sans Pro" panose="020B0503030403020204" pitchFamily="34" charset="0"/>
                <a:ea typeface="Source Sans Pro" panose="020B0503030403020204" pitchFamily="34" charset="0"/>
              </a:rPr>
              <a:t>Sistema 3: </a:t>
            </a:r>
            <a:r>
              <a:rPr lang="es" sz="1400" dirty="0">
                <a:solidFill>
                  <a:srgbClr val="212121"/>
                </a:solidFill>
                <a:latin typeface="Source Sans Pro" panose="020B0503030403020204" pitchFamily="34" charset="0"/>
                <a:ea typeface="Source Sans Pro" panose="020B0503030403020204" pitchFamily="34" charset="0"/>
              </a:rPr>
              <a:t>Inodoros secos o con arrastre de agua y evacuación </a:t>
            </a:r>
            <a:r>
              <a:rPr lang="en" sz="1400" i="1" dirty="0">
                <a:solidFill>
                  <a:srgbClr val="212121"/>
                </a:solidFill>
                <a:latin typeface="Source Sans Pro" panose="020B0503030403020204" pitchFamily="34" charset="0"/>
                <a:ea typeface="Source Sans Pro" panose="020B0503030403020204" pitchFamily="34" charset="0"/>
              </a:rPr>
              <a:t>in situ</a:t>
            </a:r>
            <a:r>
              <a:rPr lang="en" sz="1400" dirty="0">
                <a:solidFill>
                  <a:srgbClr val="212121"/>
                </a:solidFill>
                <a:latin typeface="Source Sans Pro" panose="020B0503030403020204" pitchFamily="34" charset="0"/>
                <a:ea typeface="Source Sans Pro" panose="020B0503030403020204" pitchFamily="34" charset="0"/>
              </a:rPr>
              <a:t> o fuera del lugar de uso (zona marcada en verde)</a:t>
            </a:r>
          </a:p>
        </p:txBody>
      </p:sp>
      <p:sp>
        <p:nvSpPr>
          <p:cNvPr id="2" name="Text Placeholder 19">
            <a:extLst>
              <a:ext uri="{FF2B5EF4-FFF2-40B4-BE49-F238E27FC236}">
                <a16:creationId xmlns:a16="http://schemas.microsoft.com/office/drawing/2014/main" id="{57F64452-D0AC-EA58-65A7-72057D9A66F0}"/>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Definir el área de la PSS y la organización líder</a:t>
            </a:r>
            <a:endParaRPr lang="x-none" sz="1800" spc="0" dirty="0">
              <a:solidFill>
                <a:srgbClr val="212121"/>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7727D299-7267-C06B-83F5-08335E363BF4}"/>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1.1:</a:t>
            </a:r>
          </a:p>
        </p:txBody>
      </p:sp>
    </p:spTree>
    <p:extLst>
      <p:ext uri="{BB962C8B-B14F-4D97-AF65-F5344CB8AC3E}">
        <p14:creationId xmlns:p14="http://schemas.microsoft.com/office/powerpoint/2010/main" val="1361120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9">
            <a:extLst>
              <a:ext uri="{FF2B5EF4-FFF2-40B4-BE49-F238E27FC236}">
                <a16:creationId xmlns:a16="http://schemas.microsoft.com/office/drawing/2014/main" id="{90B427B3-40F8-7B44-A4B9-D4FAE1A748FA}"/>
              </a:ext>
            </a:extLst>
          </p:cNvPr>
          <p:cNvSpPr txBox="1">
            <a:spLocks/>
          </p:cNvSpPr>
          <p:nvPr/>
        </p:nvSpPr>
        <p:spPr>
          <a:xfrm>
            <a:off x="150256" y="1384908"/>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Cuando los proveedores de servicios de saneamiento aplican la PSS</a:t>
            </a:r>
          </a:p>
        </p:txBody>
      </p:sp>
      <p:sp>
        <p:nvSpPr>
          <p:cNvPr id="12" name="Text Placeholder 30">
            <a:extLst>
              <a:ext uri="{FF2B5EF4-FFF2-40B4-BE49-F238E27FC236}">
                <a16:creationId xmlns:a16="http://schemas.microsoft.com/office/drawing/2014/main" id="{96CB9C6F-2C1F-3F4B-B993-D4F9E12FC023}"/>
              </a:ext>
            </a:extLst>
          </p:cNvPr>
          <p:cNvSpPr txBox="1">
            <a:spLocks/>
          </p:cNvSpPr>
          <p:nvPr/>
        </p:nvSpPr>
        <p:spPr>
          <a:xfrm>
            <a:off x="483560" y="2557731"/>
            <a:ext cx="6116660" cy="2627933"/>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latin typeface="Source Sans Pro" panose="020B0503030403020204" pitchFamily="34" charset="0"/>
                <a:ea typeface="Source Sans Pro" panose="020B0503030403020204" pitchFamily="34" charset="0"/>
              </a:rPr>
              <a:t>La PSS se aplica para garantizar que:</a:t>
            </a:r>
          </a:p>
          <a:p>
            <a:pPr rtl="0">
              <a:lnSpc>
                <a:spcPct val="100000"/>
              </a:lnSpc>
            </a:pPr>
            <a:r>
              <a:rPr lang="es" sz="2000" dirty="0">
                <a:latin typeface="Source Sans Pro" panose="020B0503030403020204" pitchFamily="34" charset="0"/>
                <a:ea typeface="Source Sans Pro" panose="020B0503030403020204" pitchFamily="34" charset="0"/>
              </a:rPr>
              <a:t>- los sistemas de saneamiento de los que son responsables funcionen de forma segura; y</a:t>
            </a:r>
          </a:p>
          <a:p>
            <a:pPr rtl="0">
              <a:lnSpc>
                <a:spcPct val="100000"/>
              </a:lnSpc>
            </a:pPr>
            <a:r>
              <a:rPr lang="es" sz="2000" dirty="0">
                <a:latin typeface="Source Sans Pro" panose="020B0503030403020204" pitchFamily="34" charset="0"/>
                <a:ea typeface="Source Sans Pro" panose="020B0503030403020204" pitchFamily="34" charset="0"/>
              </a:rPr>
              <a:t>- sus productos (como las aguas residuales tratadas, los lodos secos o los fertilizantes) no supongan riesgos de la salud  durante su uso y/o disposición.</a:t>
            </a:r>
          </a:p>
        </p:txBody>
      </p:sp>
      <p:sp>
        <p:nvSpPr>
          <p:cNvPr id="13" name="Rectangular Callout 12">
            <a:extLst>
              <a:ext uri="{FF2B5EF4-FFF2-40B4-BE49-F238E27FC236}">
                <a16:creationId xmlns:a16="http://schemas.microsoft.com/office/drawing/2014/main" id="{1B035346-4C1D-6541-915D-C8E45733A6AD}"/>
              </a:ext>
            </a:extLst>
          </p:cNvPr>
          <p:cNvSpPr/>
          <p:nvPr/>
        </p:nvSpPr>
        <p:spPr>
          <a:xfrm>
            <a:off x="7138796" y="214875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Ejemplos </a:t>
            </a:r>
          </a:p>
          <a:p>
            <a:pPr algn="ctr" rtl="0">
              <a:lnSpc>
                <a:spcPts val="1000"/>
              </a:lnSpc>
            </a:pPr>
            <a:endParaRPr lang="es"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1.2 a 1.4</a:t>
            </a:r>
          </a:p>
        </p:txBody>
      </p:sp>
      <p:sp>
        <p:nvSpPr>
          <p:cNvPr id="2" name="Text Placeholder 19">
            <a:extLst>
              <a:ext uri="{FF2B5EF4-FFF2-40B4-BE49-F238E27FC236}">
                <a16:creationId xmlns:a16="http://schemas.microsoft.com/office/drawing/2014/main" id="{9902A9D0-3380-E74F-6636-00FF00DBCAB8}"/>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Definir el área de la PSS y la organización líder</a:t>
            </a:r>
            <a:endParaRPr lang="x-none" sz="1800" spc="0" dirty="0">
              <a:solidFill>
                <a:srgbClr val="212121"/>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CA6C2B66-21F8-7408-41FA-984E0FC2D8C1}"/>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1.1:</a:t>
            </a:r>
          </a:p>
        </p:txBody>
      </p:sp>
    </p:spTree>
    <p:extLst>
      <p:ext uri="{BB962C8B-B14F-4D97-AF65-F5344CB8AC3E}">
        <p14:creationId xmlns:p14="http://schemas.microsoft.com/office/powerpoint/2010/main" val="297064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0">
            <a:extLst>
              <a:ext uri="{FF2B5EF4-FFF2-40B4-BE49-F238E27FC236}">
                <a16:creationId xmlns:a16="http://schemas.microsoft.com/office/drawing/2014/main" id="{03922281-73DD-3F47-8434-3392B4A55272}"/>
              </a:ext>
            </a:extLst>
          </p:cNvPr>
          <p:cNvSpPr txBox="1">
            <a:spLocks/>
          </p:cNvSpPr>
          <p:nvPr/>
        </p:nvSpPr>
        <p:spPr>
          <a:xfrm>
            <a:off x="1247268" y="2036072"/>
            <a:ext cx="6116660" cy="997464"/>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dirty="0">
                <a:latin typeface="Source Sans Pro" panose="020B0503030403020204" pitchFamily="34" charset="0"/>
                <a:ea typeface="Source Sans Pro" panose="020B0503030403020204" pitchFamily="34" charset="0"/>
              </a:rPr>
              <a:t>Sistema de saneamiento basado en contenedores en un área densamente poblada en Cabo Haitiano (Haití): área y organización líder</a:t>
            </a:r>
          </a:p>
        </p:txBody>
      </p:sp>
      <p:sp>
        <p:nvSpPr>
          <p:cNvPr id="11" name="Text Placeholder 19">
            <a:extLst>
              <a:ext uri="{FF2B5EF4-FFF2-40B4-BE49-F238E27FC236}">
                <a16:creationId xmlns:a16="http://schemas.microsoft.com/office/drawing/2014/main" id="{C0EDF14C-F791-2E40-BC82-AC93A5015919}"/>
              </a:ext>
            </a:extLst>
          </p:cNvPr>
          <p:cNvSpPr txBox="1">
            <a:spLocks/>
          </p:cNvSpPr>
          <p:nvPr/>
        </p:nvSpPr>
        <p:spPr>
          <a:xfrm>
            <a:off x="154308" y="1286787"/>
            <a:ext cx="8989692"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Ejemplo: Cuando los proveedores de servicios de saneamiento aplican la PSS</a:t>
            </a:r>
          </a:p>
        </p:txBody>
      </p:sp>
      <p:sp>
        <p:nvSpPr>
          <p:cNvPr id="19" name="Rectangular Callout 18">
            <a:extLst>
              <a:ext uri="{FF2B5EF4-FFF2-40B4-BE49-F238E27FC236}">
                <a16:creationId xmlns:a16="http://schemas.microsoft.com/office/drawing/2014/main" id="{88B0ABB2-A142-EA4C-86F6-8DAE58631350}"/>
              </a:ext>
            </a:extLst>
          </p:cNvPr>
          <p:cNvSpPr/>
          <p:nvPr/>
        </p:nvSpPr>
        <p:spPr>
          <a:xfrm>
            <a:off x="7495272" y="1597359"/>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Ejemplo 1.3 </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9</a:t>
            </a:r>
          </a:p>
        </p:txBody>
      </p:sp>
      <p:sp>
        <p:nvSpPr>
          <p:cNvPr id="7" name="Text Placeholder 30">
            <a:extLst>
              <a:ext uri="{FF2B5EF4-FFF2-40B4-BE49-F238E27FC236}">
                <a16:creationId xmlns:a16="http://schemas.microsoft.com/office/drawing/2014/main" id="{411EEFC7-53C0-184D-AEEE-F60A392AA365}"/>
              </a:ext>
            </a:extLst>
          </p:cNvPr>
          <p:cNvSpPr txBox="1">
            <a:spLocks/>
          </p:cNvSpPr>
          <p:nvPr/>
        </p:nvSpPr>
        <p:spPr>
          <a:xfrm>
            <a:off x="831162" y="4487130"/>
            <a:ext cx="7942706" cy="230092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p:txBody>
      </p:sp>
      <p:pic>
        <p:nvPicPr>
          <p:cNvPr id="3" name="Picture 2">
            <a:extLst>
              <a:ext uri="{FF2B5EF4-FFF2-40B4-BE49-F238E27FC236}">
                <a16:creationId xmlns:a16="http://schemas.microsoft.com/office/drawing/2014/main" id="{F752098D-6616-A143-A23A-BA7A4BC4AA11}"/>
              </a:ext>
            </a:extLst>
          </p:cNvPr>
          <p:cNvPicPr>
            <a:picLocks noChangeAspect="1"/>
          </p:cNvPicPr>
          <p:nvPr/>
        </p:nvPicPr>
        <p:blipFill rotWithShape="1">
          <a:blip r:embed="rId3"/>
          <a:srcRect l="8047" r="39273"/>
          <a:stretch/>
        </p:blipFill>
        <p:spPr>
          <a:xfrm>
            <a:off x="58581" y="3213609"/>
            <a:ext cx="1866553" cy="2602510"/>
          </a:xfrm>
          <a:prstGeom prst="rect">
            <a:avLst/>
          </a:prstGeom>
        </p:spPr>
      </p:pic>
      <p:pic>
        <p:nvPicPr>
          <p:cNvPr id="4" name="Picture 3">
            <a:extLst>
              <a:ext uri="{FF2B5EF4-FFF2-40B4-BE49-F238E27FC236}">
                <a16:creationId xmlns:a16="http://schemas.microsoft.com/office/drawing/2014/main" id="{90511D06-E79E-F54F-86EB-071C176E8610}"/>
              </a:ext>
            </a:extLst>
          </p:cNvPr>
          <p:cNvPicPr>
            <a:picLocks noChangeAspect="1"/>
          </p:cNvPicPr>
          <p:nvPr/>
        </p:nvPicPr>
        <p:blipFill rotWithShape="1">
          <a:blip r:embed="rId4"/>
          <a:srcRect r="15801"/>
          <a:stretch/>
        </p:blipFill>
        <p:spPr>
          <a:xfrm>
            <a:off x="2016197" y="3220443"/>
            <a:ext cx="1354633" cy="2595676"/>
          </a:xfrm>
          <a:prstGeom prst="rect">
            <a:avLst/>
          </a:prstGeom>
        </p:spPr>
      </p:pic>
      <p:pic>
        <p:nvPicPr>
          <p:cNvPr id="5" name="Picture 4">
            <a:extLst>
              <a:ext uri="{FF2B5EF4-FFF2-40B4-BE49-F238E27FC236}">
                <a16:creationId xmlns:a16="http://schemas.microsoft.com/office/drawing/2014/main" id="{8543F26E-8FFC-0B4A-8199-D02A6B24A1E2}"/>
              </a:ext>
            </a:extLst>
          </p:cNvPr>
          <p:cNvPicPr>
            <a:picLocks noChangeAspect="1"/>
          </p:cNvPicPr>
          <p:nvPr/>
        </p:nvPicPr>
        <p:blipFill rotWithShape="1">
          <a:blip r:embed="rId5"/>
          <a:srcRect l="15995" r="5869"/>
          <a:stretch/>
        </p:blipFill>
        <p:spPr>
          <a:xfrm>
            <a:off x="3461893" y="3213607"/>
            <a:ext cx="1933704" cy="2602511"/>
          </a:xfrm>
          <a:prstGeom prst="rect">
            <a:avLst/>
          </a:prstGeom>
        </p:spPr>
      </p:pic>
      <p:pic>
        <p:nvPicPr>
          <p:cNvPr id="6" name="Picture 5">
            <a:extLst>
              <a:ext uri="{FF2B5EF4-FFF2-40B4-BE49-F238E27FC236}">
                <a16:creationId xmlns:a16="http://schemas.microsoft.com/office/drawing/2014/main" id="{2C6EDF9D-D2ED-B24A-B8DD-2E5B96EEA7D4}"/>
              </a:ext>
            </a:extLst>
          </p:cNvPr>
          <p:cNvPicPr>
            <a:picLocks noChangeAspect="1"/>
          </p:cNvPicPr>
          <p:nvPr/>
        </p:nvPicPr>
        <p:blipFill rotWithShape="1">
          <a:blip r:embed="rId6"/>
          <a:srcRect l="20965" r="21885"/>
          <a:stretch/>
        </p:blipFill>
        <p:spPr>
          <a:xfrm>
            <a:off x="5486660" y="3229301"/>
            <a:ext cx="1801866" cy="2602511"/>
          </a:xfrm>
          <a:prstGeom prst="rect">
            <a:avLst/>
          </a:prstGeom>
        </p:spPr>
      </p:pic>
      <p:pic>
        <p:nvPicPr>
          <p:cNvPr id="13" name="Picture 12">
            <a:extLst>
              <a:ext uri="{FF2B5EF4-FFF2-40B4-BE49-F238E27FC236}">
                <a16:creationId xmlns:a16="http://schemas.microsoft.com/office/drawing/2014/main" id="{63C6C786-C38D-484F-B2A9-775693C339D8}"/>
              </a:ext>
            </a:extLst>
          </p:cNvPr>
          <p:cNvPicPr>
            <a:picLocks noChangeAspect="1"/>
          </p:cNvPicPr>
          <p:nvPr/>
        </p:nvPicPr>
        <p:blipFill rotWithShape="1">
          <a:blip r:embed="rId7"/>
          <a:srcRect l="13052" r="32610"/>
          <a:stretch/>
        </p:blipFill>
        <p:spPr>
          <a:xfrm>
            <a:off x="7405818" y="3202702"/>
            <a:ext cx="1618909" cy="2655707"/>
          </a:xfrm>
          <a:prstGeom prst="rect">
            <a:avLst/>
          </a:prstGeom>
        </p:spPr>
      </p:pic>
      <p:pic>
        <p:nvPicPr>
          <p:cNvPr id="1026" name="Picture 2" descr="SOIL Haiti‏‏‎ ‎- SOIL Haiti‏‏‎ ‎">
            <a:extLst>
              <a:ext uri="{FF2B5EF4-FFF2-40B4-BE49-F238E27FC236}">
                <a16:creationId xmlns:a16="http://schemas.microsoft.com/office/drawing/2014/main" id="{D0297273-430E-CF41-89C8-DF60F79E76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751" y="2001011"/>
            <a:ext cx="989517" cy="98951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0">
            <a:extLst>
              <a:ext uri="{FF2B5EF4-FFF2-40B4-BE49-F238E27FC236}">
                <a16:creationId xmlns:a16="http://schemas.microsoft.com/office/drawing/2014/main" id="{B236A17C-F254-0043-ACF6-15701CB18586}"/>
              </a:ext>
            </a:extLst>
          </p:cNvPr>
          <p:cNvSpPr txBox="1">
            <a:spLocks/>
          </p:cNvSpPr>
          <p:nvPr/>
        </p:nvSpPr>
        <p:spPr>
          <a:xfrm>
            <a:off x="6727447" y="5836687"/>
            <a:ext cx="2428502" cy="387494"/>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100" dirty="0">
                <a:latin typeface="Source Sans Pro" panose="020B0503030403020204" pitchFamily="34" charset="0"/>
                <a:ea typeface="Source Sans Pro" panose="020B0503030403020204" pitchFamily="34" charset="0"/>
              </a:rPr>
              <a:t>Fotografías: Emmanuel Antoine (SOIL) </a:t>
            </a:r>
          </a:p>
        </p:txBody>
      </p:sp>
      <p:sp>
        <p:nvSpPr>
          <p:cNvPr id="18" name="Text Placeholder 30">
            <a:extLst>
              <a:ext uri="{FF2B5EF4-FFF2-40B4-BE49-F238E27FC236}">
                <a16:creationId xmlns:a16="http://schemas.microsoft.com/office/drawing/2014/main" id="{A3311D33-8C75-3848-BD91-807E205F6AAE}"/>
              </a:ext>
            </a:extLst>
          </p:cNvPr>
          <p:cNvSpPr txBox="1">
            <a:spLocks/>
          </p:cNvSpPr>
          <p:nvPr/>
        </p:nvSpPr>
        <p:spPr>
          <a:xfrm>
            <a:off x="154308" y="5950191"/>
            <a:ext cx="5445287" cy="34405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b="1" dirty="0">
                <a:latin typeface="Source Sans Pro" panose="020B0503030403020204" pitchFamily="34" charset="0"/>
                <a:ea typeface="Source Sans Pro" panose="020B0503030403020204" pitchFamily="34" charset="0"/>
              </a:rPr>
              <a:t>JEFE DE EQUIPO</a:t>
            </a:r>
            <a:r>
              <a:rPr lang="es" sz="1800" dirty="0">
                <a:latin typeface="Source Sans Pro" panose="020B0503030403020204" pitchFamily="34" charset="0"/>
                <a:ea typeface="Source Sans Pro" panose="020B0503030403020204" pitchFamily="34" charset="0"/>
              </a:rPr>
              <a:t>: Un responsable del programa</a:t>
            </a:r>
          </a:p>
        </p:txBody>
      </p:sp>
      <p:sp>
        <p:nvSpPr>
          <p:cNvPr id="2" name="Text Placeholder 19">
            <a:extLst>
              <a:ext uri="{FF2B5EF4-FFF2-40B4-BE49-F238E27FC236}">
                <a16:creationId xmlns:a16="http://schemas.microsoft.com/office/drawing/2014/main" id="{93483DA5-37AD-D6BF-4A0A-450AE6FE8AAC}"/>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Definir el área de la PSS y la organización líder</a:t>
            </a:r>
            <a:endParaRPr lang="x-none" sz="1800" spc="0" dirty="0">
              <a:solidFill>
                <a:srgbClr val="212121"/>
              </a:solidFill>
              <a:ea typeface="Source Sans Pro" panose="020B0503030403020204" pitchFamily="34" charset="0"/>
            </a:endParaRPr>
          </a:p>
        </p:txBody>
      </p:sp>
      <p:sp>
        <p:nvSpPr>
          <p:cNvPr id="12" name="Text Placeholder 19">
            <a:extLst>
              <a:ext uri="{FF2B5EF4-FFF2-40B4-BE49-F238E27FC236}">
                <a16:creationId xmlns:a16="http://schemas.microsoft.com/office/drawing/2014/main" id="{18EAF138-562F-7FAF-2D60-27982EFF2FF9}"/>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1.1:</a:t>
            </a:r>
          </a:p>
        </p:txBody>
      </p:sp>
    </p:spTree>
    <p:extLst>
      <p:ext uri="{BB962C8B-B14F-4D97-AF65-F5344CB8AC3E}">
        <p14:creationId xmlns:p14="http://schemas.microsoft.com/office/powerpoint/2010/main" val="7779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9">
            <a:extLst>
              <a:ext uri="{FF2B5EF4-FFF2-40B4-BE49-F238E27FC236}">
                <a16:creationId xmlns:a16="http://schemas.microsoft.com/office/drawing/2014/main" id="{90B427B3-40F8-7B44-A4B9-D4FAE1A748FA}"/>
              </a:ext>
            </a:extLst>
          </p:cNvPr>
          <p:cNvSpPr txBox="1">
            <a:spLocks/>
          </p:cNvSpPr>
          <p:nvPr/>
        </p:nvSpPr>
        <p:spPr>
          <a:xfrm>
            <a:off x="145951" y="1420242"/>
            <a:ext cx="8548967" cy="520861"/>
          </a:xfrm>
          <a:prstGeom prst="rect">
            <a:avLst/>
          </a:prstGeom>
        </p:spPr>
        <p:txBody>
          <a:bodyPr rtlCol="0"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000" dirty="0">
                <a:solidFill>
                  <a:srgbClr val="379175"/>
                </a:solidFill>
              </a:rPr>
              <a:t>Afecta a dos o más áreas administrativas:</a:t>
            </a:r>
          </a:p>
        </p:txBody>
      </p:sp>
      <p:sp>
        <p:nvSpPr>
          <p:cNvPr id="12" name="Text Placeholder 30">
            <a:extLst>
              <a:ext uri="{FF2B5EF4-FFF2-40B4-BE49-F238E27FC236}">
                <a16:creationId xmlns:a16="http://schemas.microsoft.com/office/drawing/2014/main" id="{96CB9C6F-2C1F-3F4B-B993-D4F9E12FC023}"/>
              </a:ext>
            </a:extLst>
          </p:cNvPr>
          <p:cNvSpPr txBox="1">
            <a:spLocks/>
          </p:cNvSpPr>
          <p:nvPr/>
        </p:nvSpPr>
        <p:spPr>
          <a:xfrm>
            <a:off x="449081" y="2258277"/>
            <a:ext cx="6116660" cy="2627933"/>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2000" dirty="0">
                <a:latin typeface="Source Sans Pro" panose="020B0503030403020204" pitchFamily="34" charset="0"/>
                <a:ea typeface="Source Sans Pro" panose="020B0503030403020204" pitchFamily="34" charset="0"/>
              </a:rPr>
              <a:t>Las actividades de saneamiento se llevan a cabo en diferentes áreas administrativas. Por ejemplo:</a:t>
            </a:r>
          </a:p>
          <a:p>
            <a:pPr rtl="0">
              <a:lnSpc>
                <a:spcPct val="100000"/>
              </a:lnSpc>
            </a:pPr>
            <a:endParaRPr lang="en-GB" sz="2000" dirty="0">
              <a:latin typeface="Source Sans Pro" panose="020B0503030403020204" pitchFamily="34" charset="0"/>
              <a:ea typeface="Source Sans Pro" panose="020B0503030403020204" pitchFamily="34" charset="0"/>
            </a:endParaRPr>
          </a:p>
          <a:p>
            <a:pPr rtl="0">
              <a:lnSpc>
                <a:spcPct val="100000"/>
              </a:lnSpc>
            </a:pPr>
            <a:r>
              <a:rPr lang="es" sz="2000" dirty="0">
                <a:latin typeface="Source Sans Pro" panose="020B0503030403020204" pitchFamily="34" charset="0"/>
                <a:ea typeface="Source Sans Pro" panose="020B0503030403020204" pitchFamily="34" charset="0"/>
              </a:rPr>
              <a:t>- Una planta de tratamiento de aguas residuales se encuentra en una zona urbana. </a:t>
            </a:r>
          </a:p>
          <a:p>
            <a:pPr rtl="0">
              <a:lnSpc>
                <a:spcPct val="100000"/>
              </a:lnSpc>
            </a:pPr>
            <a:r>
              <a:rPr lang="es" sz="2000" dirty="0">
                <a:latin typeface="Source Sans Pro" panose="020B0503030403020204" pitchFamily="34" charset="0"/>
                <a:ea typeface="Source Sans Pro" panose="020B0503030403020204" pitchFamily="34" charset="0"/>
              </a:rPr>
              <a:t>- Los efluentes de la planta se reutilizan en tierras agrícolas situadas en un área administrativa diferente y a cargo de una autoridad distinta. </a:t>
            </a:r>
          </a:p>
        </p:txBody>
      </p:sp>
      <p:sp>
        <p:nvSpPr>
          <p:cNvPr id="13" name="Rectangular Callout 12">
            <a:extLst>
              <a:ext uri="{FF2B5EF4-FFF2-40B4-BE49-F238E27FC236}">
                <a16:creationId xmlns:a16="http://schemas.microsoft.com/office/drawing/2014/main" id="{1B035346-4C1D-6541-915D-C8E45733A6AD}"/>
              </a:ext>
            </a:extLst>
          </p:cNvPr>
          <p:cNvSpPr/>
          <p:nvPr/>
        </p:nvSpPr>
        <p:spPr>
          <a:xfrm>
            <a:off x="7054129" y="2143420"/>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Ejemplo 1.5 </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 10</a:t>
            </a:r>
          </a:p>
        </p:txBody>
      </p:sp>
      <p:sp>
        <p:nvSpPr>
          <p:cNvPr id="7" name="Text Placeholder 30">
            <a:extLst>
              <a:ext uri="{FF2B5EF4-FFF2-40B4-BE49-F238E27FC236}">
                <a16:creationId xmlns:a16="http://schemas.microsoft.com/office/drawing/2014/main" id="{70FC166A-6124-F540-85FF-551C687C77EF}"/>
              </a:ext>
            </a:extLst>
          </p:cNvPr>
          <p:cNvSpPr txBox="1">
            <a:spLocks/>
          </p:cNvSpPr>
          <p:nvPr/>
        </p:nvSpPr>
        <p:spPr>
          <a:xfrm>
            <a:off x="449081" y="5640075"/>
            <a:ext cx="4785392" cy="34405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21212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es" sz="1800" b="1">
                <a:latin typeface="Source Sans Pro" panose="020B0503030403020204" pitchFamily="34" charset="0"/>
                <a:ea typeface="Source Sans Pro" panose="020B0503030403020204" pitchFamily="34" charset="0"/>
              </a:rPr>
              <a:t>JEFE DE EQUIPO</a:t>
            </a:r>
            <a:r>
              <a:rPr lang="es" sz="1800">
                <a:latin typeface="Source Sans Pro" panose="020B0503030403020204" pitchFamily="34" charset="0"/>
                <a:ea typeface="Source Sans Pro" panose="020B0503030403020204" pitchFamily="34" charset="0"/>
              </a:rPr>
              <a:t>: Un equipo de coordinación </a:t>
            </a:r>
          </a:p>
        </p:txBody>
      </p:sp>
      <p:sp>
        <p:nvSpPr>
          <p:cNvPr id="2" name="Text Placeholder 19">
            <a:extLst>
              <a:ext uri="{FF2B5EF4-FFF2-40B4-BE49-F238E27FC236}">
                <a16:creationId xmlns:a16="http://schemas.microsoft.com/office/drawing/2014/main" id="{377DB61F-6419-A160-9FE0-C30859A20124}"/>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Definir el área de la PSS y la organización líder</a:t>
            </a:r>
            <a:endParaRPr lang="x-none" sz="1800" spc="0" dirty="0">
              <a:solidFill>
                <a:srgbClr val="212121"/>
              </a:solidFill>
              <a:ea typeface="Source Sans Pro" panose="020B0503030403020204" pitchFamily="34" charset="0"/>
            </a:endParaRPr>
          </a:p>
        </p:txBody>
      </p:sp>
      <p:sp>
        <p:nvSpPr>
          <p:cNvPr id="3" name="Text Placeholder 19">
            <a:extLst>
              <a:ext uri="{FF2B5EF4-FFF2-40B4-BE49-F238E27FC236}">
                <a16:creationId xmlns:a16="http://schemas.microsoft.com/office/drawing/2014/main" id="{C1FCADE8-0FD8-9598-0ECA-AE09EBD387EC}"/>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1.1:</a:t>
            </a:r>
          </a:p>
        </p:txBody>
      </p:sp>
    </p:spTree>
    <p:extLst>
      <p:ext uri="{BB962C8B-B14F-4D97-AF65-F5344CB8AC3E}">
        <p14:creationId xmlns:p14="http://schemas.microsoft.com/office/powerpoint/2010/main" val="112568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281F80E-62F9-464F-A397-9F04FF79CA69}"/>
              </a:ext>
            </a:extLst>
          </p:cNvPr>
          <p:cNvSpPr>
            <a:spLocks noGrp="1"/>
          </p:cNvSpPr>
          <p:nvPr>
            <p:ph type="body" sz="quarter" idx="10"/>
          </p:nvPr>
        </p:nvSpPr>
        <p:spPr>
          <a:xfrm>
            <a:off x="2296633" y="2108801"/>
            <a:ext cx="6239116" cy="828113"/>
          </a:xfrm>
        </p:spPr>
        <p:txBody>
          <a:bodyPr rtlCol="0"/>
          <a:lstStyle/>
          <a:p>
            <a:pPr rtl="0"/>
            <a:r>
              <a:rPr lang="es" sz="2300" dirty="0">
                <a:latin typeface="Source Sans Pro" panose="020B0503030403020204" pitchFamily="34" charset="0"/>
                <a:ea typeface="Source Sans Pro" panose="020B0503030403020204" pitchFamily="34" charset="0"/>
              </a:rPr>
              <a:t>Garantizar el firme compromiso de las partes interesadas con el diseño y la implementación a lo largo de todo el proceso de la PSS. </a:t>
            </a:r>
          </a:p>
        </p:txBody>
      </p:sp>
      <p:sp>
        <p:nvSpPr>
          <p:cNvPr id="6" name="3 Marcador de texto">
            <a:extLst>
              <a:ext uri="{FF2B5EF4-FFF2-40B4-BE49-F238E27FC236}">
                <a16:creationId xmlns:a16="http://schemas.microsoft.com/office/drawing/2014/main" id="{6471C214-FACE-DD49-B6B8-D2741ACF5EDB}"/>
              </a:ext>
            </a:extLst>
          </p:cNvPr>
          <p:cNvSpPr>
            <a:spLocks noGrp="1"/>
          </p:cNvSpPr>
          <p:nvPr>
            <p:ph type="body" sz="quarter" idx="14"/>
          </p:nvPr>
        </p:nvSpPr>
        <p:spPr>
          <a:xfrm>
            <a:off x="489098" y="3744993"/>
            <a:ext cx="4326742" cy="2279254"/>
          </a:xfrm>
        </p:spPr>
        <p:txBody>
          <a:bodyPr rtlCol="0" anchor="t"/>
          <a:lstStyle/>
          <a:p>
            <a:pPr rtl="0">
              <a:lnSpc>
                <a:spcPct val="100000"/>
              </a:lnSpc>
              <a:buFont typeface="Arial"/>
              <a:buChar char="•"/>
              <a:defRPr/>
            </a:pPr>
            <a:r>
              <a:rPr lang="es" sz="2300" dirty="0">
                <a:latin typeface="Source Sans Pro" panose="020B0503030403020204" pitchFamily="34" charset="0"/>
                <a:ea typeface="Source Sans Pro" panose="020B0503030403020204" pitchFamily="34" charset="0"/>
              </a:rPr>
              <a:t>En los sistemas de saneamiento, esto es de particular importancia, ya que no es habitual que una única organización asuma la responsabilidad de toda la cadena de saneamiento.</a:t>
            </a:r>
          </a:p>
          <a:p>
            <a:pPr rtl="0">
              <a:lnSpc>
                <a:spcPct val="100000"/>
              </a:lnSpc>
              <a:buFont typeface="Arial"/>
              <a:buChar char="•"/>
              <a:defRPr/>
            </a:pPr>
            <a:endParaRPr lang="en-AU" sz="2300" dirty="0">
              <a:latin typeface="Source Sans Pro" panose="020B0503030403020204" pitchFamily="34" charset="0"/>
              <a:ea typeface="Source Sans Pro" panose="020B0503030403020204" pitchFamily="34" charset="0"/>
            </a:endParaRPr>
          </a:p>
          <a:p>
            <a:pPr rtl="0">
              <a:lnSpc>
                <a:spcPct val="100000"/>
              </a:lnSpc>
              <a:buFont typeface="Arial"/>
              <a:buChar char="•"/>
              <a:defRPr/>
            </a:pPr>
            <a:endParaRPr lang="en-AU" sz="2300" dirty="0">
              <a:latin typeface="Source Sans Pro" panose="020B0503030403020204" pitchFamily="34" charset="0"/>
              <a:ea typeface="Source Sans Pro" panose="020B0503030403020204" pitchFamily="34" charset="0"/>
            </a:endParaRPr>
          </a:p>
        </p:txBody>
      </p:sp>
      <p:sp>
        <p:nvSpPr>
          <p:cNvPr id="17" name="3 Marcador de texto">
            <a:extLst>
              <a:ext uri="{FF2B5EF4-FFF2-40B4-BE49-F238E27FC236}">
                <a16:creationId xmlns:a16="http://schemas.microsoft.com/office/drawing/2014/main" id="{7138602F-7619-2548-9F09-4A0988E513AB}"/>
              </a:ext>
            </a:extLst>
          </p:cNvPr>
          <p:cNvSpPr txBox="1">
            <a:spLocks/>
          </p:cNvSpPr>
          <p:nvPr/>
        </p:nvSpPr>
        <p:spPr>
          <a:xfrm>
            <a:off x="5247709" y="3741420"/>
            <a:ext cx="2984004" cy="1732402"/>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buFont typeface="Arial"/>
              <a:buChar char="•"/>
              <a:defRPr/>
            </a:pPr>
            <a:r>
              <a:rPr lang="es" sz="2300" dirty="0">
                <a:solidFill>
                  <a:srgbClr val="212121"/>
                </a:solidFill>
                <a:latin typeface="Source Sans Pro" panose="020B0503030403020204" pitchFamily="34" charset="0"/>
                <a:ea typeface="Source Sans Pro" panose="020B0503030403020204" pitchFamily="34" charset="0"/>
              </a:rPr>
              <a:t>Para lograr sus objetivos, la PSS necesita un liderazgo claro y activo. </a:t>
            </a:r>
          </a:p>
          <a:p>
            <a:pPr rtl="0">
              <a:lnSpc>
                <a:spcPct val="100000"/>
              </a:lnSpc>
              <a:buFont typeface="Arial"/>
              <a:buChar char="•"/>
              <a:defRPr/>
            </a:pPr>
            <a:endParaRPr lang="en-AU" sz="2300" dirty="0">
              <a:solidFill>
                <a:srgbClr val="212121"/>
              </a:solidFill>
              <a:latin typeface="Source Sans Pro" panose="020B0503030403020204" pitchFamily="34" charset="0"/>
              <a:ea typeface="Source Sans Pro" panose="020B0503030403020204" pitchFamily="34" charset="0"/>
            </a:endParaRPr>
          </a:p>
        </p:txBody>
      </p:sp>
      <p:sp>
        <p:nvSpPr>
          <p:cNvPr id="18" name="Rectangular Callout 17">
            <a:extLst>
              <a:ext uri="{FF2B5EF4-FFF2-40B4-BE49-F238E27FC236}">
                <a16:creationId xmlns:a16="http://schemas.microsoft.com/office/drawing/2014/main" id="{9BBFCB97-B04F-D643-A7AF-A9845E5FE9F0}"/>
              </a:ext>
            </a:extLst>
          </p:cNvPr>
          <p:cNvSpPr/>
          <p:nvPr/>
        </p:nvSpPr>
        <p:spPr>
          <a:xfrm>
            <a:off x="7506086" y="100637"/>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Manual de la PSS</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Páginas </a:t>
            </a:r>
          </a:p>
          <a:p>
            <a:pPr algn="ctr" rtl="0">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es" sz="1500" dirty="0">
                <a:solidFill>
                  <a:schemeClr val="bg1"/>
                </a:solidFill>
                <a:latin typeface="Source Sans Pro" panose="020B0503030403020204" pitchFamily="34" charset="0"/>
                <a:ea typeface="Source Sans Pro" panose="020B0503030403020204" pitchFamily="34" charset="0"/>
              </a:rPr>
              <a:t>10 a 15</a:t>
            </a:r>
          </a:p>
        </p:txBody>
      </p:sp>
      <p:sp>
        <p:nvSpPr>
          <p:cNvPr id="3" name="TextBox 11">
            <a:extLst>
              <a:ext uri="{FF2B5EF4-FFF2-40B4-BE49-F238E27FC236}">
                <a16:creationId xmlns:a16="http://schemas.microsoft.com/office/drawing/2014/main" id="{E7328C5B-B0B9-4B6F-E15D-C3D0210B7920}"/>
              </a:ext>
            </a:extLst>
          </p:cNvPr>
          <p:cNvSpPr txBox="1"/>
          <p:nvPr/>
        </p:nvSpPr>
        <p:spPr>
          <a:xfrm>
            <a:off x="2296633" y="1461518"/>
            <a:ext cx="4146698" cy="584775"/>
          </a:xfrm>
          <a:prstGeom prst="rect">
            <a:avLst/>
          </a:prstGeom>
          <a:noFill/>
        </p:spPr>
        <p:txBody>
          <a:bodyPr wrap="square" rtlCol="0">
            <a:spAutoFit/>
          </a:bodyPr>
          <a:lstStyle/>
          <a:p>
            <a:pPr rtl="0"/>
            <a:r>
              <a:rPr lang="es" sz="3200" b="1" spc="300" dirty="0">
                <a:solidFill>
                  <a:srgbClr val="379175"/>
                </a:solidFill>
                <a:latin typeface="Source Sans Pro Semibold" panose="020B0503030403020204" pitchFamily="34" charset="0"/>
                <a:ea typeface="Source Sans Pro Semibold" panose="020B0503030403020204" pitchFamily="34" charset="0"/>
                <a:cs typeface="Arial" panose="020B0604020202020204" pitchFamily="34" charset="0"/>
              </a:rPr>
              <a:t>OBJETIVO</a:t>
            </a:r>
          </a:p>
        </p:txBody>
      </p:sp>
      <p:pic>
        <p:nvPicPr>
          <p:cNvPr id="4" name="Picture 12">
            <a:extLst>
              <a:ext uri="{FF2B5EF4-FFF2-40B4-BE49-F238E27FC236}">
                <a16:creationId xmlns:a16="http://schemas.microsoft.com/office/drawing/2014/main" id="{4603F564-8BCC-8833-4028-0C280442A54D}"/>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sp>
        <p:nvSpPr>
          <p:cNvPr id="5" name="Text Placeholder 19">
            <a:extLst>
              <a:ext uri="{FF2B5EF4-FFF2-40B4-BE49-F238E27FC236}">
                <a16:creationId xmlns:a16="http://schemas.microsoft.com/office/drawing/2014/main" id="{8CD6BBDE-9348-C910-DC7E-038690894762}"/>
              </a:ext>
            </a:extLst>
          </p:cNvPr>
          <p:cNvSpPr txBox="1">
            <a:spLocks/>
          </p:cNvSpPr>
          <p:nvPr/>
        </p:nvSpPr>
        <p:spPr>
          <a:xfrm>
            <a:off x="150256" y="703539"/>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1800" spc="0" dirty="0">
                <a:solidFill>
                  <a:srgbClr val="212121"/>
                </a:solidFill>
                <a:latin typeface="Source Sans Pro" panose="020B0503030403020204" pitchFamily="34" charset="0"/>
                <a:ea typeface="Source Sans Pro" panose="020B0503030403020204" pitchFamily="34" charset="0"/>
              </a:rPr>
              <a:t>Conforma el equipo de PSS</a:t>
            </a:r>
            <a:endParaRPr lang="x-none" sz="1800" spc="0" dirty="0">
              <a:solidFill>
                <a:srgbClr val="212121"/>
              </a:solidFill>
              <a:ea typeface="Source Sans Pro" panose="020B0503030403020204" pitchFamily="34" charset="0"/>
            </a:endParaRPr>
          </a:p>
        </p:txBody>
      </p:sp>
      <p:sp>
        <p:nvSpPr>
          <p:cNvPr id="7" name="Text Placeholder 19">
            <a:extLst>
              <a:ext uri="{FF2B5EF4-FFF2-40B4-BE49-F238E27FC236}">
                <a16:creationId xmlns:a16="http://schemas.microsoft.com/office/drawing/2014/main" id="{979FBB91-259E-FEBB-B29B-958C6C33F51A}"/>
              </a:ext>
            </a:extLst>
          </p:cNvPr>
          <p:cNvSpPr txBox="1">
            <a:spLocks/>
          </p:cNvSpPr>
          <p:nvPr/>
        </p:nvSpPr>
        <p:spPr>
          <a:xfrm>
            <a:off x="150256" y="135061"/>
            <a:ext cx="602608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dirty="0">
                <a:solidFill>
                  <a:srgbClr val="379175"/>
                </a:solidFill>
              </a:rPr>
              <a:t>PASO 1.2:</a:t>
            </a:r>
          </a:p>
        </p:txBody>
      </p:sp>
    </p:spTree>
    <p:extLst>
      <p:ext uri="{BB962C8B-B14F-4D97-AF65-F5344CB8AC3E}">
        <p14:creationId xmlns:p14="http://schemas.microsoft.com/office/powerpoint/2010/main" val="2758600497"/>
      </p:ext>
    </p:extLst>
  </p:cSld>
  <p:clrMapOvr>
    <a:masterClrMapping/>
  </p:clrMapOvr>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none" rtlCol="0" anchor="t">
        <a:spAutoFit/>
      </a:bodyPr>
      <a:lstStyle>
        <a:defPPr algn="l">
          <a:defRPr dirty="0">
            <a:solidFill>
              <a:srgbClr val="212121"/>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13047</TotalTime>
  <Words>2606</Words>
  <Application>Microsoft Office PowerPoint</Application>
  <PresentationFormat>Presentación en pantalla (4:3)</PresentationFormat>
  <Paragraphs>310</Paragraphs>
  <Slides>27</Slides>
  <Notes>21</Notes>
  <HiddenSlides>0</HiddenSlides>
  <MMClips>0</MMClips>
  <ScaleCrop>false</ScaleCrop>
  <HeadingPairs>
    <vt:vector size="6" baseType="variant">
      <vt:variant>
        <vt:lpstr>Fuentes usadas</vt:lpstr>
      </vt:variant>
      <vt:variant>
        <vt:i4>7</vt:i4>
      </vt:variant>
      <vt:variant>
        <vt:lpstr>Tema</vt:lpstr>
      </vt:variant>
      <vt:variant>
        <vt:i4>10</vt:i4>
      </vt:variant>
      <vt:variant>
        <vt:lpstr>Títulos de diapositiva</vt:lpstr>
      </vt:variant>
      <vt:variant>
        <vt:i4>27</vt:i4>
      </vt:variant>
    </vt:vector>
  </HeadingPairs>
  <TitlesOfParts>
    <vt:vector size="44" baseType="lpstr">
      <vt:lpstr>Arial</vt:lpstr>
      <vt:lpstr>Calibri</vt:lpstr>
      <vt:lpstr>Source Sans Pro</vt:lpstr>
      <vt:lpstr>Source Sans Pro ExtraLight</vt:lpstr>
      <vt:lpstr>Source Sans Pro Light</vt:lpstr>
      <vt:lpstr>Source Sans Pro Semibold</vt:lpstr>
      <vt:lpstr>Wingdings</vt:lpstr>
      <vt:lpstr>Blank slide</vt:lpstr>
      <vt:lpstr>Welcome and Thank you slides (Beige)</vt:lpstr>
      <vt:lpstr>Module Slides</vt:lpstr>
      <vt:lpstr>Modules/Outputs</vt:lpstr>
      <vt:lpstr>Content Slides (Blank)</vt:lpstr>
      <vt:lpstr>1_Content Slides (Blank)</vt:lpstr>
      <vt:lpstr>2_Content Slides (Blank)</vt:lpstr>
      <vt:lpstr>3_Content Slides (Blank)</vt:lpstr>
      <vt:lpstr>Content Beige (Blank)</vt:lpstr>
      <vt:lpstr>Last Content Slides (blank)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Luis Roberti</cp:lastModifiedBy>
  <cp:revision>181</cp:revision>
  <cp:lastPrinted>2022-08-28T11:05:29Z</cp:lastPrinted>
  <dcterms:created xsi:type="dcterms:W3CDTF">2020-03-15T11:08:24Z</dcterms:created>
  <dcterms:modified xsi:type="dcterms:W3CDTF">2023-11-24T17:26:10Z</dcterms:modified>
</cp:coreProperties>
</file>