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752" r:id="rId5"/>
    <p:sldMasterId id="2147483688" r:id="rId6"/>
    <p:sldMasterId id="2147483763" r:id="rId7"/>
    <p:sldMasterId id="2147483774" r:id="rId8"/>
    <p:sldMasterId id="2147483785" r:id="rId9"/>
    <p:sldMasterId id="2147483813" r:id="rId10"/>
    <p:sldMasterId id="2147483694" r:id="rId11"/>
    <p:sldMasterId id="2147483714" r:id="rId12"/>
  </p:sldMasterIdLst>
  <p:notesMasterIdLst>
    <p:notesMasterId r:id="rId65"/>
  </p:notesMasterIdLst>
  <p:handoutMasterIdLst>
    <p:handoutMasterId r:id="rId66"/>
  </p:handoutMasterIdLst>
  <p:sldIdLst>
    <p:sldId id="295" r:id="rId13"/>
    <p:sldId id="263" r:id="rId14"/>
    <p:sldId id="283" r:id="rId15"/>
    <p:sldId id="342" r:id="rId16"/>
    <p:sldId id="347" r:id="rId17"/>
    <p:sldId id="348" r:id="rId18"/>
    <p:sldId id="349" r:id="rId19"/>
    <p:sldId id="350" r:id="rId20"/>
    <p:sldId id="351" r:id="rId21"/>
    <p:sldId id="343" r:id="rId22"/>
    <p:sldId id="345" r:id="rId23"/>
    <p:sldId id="296" r:id="rId24"/>
    <p:sldId id="374" r:id="rId25"/>
    <p:sldId id="298" r:id="rId26"/>
    <p:sldId id="302" r:id="rId27"/>
    <p:sldId id="376" r:id="rId28"/>
    <p:sldId id="353" r:id="rId29"/>
    <p:sldId id="479" r:id="rId30"/>
    <p:sldId id="480" r:id="rId31"/>
    <p:sldId id="481" r:id="rId32"/>
    <p:sldId id="301" r:id="rId33"/>
    <p:sldId id="308" r:id="rId34"/>
    <p:sldId id="355" r:id="rId35"/>
    <p:sldId id="311" r:id="rId36"/>
    <p:sldId id="382" r:id="rId37"/>
    <p:sldId id="482" r:id="rId38"/>
    <p:sldId id="379" r:id="rId39"/>
    <p:sldId id="380" r:id="rId40"/>
    <p:sldId id="381" r:id="rId41"/>
    <p:sldId id="313" r:id="rId42"/>
    <p:sldId id="314" r:id="rId43"/>
    <p:sldId id="357" r:id="rId44"/>
    <p:sldId id="373" r:id="rId45"/>
    <p:sldId id="361" r:id="rId46"/>
    <p:sldId id="362" r:id="rId47"/>
    <p:sldId id="359" r:id="rId48"/>
    <p:sldId id="363" r:id="rId49"/>
    <p:sldId id="364" r:id="rId50"/>
    <p:sldId id="365" r:id="rId51"/>
    <p:sldId id="366" r:id="rId52"/>
    <p:sldId id="367" r:id="rId53"/>
    <p:sldId id="368" r:id="rId54"/>
    <p:sldId id="369" r:id="rId55"/>
    <p:sldId id="370" r:id="rId56"/>
    <p:sldId id="320" r:id="rId57"/>
    <p:sldId id="371" r:id="rId58"/>
    <p:sldId id="372" r:id="rId59"/>
    <p:sldId id="322" r:id="rId60"/>
    <p:sldId id="323" r:id="rId61"/>
    <p:sldId id="383" r:id="rId62"/>
    <p:sldId id="378" r:id="rId63"/>
    <p:sldId id="293" r:id="rId64"/>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75"/>
    <a:srgbClr val="000000"/>
    <a:srgbClr val="379275"/>
    <a:srgbClr val="EABB1F"/>
    <a:srgbClr val="226676"/>
    <a:srgbClr val="E9BB20"/>
    <a:srgbClr val="8ECAE3"/>
    <a:srgbClr val="EF9C7C"/>
    <a:srgbClr val="A9C748"/>
    <a:srgbClr val="D98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2832" autoAdjust="0"/>
  </p:normalViewPr>
  <p:slideViewPr>
    <p:cSldViewPr snapToGrid="0" snapToObjects="1">
      <p:cViewPr varScale="1">
        <p:scale>
          <a:sx n="102" d="100"/>
          <a:sy n="102" d="100"/>
        </p:scale>
        <p:origin x="1404" y="15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618"/>
    </p:cViewPr>
  </p:sorterViewPr>
  <p:notesViewPr>
    <p:cSldViewPr snapToGrid="0" snapToObject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_rels/viewProps.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6147084F-B7A2-459A-8C12-53A24F8B6006}" type="datetimeFigureOut">
              <a:rPr lang="es-VE" smtClean="0"/>
              <a:t>20/11/2023</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C353720F-4C05-4032-ADEE-40B26484F8E6}" type="slidenum">
              <a:rPr lang="es-VE" smtClean="0"/>
              <a:t>‹Nº›</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4272E89-C35F-495F-8099-D1522D7394BC}" type="datetimeFigureOut">
              <a:rPr lang="es-VE" smtClean="0"/>
              <a:t>20/11/2023</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rtl="0"/>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18C2A15-0822-4FAF-8C7E-C4D7F801EC27}" type="slidenum">
              <a:rPr lang="es-VE" smtClean="0"/>
              <a:t>‹Nº›</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1</a:t>
            </a:fld>
            <a:endParaRPr lang="es-VE"/>
          </a:p>
        </p:txBody>
      </p:sp>
    </p:spTree>
    <p:extLst>
      <p:ext uri="{BB962C8B-B14F-4D97-AF65-F5344CB8AC3E}">
        <p14:creationId xmlns:p14="http://schemas.microsoft.com/office/powerpoint/2010/main" val="74155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11</a:t>
            </a:fld>
            <a:endParaRPr lang="es-VE"/>
          </a:p>
        </p:txBody>
      </p:sp>
    </p:spTree>
    <p:extLst>
      <p:ext uri="{BB962C8B-B14F-4D97-AF65-F5344CB8AC3E}">
        <p14:creationId xmlns:p14="http://schemas.microsoft.com/office/powerpoint/2010/main" val="322976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12</a:t>
            </a:fld>
            <a:endParaRPr lang="es-VE"/>
          </a:p>
        </p:txBody>
      </p:sp>
    </p:spTree>
    <p:extLst>
      <p:ext uri="{BB962C8B-B14F-4D97-AF65-F5344CB8AC3E}">
        <p14:creationId xmlns:p14="http://schemas.microsoft.com/office/powerpoint/2010/main" val="387819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13</a:t>
            </a:fld>
            <a:endParaRPr lang="es-VE"/>
          </a:p>
        </p:txBody>
      </p:sp>
    </p:spTree>
    <p:extLst>
      <p:ext uri="{BB962C8B-B14F-4D97-AF65-F5344CB8AC3E}">
        <p14:creationId xmlns:p14="http://schemas.microsoft.com/office/powerpoint/2010/main" val="261079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14</a:t>
            </a:fld>
            <a:endParaRPr lang="es-VE"/>
          </a:p>
        </p:txBody>
      </p:sp>
    </p:spTree>
    <p:extLst>
      <p:ext uri="{BB962C8B-B14F-4D97-AF65-F5344CB8AC3E}">
        <p14:creationId xmlns:p14="http://schemas.microsoft.com/office/powerpoint/2010/main" val="249280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15</a:t>
            </a:fld>
            <a:endParaRPr lang="es-VE"/>
          </a:p>
        </p:txBody>
      </p:sp>
    </p:spTree>
    <p:extLst>
      <p:ext uri="{BB962C8B-B14F-4D97-AF65-F5344CB8AC3E}">
        <p14:creationId xmlns:p14="http://schemas.microsoft.com/office/powerpoint/2010/main" val="71898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16</a:t>
            </a:fld>
            <a:endParaRPr lang="es-VE"/>
          </a:p>
        </p:txBody>
      </p:sp>
    </p:spTree>
    <p:extLst>
      <p:ext uri="{BB962C8B-B14F-4D97-AF65-F5344CB8AC3E}">
        <p14:creationId xmlns:p14="http://schemas.microsoft.com/office/powerpoint/2010/main" val="153124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s-ES_tradnl"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21</a:t>
            </a:fld>
            <a:endParaRPr lang="es-VE"/>
          </a:p>
        </p:txBody>
      </p:sp>
    </p:spTree>
    <p:extLst>
      <p:ext uri="{BB962C8B-B14F-4D97-AF65-F5344CB8AC3E}">
        <p14:creationId xmlns:p14="http://schemas.microsoft.com/office/powerpoint/2010/main" val="34745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22</a:t>
            </a:fld>
            <a:endParaRPr lang="es-VE"/>
          </a:p>
        </p:txBody>
      </p:sp>
    </p:spTree>
    <p:extLst>
      <p:ext uri="{BB962C8B-B14F-4D97-AF65-F5344CB8AC3E}">
        <p14:creationId xmlns:p14="http://schemas.microsoft.com/office/powerpoint/2010/main" val="76995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24</a:t>
            </a:fld>
            <a:endParaRPr lang="es-VE"/>
          </a:p>
        </p:txBody>
      </p:sp>
    </p:spTree>
    <p:extLst>
      <p:ext uri="{BB962C8B-B14F-4D97-AF65-F5344CB8AC3E}">
        <p14:creationId xmlns:p14="http://schemas.microsoft.com/office/powerpoint/2010/main" val="379747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s-ES_tradnl"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27</a:t>
            </a:fld>
            <a:endParaRPr lang="es-VE"/>
          </a:p>
        </p:txBody>
      </p:sp>
    </p:spTree>
    <p:extLst>
      <p:ext uri="{BB962C8B-B14F-4D97-AF65-F5344CB8AC3E}">
        <p14:creationId xmlns:p14="http://schemas.microsoft.com/office/powerpoint/2010/main" val="199383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a:t>
            </a:fld>
            <a:endParaRPr lang="es-VE"/>
          </a:p>
        </p:txBody>
      </p:sp>
    </p:spTree>
    <p:extLst>
      <p:ext uri="{BB962C8B-B14F-4D97-AF65-F5344CB8AC3E}">
        <p14:creationId xmlns:p14="http://schemas.microsoft.com/office/powerpoint/2010/main" val="3182053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29</a:t>
            </a:fld>
            <a:endParaRPr lang="es-VE"/>
          </a:p>
        </p:txBody>
      </p:sp>
    </p:spTree>
    <p:extLst>
      <p:ext uri="{BB962C8B-B14F-4D97-AF65-F5344CB8AC3E}">
        <p14:creationId xmlns:p14="http://schemas.microsoft.com/office/powerpoint/2010/main" val="1554433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30</a:t>
            </a:fld>
            <a:endParaRPr lang="es-VE"/>
          </a:p>
        </p:txBody>
      </p:sp>
    </p:spTree>
    <p:extLst>
      <p:ext uri="{BB962C8B-B14F-4D97-AF65-F5344CB8AC3E}">
        <p14:creationId xmlns:p14="http://schemas.microsoft.com/office/powerpoint/2010/main" val="207613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31</a:t>
            </a:fld>
            <a:endParaRPr lang="es-VE"/>
          </a:p>
        </p:txBody>
      </p:sp>
    </p:spTree>
    <p:extLst>
      <p:ext uri="{BB962C8B-B14F-4D97-AF65-F5344CB8AC3E}">
        <p14:creationId xmlns:p14="http://schemas.microsoft.com/office/powerpoint/2010/main" val="3761035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32</a:t>
            </a:fld>
            <a:endParaRPr lang="es-VE"/>
          </a:p>
        </p:txBody>
      </p:sp>
    </p:spTree>
    <p:extLst>
      <p:ext uri="{BB962C8B-B14F-4D97-AF65-F5344CB8AC3E}">
        <p14:creationId xmlns:p14="http://schemas.microsoft.com/office/powerpoint/2010/main" val="946741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33</a:t>
            </a:fld>
            <a:endParaRPr lang="es-VE"/>
          </a:p>
        </p:txBody>
      </p:sp>
    </p:spTree>
    <p:extLst>
      <p:ext uri="{BB962C8B-B14F-4D97-AF65-F5344CB8AC3E}">
        <p14:creationId xmlns:p14="http://schemas.microsoft.com/office/powerpoint/2010/main" val="361681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34</a:t>
            </a:fld>
            <a:endParaRPr lang="es-VE"/>
          </a:p>
        </p:txBody>
      </p:sp>
    </p:spTree>
    <p:extLst>
      <p:ext uri="{BB962C8B-B14F-4D97-AF65-F5344CB8AC3E}">
        <p14:creationId xmlns:p14="http://schemas.microsoft.com/office/powerpoint/2010/main" val="125860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35</a:t>
            </a:fld>
            <a:endParaRPr lang="es-VE"/>
          </a:p>
        </p:txBody>
      </p:sp>
    </p:spTree>
    <p:extLst>
      <p:ext uri="{BB962C8B-B14F-4D97-AF65-F5344CB8AC3E}">
        <p14:creationId xmlns:p14="http://schemas.microsoft.com/office/powerpoint/2010/main" val="196330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36</a:t>
            </a:fld>
            <a:endParaRPr lang="es-VE"/>
          </a:p>
        </p:txBody>
      </p:sp>
    </p:spTree>
    <p:extLst>
      <p:ext uri="{BB962C8B-B14F-4D97-AF65-F5344CB8AC3E}">
        <p14:creationId xmlns:p14="http://schemas.microsoft.com/office/powerpoint/2010/main" val="345667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37</a:t>
            </a:fld>
            <a:endParaRPr lang="es-VE"/>
          </a:p>
        </p:txBody>
      </p:sp>
    </p:spTree>
    <p:extLst>
      <p:ext uri="{BB962C8B-B14F-4D97-AF65-F5344CB8AC3E}">
        <p14:creationId xmlns:p14="http://schemas.microsoft.com/office/powerpoint/2010/main" val="1102880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38</a:t>
            </a:fld>
            <a:endParaRPr lang="es-VE"/>
          </a:p>
        </p:txBody>
      </p:sp>
    </p:spTree>
    <p:extLst>
      <p:ext uri="{BB962C8B-B14F-4D97-AF65-F5344CB8AC3E}">
        <p14:creationId xmlns:p14="http://schemas.microsoft.com/office/powerpoint/2010/main" val="78461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a:t>
            </a:fld>
            <a:endParaRPr lang="es-VE"/>
          </a:p>
        </p:txBody>
      </p:sp>
    </p:spTree>
    <p:extLst>
      <p:ext uri="{BB962C8B-B14F-4D97-AF65-F5344CB8AC3E}">
        <p14:creationId xmlns:p14="http://schemas.microsoft.com/office/powerpoint/2010/main" val="3463740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39</a:t>
            </a:fld>
            <a:endParaRPr lang="es-VE"/>
          </a:p>
        </p:txBody>
      </p:sp>
    </p:spTree>
    <p:extLst>
      <p:ext uri="{BB962C8B-B14F-4D97-AF65-F5344CB8AC3E}">
        <p14:creationId xmlns:p14="http://schemas.microsoft.com/office/powerpoint/2010/main" val="649164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40</a:t>
            </a:fld>
            <a:endParaRPr lang="es-VE"/>
          </a:p>
        </p:txBody>
      </p:sp>
    </p:spTree>
    <p:extLst>
      <p:ext uri="{BB962C8B-B14F-4D97-AF65-F5344CB8AC3E}">
        <p14:creationId xmlns:p14="http://schemas.microsoft.com/office/powerpoint/2010/main" val="250120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41</a:t>
            </a:fld>
            <a:endParaRPr lang="es-VE"/>
          </a:p>
        </p:txBody>
      </p:sp>
    </p:spTree>
    <p:extLst>
      <p:ext uri="{BB962C8B-B14F-4D97-AF65-F5344CB8AC3E}">
        <p14:creationId xmlns:p14="http://schemas.microsoft.com/office/powerpoint/2010/main" val="812985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42</a:t>
            </a:fld>
            <a:endParaRPr lang="es-VE"/>
          </a:p>
        </p:txBody>
      </p:sp>
    </p:spTree>
    <p:extLst>
      <p:ext uri="{BB962C8B-B14F-4D97-AF65-F5344CB8AC3E}">
        <p14:creationId xmlns:p14="http://schemas.microsoft.com/office/powerpoint/2010/main" val="3587041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43</a:t>
            </a:fld>
            <a:endParaRPr lang="es-VE"/>
          </a:p>
        </p:txBody>
      </p:sp>
    </p:spTree>
    <p:extLst>
      <p:ext uri="{BB962C8B-B14F-4D97-AF65-F5344CB8AC3E}">
        <p14:creationId xmlns:p14="http://schemas.microsoft.com/office/powerpoint/2010/main" val="375867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44</a:t>
            </a:fld>
            <a:endParaRPr lang="es-VE"/>
          </a:p>
        </p:txBody>
      </p:sp>
    </p:spTree>
    <p:extLst>
      <p:ext uri="{BB962C8B-B14F-4D97-AF65-F5344CB8AC3E}">
        <p14:creationId xmlns:p14="http://schemas.microsoft.com/office/powerpoint/2010/main" val="1341260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45</a:t>
            </a:fld>
            <a:endParaRPr lang="es-VE"/>
          </a:p>
        </p:txBody>
      </p:sp>
    </p:spTree>
    <p:extLst>
      <p:ext uri="{BB962C8B-B14F-4D97-AF65-F5344CB8AC3E}">
        <p14:creationId xmlns:p14="http://schemas.microsoft.com/office/powerpoint/2010/main" val="1359927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46</a:t>
            </a:fld>
            <a:endParaRPr lang="es-VE"/>
          </a:p>
        </p:txBody>
      </p:sp>
    </p:spTree>
    <p:extLst>
      <p:ext uri="{BB962C8B-B14F-4D97-AF65-F5344CB8AC3E}">
        <p14:creationId xmlns:p14="http://schemas.microsoft.com/office/powerpoint/2010/main" val="1836236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47</a:t>
            </a:fld>
            <a:endParaRPr lang="es-VE"/>
          </a:p>
        </p:txBody>
      </p:sp>
    </p:spTree>
    <p:extLst>
      <p:ext uri="{BB962C8B-B14F-4D97-AF65-F5344CB8AC3E}">
        <p14:creationId xmlns:p14="http://schemas.microsoft.com/office/powerpoint/2010/main" val="1912088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918C2A15-0822-4FAF-8C7E-C4D7F801EC27}" type="slidenum">
              <a:rPr lang="es-VE" smtClean="0"/>
              <a:t>48</a:t>
            </a:fld>
            <a:endParaRPr lang="es-VE"/>
          </a:p>
        </p:txBody>
      </p:sp>
    </p:spTree>
    <p:extLst>
      <p:ext uri="{BB962C8B-B14F-4D97-AF65-F5344CB8AC3E}">
        <p14:creationId xmlns:p14="http://schemas.microsoft.com/office/powerpoint/2010/main" val="83085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4</a:t>
            </a:fld>
            <a:endParaRPr lang="es-VE"/>
          </a:p>
        </p:txBody>
      </p:sp>
    </p:spTree>
    <p:extLst>
      <p:ext uri="{BB962C8B-B14F-4D97-AF65-F5344CB8AC3E}">
        <p14:creationId xmlns:p14="http://schemas.microsoft.com/office/powerpoint/2010/main" val="2027347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s-ES_tradnl" dirty="0"/>
          </a:p>
        </p:txBody>
      </p:sp>
      <p:sp>
        <p:nvSpPr>
          <p:cNvPr id="4" name="Foliennummernplatzhalter 3"/>
          <p:cNvSpPr>
            <a:spLocks noGrp="1"/>
          </p:cNvSpPr>
          <p:nvPr>
            <p:ph type="sldNum" sz="quarter" idx="5"/>
          </p:nvPr>
        </p:nvSpPr>
        <p:spPr/>
        <p:txBody>
          <a:bodyPr rtlCol="0"/>
          <a:lstStyle/>
          <a:p>
            <a:pPr rtl="0"/>
            <a:fld id="{918C2A15-0822-4FAF-8C7E-C4D7F801EC27}" type="slidenum">
              <a:rPr lang="es-VE" smtClean="0"/>
              <a:t>49</a:t>
            </a:fld>
            <a:endParaRPr lang="es-VE"/>
          </a:p>
        </p:txBody>
      </p:sp>
    </p:spTree>
    <p:extLst>
      <p:ext uri="{BB962C8B-B14F-4D97-AF65-F5344CB8AC3E}">
        <p14:creationId xmlns:p14="http://schemas.microsoft.com/office/powerpoint/2010/main" val="214989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5</a:t>
            </a:fld>
            <a:endParaRPr lang="es-VE"/>
          </a:p>
        </p:txBody>
      </p:sp>
    </p:spTree>
    <p:extLst>
      <p:ext uri="{BB962C8B-B14F-4D97-AF65-F5344CB8AC3E}">
        <p14:creationId xmlns:p14="http://schemas.microsoft.com/office/powerpoint/2010/main" val="5513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6</a:t>
            </a:fld>
            <a:endParaRPr lang="es-VE"/>
          </a:p>
        </p:txBody>
      </p:sp>
    </p:spTree>
    <p:extLst>
      <p:ext uri="{BB962C8B-B14F-4D97-AF65-F5344CB8AC3E}">
        <p14:creationId xmlns:p14="http://schemas.microsoft.com/office/powerpoint/2010/main" val="126167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7</a:t>
            </a:fld>
            <a:endParaRPr lang="es-VE"/>
          </a:p>
        </p:txBody>
      </p:sp>
    </p:spTree>
    <p:extLst>
      <p:ext uri="{BB962C8B-B14F-4D97-AF65-F5344CB8AC3E}">
        <p14:creationId xmlns:p14="http://schemas.microsoft.com/office/powerpoint/2010/main" val="29623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8</a:t>
            </a:fld>
            <a:endParaRPr lang="es-VE"/>
          </a:p>
        </p:txBody>
      </p:sp>
    </p:spTree>
    <p:extLst>
      <p:ext uri="{BB962C8B-B14F-4D97-AF65-F5344CB8AC3E}">
        <p14:creationId xmlns:p14="http://schemas.microsoft.com/office/powerpoint/2010/main" val="187835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918C2A15-0822-4FAF-8C7E-C4D7F801EC27}" type="slidenum">
              <a:rPr lang="es-VE" smtClean="0"/>
              <a:t>9</a:t>
            </a:fld>
            <a:endParaRPr lang="es-VE"/>
          </a:p>
        </p:txBody>
      </p:sp>
    </p:spTree>
    <p:extLst>
      <p:ext uri="{BB962C8B-B14F-4D97-AF65-F5344CB8AC3E}">
        <p14:creationId xmlns:p14="http://schemas.microsoft.com/office/powerpoint/2010/main" val="82651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2"/>
              </a:solidFill>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226676"/>
                </a:solidFill>
              </a:rPr>
              <a:t>GROUP WORK</a:t>
            </a:r>
          </a:p>
        </p:txBody>
      </p:sp>
    </p:spTree>
    <p:extLst>
      <p:ext uri="{BB962C8B-B14F-4D97-AF65-F5344CB8AC3E}">
        <p14:creationId xmlns:p14="http://schemas.microsoft.com/office/powerpoint/2010/main" val="719810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solidFill>
                  <a:schemeClr val="tx2"/>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lang="es"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pPr rtl="0"/>
            <a:r>
              <a:rPr lang="es" sz="140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rtl="0"/>
            <a:r>
              <a:rPr lang="es"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3200"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rtl="0"/>
            <a:r>
              <a:rPr lang="es"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marL="0" marR="0" lvl="0" indent="0" algn="l" defTabSz="457200" rtl="0" eaLnBrk="1" fontAlgn="auto" latinLnBrk="0" hangingPunct="1">
              <a:lnSpc>
                <a:spcPct val="100000"/>
              </a:lnSpc>
              <a:spcBef>
                <a:spcPts val="0"/>
              </a:spcBef>
              <a:spcAft>
                <a:spcPts val="0"/>
              </a:spcAft>
              <a:buClrTx/>
              <a:buSzTx/>
              <a:buFontTx/>
              <a:buNone/>
              <a:tabLst/>
              <a:defRPr/>
            </a:pPr>
            <a:r>
              <a:rPr lang="es"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marL="0" marR="0" lvl="0" indent="0" algn="l" defTabSz="457200" rtl="0" eaLnBrk="1" fontAlgn="auto" latinLnBrk="0" hangingPunct="1">
              <a:lnSpc>
                <a:spcPct val="100000"/>
              </a:lnSpc>
              <a:spcBef>
                <a:spcPts val="0"/>
              </a:spcBef>
              <a:spcAft>
                <a:spcPts val="0"/>
              </a:spcAft>
              <a:buClrTx/>
              <a:buSzTx/>
              <a:buFontTx/>
              <a:buNone/>
              <a:tabLst/>
              <a:defRPr/>
            </a:pPr>
            <a:r>
              <a:rPr lang="es"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marL="0" marR="0" lvl="0" indent="0" algn="l" defTabSz="457200" rtl="0" eaLnBrk="1" fontAlgn="auto" latinLnBrk="0" hangingPunct="1">
              <a:lnSpc>
                <a:spcPct val="100000"/>
              </a:lnSpc>
              <a:spcBef>
                <a:spcPts val="0"/>
              </a:spcBef>
              <a:spcAft>
                <a:spcPts val="0"/>
              </a:spcAft>
              <a:buClrTx/>
              <a:buSzTx/>
              <a:buFontTx/>
              <a:buNone/>
              <a:tabLst/>
              <a:defRPr/>
            </a:pPr>
            <a:r>
              <a:rPr lang="es"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364631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896023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3924716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114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59672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69263" y="2447070"/>
            <a:ext cx="3605474" cy="1323439"/>
          </a:xfrm>
          <a:prstGeom prst="rect">
            <a:avLst/>
          </a:prstGeom>
          <a:noFill/>
        </p:spPr>
        <p:txBody>
          <a:bodyPr wrap="none" rtlCol="0">
            <a:spAutoFit/>
          </a:bodyPr>
          <a:lstStyle/>
          <a:p>
            <a:pPr algn="ct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THANK YOU</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3200"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and 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668645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030269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3200"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316080" y="2849385"/>
            <a:ext cx="8569128"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solidFill>
                  <a:schemeClr val="tx2"/>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2830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3616161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49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396567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odule 2">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rtlCol="0"/>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rtlCol="0"/>
          <a:lstStyle>
            <a:lvl1pPr marL="0" indent="0">
              <a:buFontTx/>
              <a:buNone/>
              <a:defRPr sz="4800" b="1" baseline="0">
                <a:latin typeface="Source Sans Pro Light" pitchFamily="34" charset="0"/>
              </a:defRPr>
            </a:lvl1pPr>
          </a:lstStyle>
          <a:p>
            <a:pPr lvl="0" rtl="0"/>
            <a:r>
              <a:rPr lang="es"/>
              <a:t>MODULE 2.X</a:t>
            </a:r>
            <a:endParaRPr lang="es-VE" dirty="0"/>
          </a:p>
        </p:txBody>
      </p:sp>
    </p:spTree>
    <p:extLst>
      <p:ext uri="{BB962C8B-B14F-4D97-AF65-F5344CB8AC3E}">
        <p14:creationId xmlns:p14="http://schemas.microsoft.com/office/powerpoint/2010/main" val="3576491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rtlCol="0"/>
          <a:lstStyle>
            <a:lvl1pPr marL="0" indent="0" algn="ctr">
              <a:buNone/>
              <a:defRPr sz="2100" b="1">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3418862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175582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150616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293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215265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882019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249569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459379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650962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146207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rtlCol="0"/>
          <a:lstStyle>
            <a:lvl1pPr marL="0" indent="0" algn="ctr">
              <a:buNone/>
              <a:defRPr sz="2100" b="1">
                <a:solidFill>
                  <a:schemeClr val="tx2"/>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1559080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690247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864447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506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166024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2887651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2818987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9953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4241205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337116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solidFill>
                  <a:schemeClr val="tx2"/>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rtlCol="0"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rtlCol="0"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rtlCol="0"/>
          <a:lstStyle>
            <a:lvl1pPr marL="0" indent="0" algn="ctr">
              <a:buNone/>
              <a:defRPr sz="2400" b="1">
                <a:solidFill>
                  <a:schemeClr val="tx2"/>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1824287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88963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20"/>
          </p:nvPr>
        </p:nvSpPr>
        <p:spPr>
          <a:xfrm>
            <a:off x="485774" y="1438835"/>
            <a:ext cx="4183062" cy="368841"/>
          </a:xfrm>
          <a:prstGeom prst="rect">
            <a:avLst/>
          </a:prstGeom>
        </p:spPr>
        <p:txBody>
          <a:bodyPr rtlCol="0"/>
          <a:lstStyle>
            <a:lvl1pPr marL="0" indent="0">
              <a:buFontTx/>
              <a:buNone/>
              <a:defRPr lang="es-VE" sz="2000" b="1" kern="1200"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lvl="0" rtl="0"/>
            <a:r>
              <a:rPr lang="es"/>
              <a:t>Haga clic para modificar</a:t>
            </a:r>
            <a:endParaRPr lang="es-VE" dirty="0"/>
          </a:p>
        </p:txBody>
      </p:sp>
    </p:spTree>
    <p:extLst>
      <p:ext uri="{BB962C8B-B14F-4D97-AF65-F5344CB8AC3E}">
        <p14:creationId xmlns:p14="http://schemas.microsoft.com/office/powerpoint/2010/main" val="3214679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591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261864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428206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764671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595633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3630015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Placeholder Text, insert content here.</a:t>
            </a:r>
          </a:p>
          <a:p>
            <a:pPr lvl="0" rtl="0"/>
            <a:endParaRPr lang="en-GB" dirty="0"/>
          </a:p>
        </p:txBody>
      </p: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2" name="Straight Connector 13">
            <a:extLst>
              <a:ext uri="{FF2B5EF4-FFF2-40B4-BE49-F238E27FC236}">
                <a16:creationId xmlns:a16="http://schemas.microsoft.com/office/drawing/2014/main" id="{5F5AD29C-E204-568D-BC09-7B86D14053F2}"/>
              </a:ext>
            </a:extLst>
          </p:cNvPr>
          <p:cNvCxnSpPr>
            <a:cxnSpLocks/>
          </p:cNvCxnSpPr>
          <p:nvPr userDrawn="1"/>
        </p:nvCxnSpPr>
        <p:spPr>
          <a:xfrm flipH="1">
            <a:off x="316080" y="2849385"/>
            <a:ext cx="8569128"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12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rtlCol="0"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rtlCol="0"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rtlCol="0"/>
          <a:lstStyle>
            <a:lvl1pPr marL="0" indent="0" algn="ctr">
              <a:buNone/>
              <a:defRPr sz="2400" b="1">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02687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748054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585132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22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51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855065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428816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2103528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660475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4243331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a:t>
            </a:r>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rtlCol="0"/>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392179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021363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11.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10.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11.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1.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5.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7.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11.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8.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51311-EAD4-BE61-4A28-9B4FDD13D027}"/>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dirty="0"/>
              <a:t>MÓDULO 2:</a:t>
            </a:r>
          </a:p>
        </p:txBody>
      </p:sp>
      <p:grpSp>
        <p:nvGrpSpPr>
          <p:cNvPr id="4" name="Group 3">
            <a:extLst>
              <a:ext uri="{FF2B5EF4-FFF2-40B4-BE49-F238E27FC236}">
                <a16:creationId xmlns:a16="http://schemas.microsoft.com/office/drawing/2014/main" id="{254F6518-9360-E47C-B089-CD51417D93FB}"/>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467D9041-2147-DC1C-39E1-61101FF53B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9058BD7B-08B6-6D96-838A-D7C58261163E}"/>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25">
            <a:extLst>
              <a:ext uri="{FF2B5EF4-FFF2-40B4-BE49-F238E27FC236}">
                <a16:creationId xmlns:a16="http://schemas.microsoft.com/office/drawing/2014/main" id="{E479C8C4-1720-5D2E-0B65-5263A17A8455}"/>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7AEC7791-A3AD-20BA-98F5-203C168D4E1C}"/>
              </a:ext>
            </a:extLst>
          </p:cNvPr>
          <p:cNvPicPr>
            <a:picLocks noChangeAspect="1"/>
          </p:cNvPicPr>
          <p:nvPr userDrawn="1"/>
        </p:nvPicPr>
        <p:blipFill>
          <a:blip r:embed="rId13"/>
          <a:stretch>
            <a:fillRect/>
          </a:stretch>
        </p:blipFill>
        <p:spPr>
          <a:xfrm>
            <a:off x="7689161" y="6461038"/>
            <a:ext cx="1374179" cy="347356"/>
          </a:xfrm>
          <a:prstGeom prst="rect">
            <a:avLst/>
          </a:prstGeom>
        </p:spPr>
      </p:pic>
      <p:cxnSp>
        <p:nvCxnSpPr>
          <p:cNvPr id="10" name="Straight Connector 17">
            <a:extLst>
              <a:ext uri="{FF2B5EF4-FFF2-40B4-BE49-F238E27FC236}">
                <a16:creationId xmlns:a16="http://schemas.microsoft.com/office/drawing/2014/main" id="{B0345D3D-A68A-CED5-0EF0-F1CA8F520F24}"/>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80886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EEB5E-1BE7-62C8-D3C6-8B815E600DAD}"/>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F9E0F922-D78B-E3D0-690B-6E0CBB99A7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AA4EBC1D-9334-6EFD-FE61-7EC382708FDE}"/>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25">
            <a:extLst>
              <a:ext uri="{FF2B5EF4-FFF2-40B4-BE49-F238E27FC236}">
                <a16:creationId xmlns:a16="http://schemas.microsoft.com/office/drawing/2014/main" id="{5A6B99A2-8CDF-64E4-0E95-3160E326CC82}"/>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77E8F28A-E14C-97DC-0982-1EE815FFE93B}"/>
              </a:ext>
            </a:extLst>
          </p:cNvPr>
          <p:cNvPicPr>
            <a:picLocks noChangeAspect="1"/>
          </p:cNvPicPr>
          <p:nvPr userDrawn="1"/>
        </p:nvPicPr>
        <p:blipFill>
          <a:blip r:embed="rId13"/>
          <a:stretch>
            <a:fillRect/>
          </a:stretch>
        </p:blipFill>
        <p:spPr>
          <a:xfrm>
            <a:off x="7689161" y="6461038"/>
            <a:ext cx="1374179" cy="347356"/>
          </a:xfrm>
          <a:prstGeom prst="rect">
            <a:avLst/>
          </a:prstGeom>
        </p:spPr>
      </p:pic>
      <p:cxnSp>
        <p:nvCxnSpPr>
          <p:cNvPr id="9" name="Straight Connector 17">
            <a:extLst>
              <a:ext uri="{FF2B5EF4-FFF2-40B4-BE49-F238E27FC236}">
                <a16:creationId xmlns:a16="http://schemas.microsoft.com/office/drawing/2014/main" id="{FBE02CD4-D3B6-C813-0145-5F3EEF838487}"/>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 id="214748379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a:t>DESCRIBE THE SANITATION SYSTEM</a:t>
            </a:r>
            <a:endParaRPr lang="x-none" b="0" dirty="0"/>
          </a:p>
        </p:txBody>
      </p:sp>
      <p:grpSp>
        <p:nvGrpSpPr>
          <p:cNvPr id="2" name="Group 1">
            <a:extLst>
              <a:ext uri="{FF2B5EF4-FFF2-40B4-BE49-F238E27FC236}">
                <a16:creationId xmlns:a16="http://schemas.microsoft.com/office/drawing/2014/main" id="{87AA0312-6B95-11C6-624D-92CC61F00090}"/>
              </a:ext>
            </a:extLst>
          </p:cNvPr>
          <p:cNvGrpSpPr/>
          <p:nvPr userDrawn="1"/>
        </p:nvGrpSpPr>
        <p:grpSpPr>
          <a:xfrm>
            <a:off x="7896222" y="6472698"/>
            <a:ext cx="1176757" cy="324035"/>
            <a:chOff x="5105264" y="1157592"/>
            <a:chExt cx="3422645" cy="907219"/>
          </a:xfrm>
        </p:grpSpPr>
        <p:pic>
          <p:nvPicPr>
            <p:cNvPr id="3" name="Picture 2" descr="A black background with white text&#10;&#10;Description automatically generated with low confidence">
              <a:extLst>
                <a:ext uri="{FF2B5EF4-FFF2-40B4-BE49-F238E27FC236}">
                  <a16:creationId xmlns:a16="http://schemas.microsoft.com/office/drawing/2014/main" id="{7D901AB6-0C38-E6FE-C48B-F9311A2AC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4" name="Straight Connector 3">
              <a:extLst>
                <a:ext uri="{FF2B5EF4-FFF2-40B4-BE49-F238E27FC236}">
                  <a16:creationId xmlns:a16="http://schemas.microsoft.com/office/drawing/2014/main" id="{C2F358A1-6470-31ED-D73B-650193A140F7}"/>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25">
            <a:extLst>
              <a:ext uri="{FF2B5EF4-FFF2-40B4-BE49-F238E27FC236}">
                <a16:creationId xmlns:a16="http://schemas.microsoft.com/office/drawing/2014/main" id="{DB0749AA-A353-EE85-E6BC-C9A6E3E81D8E}"/>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57404D90-D125-AEA0-8381-DE0BCC3F8BE0}"/>
              </a:ext>
            </a:extLst>
          </p:cNvPr>
          <p:cNvPicPr>
            <a:picLocks noChangeAspect="1"/>
          </p:cNvPicPr>
          <p:nvPr userDrawn="1"/>
        </p:nvPicPr>
        <p:blipFill>
          <a:blip r:embed="rId6"/>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3" r:id="rId3"/>
    <p:sldLayoutId id="2147483824" r:id="rId4"/>
    <p:sldLayoutId id="2147483805" r:id="rId5"/>
    <p:sldLayoutId id="2147483806" r:id="rId6"/>
    <p:sldLayoutId id="2147483807" r:id="rId7"/>
    <p:sldLayoutId id="214748380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0D705A5E-4BA3-D87E-BDE8-A1A2A11342E3}"/>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3" name="Imagen 2" descr="Interfaz de usuario gráfica&#10;&#10;Descripción generada automáticamente con confianza baja">
            <a:extLst>
              <a:ext uri="{FF2B5EF4-FFF2-40B4-BE49-F238E27FC236}">
                <a16:creationId xmlns:a16="http://schemas.microsoft.com/office/drawing/2014/main" id="{CF3C4D2C-0FE2-DB91-EBE3-C15DBED73373}"/>
              </a:ext>
            </a:extLst>
          </p:cNvPr>
          <p:cNvPicPr>
            <a:picLocks noChangeAspect="1"/>
          </p:cNvPicPr>
          <p:nvPr userDrawn="1"/>
        </p:nvPicPr>
        <p:blipFill>
          <a:blip r:embed="rId10"/>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2266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3D78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rtl="0"/>
            <a:r>
              <a:rPr lang="es" sz="28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PASOS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rtl="0"/>
            <a:r>
              <a:rPr lang="es" sz="2800" b="1" spc="300" dirty="0">
                <a:solidFill>
                  <a:srgbClr val="3D7885"/>
                </a:solidFill>
                <a:latin typeface="Source Sans Pro Semibold" panose="020B0503030403020204" pitchFamily="34" charset="0"/>
                <a:ea typeface="Source Sans Pro Semibold" panose="020B0503030403020204" pitchFamily="34" charset="0"/>
                <a:cs typeface="Arial" panose="020B0604020202020204" pitchFamily="34" charset="0"/>
              </a:rPr>
              <a:t>PRODUCTOS</a:t>
            </a:r>
          </a:p>
        </p:txBody>
      </p:sp>
      <p:sp>
        <p:nvSpPr>
          <p:cNvPr id="2" name="Rectangle 25">
            <a:extLst>
              <a:ext uri="{FF2B5EF4-FFF2-40B4-BE49-F238E27FC236}">
                <a16:creationId xmlns:a16="http://schemas.microsoft.com/office/drawing/2014/main" id="{48594B36-9DCA-75E8-0853-FED2AF6F0132}"/>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3" name="Imagen 2" descr="Interfaz de usuario gráfica&#10;&#10;Descripción generada automáticamente con confianza baja">
            <a:extLst>
              <a:ext uri="{FF2B5EF4-FFF2-40B4-BE49-F238E27FC236}">
                <a16:creationId xmlns:a16="http://schemas.microsoft.com/office/drawing/2014/main" id="{6EB2CCE8-BB9F-7627-ED71-8010D5C56D60}"/>
              </a:ext>
            </a:extLst>
          </p:cNvPr>
          <p:cNvPicPr>
            <a:picLocks noChangeAspect="1"/>
          </p:cNvPicPr>
          <p:nvPr userDrawn="1"/>
        </p:nvPicPr>
        <p:blipFill>
          <a:blip r:embed="rId8"/>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226676"/>
                </a:solidFill>
              </a:rPr>
              <a:t>MODULE 2</a:t>
            </a:r>
          </a:p>
        </p:txBody>
      </p:sp>
      <p:cxnSp>
        <p:nvCxnSpPr>
          <p:cNvPr id="6" name="Straight Connector 17">
            <a:extLst>
              <a:ext uri="{FF2B5EF4-FFF2-40B4-BE49-F238E27FC236}">
                <a16:creationId xmlns:a16="http://schemas.microsoft.com/office/drawing/2014/main" id="{FB1AA529-89C7-C9BA-6C17-BACE5C989D64}"/>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2" name="Rectangle 25">
            <a:extLst>
              <a:ext uri="{FF2B5EF4-FFF2-40B4-BE49-F238E27FC236}">
                <a16:creationId xmlns:a16="http://schemas.microsoft.com/office/drawing/2014/main" id="{DB7A5782-CBEA-8744-3CF5-59747034ABAE}"/>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3" name="Imagen 2" descr="Interfaz de usuario gráfica&#10;&#10;Descripción generada automáticamente con confianza baja">
            <a:extLst>
              <a:ext uri="{FF2B5EF4-FFF2-40B4-BE49-F238E27FC236}">
                <a16:creationId xmlns:a16="http://schemas.microsoft.com/office/drawing/2014/main" id="{7323E358-E41F-F98F-33EC-DC3D1184916C}"/>
              </a:ext>
            </a:extLst>
          </p:cNvPr>
          <p:cNvPicPr>
            <a:picLocks noChangeAspect="1"/>
          </p:cNvPicPr>
          <p:nvPr userDrawn="1"/>
        </p:nvPicPr>
        <p:blipFill>
          <a:blip r:embed="rId16"/>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1517873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97" r:id="rId10"/>
    <p:sldLayoutId id="2147483798" r:id="rId11"/>
    <p:sldLayoutId id="2147483810" r:id="rId12"/>
    <p:sldLayoutId id="2147483811" r:id="rId13"/>
    <p:sldLayoutId id="21474838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pic>
        <p:nvPicPr>
          <p:cNvPr id="7" name="Imagen 6" descr="Interfaz de usuario gráfica&#10;&#10;Descripción generada automáticamente con confianza baja">
            <a:extLst>
              <a:ext uri="{FF2B5EF4-FFF2-40B4-BE49-F238E27FC236}">
                <a16:creationId xmlns:a16="http://schemas.microsoft.com/office/drawing/2014/main" id="{0B256BAC-2C71-3859-82D7-A94EFFEFEE7D}"/>
              </a:ext>
            </a:extLst>
          </p:cNvPr>
          <p:cNvPicPr>
            <a:picLocks noChangeAspect="1"/>
          </p:cNvPicPr>
          <p:nvPr userDrawn="1"/>
        </p:nvPicPr>
        <p:blipFill>
          <a:blip r:embed="rId13"/>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709" r:id="rId8"/>
    <p:sldLayoutId id="2147483710" r:id="rId9"/>
    <p:sldLayoutId id="2147483762"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F29B80-9CA6-58B1-C2F3-A7111EF1943A}"/>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dirty="0"/>
              <a:t>MÓDULO 2:</a:t>
            </a:r>
          </a:p>
        </p:txBody>
      </p:sp>
      <p:grpSp>
        <p:nvGrpSpPr>
          <p:cNvPr id="4" name="Group 3">
            <a:extLst>
              <a:ext uri="{FF2B5EF4-FFF2-40B4-BE49-F238E27FC236}">
                <a16:creationId xmlns:a16="http://schemas.microsoft.com/office/drawing/2014/main" id="{65E9093B-D3D0-AB9A-234C-2F1126AE9439}"/>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247C479D-FA7B-C33B-6736-5C10EA4951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678A0829-5EE1-6DD1-6057-B0C2BA1A4EBF}"/>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25">
            <a:extLst>
              <a:ext uri="{FF2B5EF4-FFF2-40B4-BE49-F238E27FC236}">
                <a16:creationId xmlns:a16="http://schemas.microsoft.com/office/drawing/2014/main" id="{4A43424D-1131-65F3-5252-8142AE173FD3}"/>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13BD579C-843E-E89E-30CD-A720477CDFAB}"/>
              </a:ext>
            </a:extLst>
          </p:cNvPr>
          <p:cNvPicPr>
            <a:picLocks noChangeAspect="1"/>
          </p:cNvPicPr>
          <p:nvPr userDrawn="1"/>
        </p:nvPicPr>
        <p:blipFill>
          <a:blip r:embed="rId13"/>
          <a:stretch>
            <a:fillRect/>
          </a:stretch>
        </p:blipFill>
        <p:spPr>
          <a:xfrm>
            <a:off x="7689161" y="6461038"/>
            <a:ext cx="1374179" cy="347356"/>
          </a:xfrm>
          <a:prstGeom prst="rect">
            <a:avLst/>
          </a:prstGeom>
        </p:spPr>
      </p:pic>
      <p:cxnSp>
        <p:nvCxnSpPr>
          <p:cNvPr id="9" name="Straight Connector 13">
            <a:extLst>
              <a:ext uri="{FF2B5EF4-FFF2-40B4-BE49-F238E27FC236}">
                <a16:creationId xmlns:a16="http://schemas.microsoft.com/office/drawing/2014/main" id="{46141F4B-14F9-950A-F4FC-A43C0156B283}"/>
              </a:ext>
            </a:extLst>
          </p:cNvPr>
          <p:cNvCxnSpPr>
            <a:cxnSpLocks/>
          </p:cNvCxnSpPr>
          <p:nvPr userDrawn="1"/>
        </p:nvCxnSpPr>
        <p:spPr>
          <a:xfrm flipH="1">
            <a:off x="316080" y="2849385"/>
            <a:ext cx="8569128"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cxnSp>
        <p:nvCxnSpPr>
          <p:cNvPr id="10" name="Straight Connector 17">
            <a:extLst>
              <a:ext uri="{FF2B5EF4-FFF2-40B4-BE49-F238E27FC236}">
                <a16:creationId xmlns:a16="http://schemas.microsoft.com/office/drawing/2014/main" id="{99A4FABD-C87F-97BC-87B6-FA0D0EE3CD40}"/>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0408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a:t>DESCRIBE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MODULE 2:</a:t>
            </a:r>
          </a:p>
        </p:txBody>
      </p:sp>
      <p:grpSp>
        <p:nvGrpSpPr>
          <p:cNvPr id="2" name="Group 1">
            <a:extLst>
              <a:ext uri="{FF2B5EF4-FFF2-40B4-BE49-F238E27FC236}">
                <a16:creationId xmlns:a16="http://schemas.microsoft.com/office/drawing/2014/main" id="{82AC3A9A-C4F7-5328-E99A-6ED8DFCDFBDA}"/>
              </a:ext>
            </a:extLst>
          </p:cNvPr>
          <p:cNvGrpSpPr/>
          <p:nvPr userDrawn="1"/>
        </p:nvGrpSpPr>
        <p:grpSpPr>
          <a:xfrm>
            <a:off x="7896222" y="6472698"/>
            <a:ext cx="1176757" cy="324035"/>
            <a:chOff x="5105264" y="1157592"/>
            <a:chExt cx="3422645" cy="907219"/>
          </a:xfrm>
        </p:grpSpPr>
        <p:pic>
          <p:nvPicPr>
            <p:cNvPr id="3" name="Picture 2" descr="A black background with white text&#10;&#10;Description automatically generated with low confidence">
              <a:extLst>
                <a:ext uri="{FF2B5EF4-FFF2-40B4-BE49-F238E27FC236}">
                  <a16:creationId xmlns:a16="http://schemas.microsoft.com/office/drawing/2014/main" id="{EDAF8017-14C8-2B46-093B-36702F448C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4" name="Straight Connector 3">
              <a:extLst>
                <a:ext uri="{FF2B5EF4-FFF2-40B4-BE49-F238E27FC236}">
                  <a16:creationId xmlns:a16="http://schemas.microsoft.com/office/drawing/2014/main" id="{C56E50B6-8443-49F5-9DD7-F8858F715026}"/>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25">
            <a:extLst>
              <a:ext uri="{FF2B5EF4-FFF2-40B4-BE49-F238E27FC236}">
                <a16:creationId xmlns:a16="http://schemas.microsoft.com/office/drawing/2014/main" id="{3B89AD98-A218-A9C0-C491-44820DE4E17F}"/>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6" name="Imagen 5" descr="Interfaz de usuario gráfica&#10;&#10;Descripción generada automáticamente con confianza baja">
            <a:extLst>
              <a:ext uri="{FF2B5EF4-FFF2-40B4-BE49-F238E27FC236}">
                <a16:creationId xmlns:a16="http://schemas.microsoft.com/office/drawing/2014/main" id="{447817C1-EF65-434E-F131-6A7F70181E38}"/>
              </a:ext>
            </a:extLst>
          </p:cNvPr>
          <p:cNvPicPr>
            <a:picLocks noChangeAspect="1"/>
          </p:cNvPicPr>
          <p:nvPr userDrawn="1"/>
        </p:nvPicPr>
        <p:blipFill>
          <a:blip r:embed="rId13"/>
          <a:stretch>
            <a:fillRect/>
          </a:stretch>
        </p:blipFill>
        <p:spPr>
          <a:xfrm>
            <a:off x="7689161" y="6461038"/>
            <a:ext cx="1374179" cy="347356"/>
          </a:xfrm>
          <a:prstGeom prst="rect">
            <a:avLst/>
          </a:prstGeom>
        </p:spPr>
      </p:pic>
      <p:cxnSp>
        <p:nvCxnSpPr>
          <p:cNvPr id="7" name="Straight Connector 13">
            <a:extLst>
              <a:ext uri="{FF2B5EF4-FFF2-40B4-BE49-F238E27FC236}">
                <a16:creationId xmlns:a16="http://schemas.microsoft.com/office/drawing/2014/main" id="{DA512F45-A97A-DBF4-0137-CB0B329F1D44}"/>
              </a:ext>
            </a:extLst>
          </p:cNvPr>
          <p:cNvCxnSpPr>
            <a:cxnSpLocks/>
          </p:cNvCxnSpPr>
          <p:nvPr userDrawn="1"/>
        </p:nvCxnSpPr>
        <p:spPr>
          <a:xfrm flipH="1">
            <a:off x="316080" y="2849385"/>
            <a:ext cx="8569128"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id="{09940CBA-06C5-5CEE-9883-2D84A98AF540}"/>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012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9ADDD-4AB2-9BD1-B1CF-B80088FB51C7}"/>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dirty="0"/>
              <a:t>MÓDULO 2:</a:t>
            </a:r>
          </a:p>
        </p:txBody>
      </p:sp>
      <p:sp>
        <p:nvSpPr>
          <p:cNvPr id="3" name="Text Placeholder 32">
            <a:extLst>
              <a:ext uri="{FF2B5EF4-FFF2-40B4-BE49-F238E27FC236}">
                <a16:creationId xmlns:a16="http://schemas.microsoft.com/office/drawing/2014/main" id="{48D52EED-8878-FD11-0257-94B06EA708F3}"/>
              </a:ext>
            </a:extLst>
          </p:cNvPr>
          <p:cNvSpPr txBox="1">
            <a:spLocks/>
          </p:cNvSpPr>
          <p:nvPr userDrawn="1"/>
        </p:nvSpPr>
        <p:spPr>
          <a:xfrm>
            <a:off x="1006252" y="6523994"/>
            <a:ext cx="5295900" cy="37147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s" sz="1400" dirty="0">
                <a:solidFill>
                  <a:schemeClr val="bg1"/>
                </a:solidFill>
                <a:latin typeface="Source Sans Pro" panose="020B0503030403020204" pitchFamily="34" charset="0"/>
                <a:ea typeface="Source Sans Pro" panose="020B0503030403020204" pitchFamily="34" charset="0"/>
              </a:rPr>
              <a:t>DESCRIPCIÓN DEL SISTEMA DE SANEAMIENTO</a:t>
            </a:r>
            <a:endParaRPr lang="x-none" sz="1400" dirty="0">
              <a:solidFill>
                <a:schemeClr val="bg1"/>
              </a:solidFill>
              <a:ea typeface="Source Sans Pro" panose="020B0503030403020204" pitchFamily="34" charset="0"/>
            </a:endParaRPr>
          </a:p>
        </p:txBody>
      </p:sp>
      <p:grpSp>
        <p:nvGrpSpPr>
          <p:cNvPr id="4" name="Group 3">
            <a:extLst>
              <a:ext uri="{FF2B5EF4-FFF2-40B4-BE49-F238E27FC236}">
                <a16:creationId xmlns:a16="http://schemas.microsoft.com/office/drawing/2014/main" id="{D33C6E37-1388-EA18-9E20-1140A3270BAE}"/>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79F0246C-3B47-A946-0224-50C09A4530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E8708195-A3D9-1D96-CE58-6590E91D8D13}"/>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25">
            <a:extLst>
              <a:ext uri="{FF2B5EF4-FFF2-40B4-BE49-F238E27FC236}">
                <a16:creationId xmlns:a16="http://schemas.microsoft.com/office/drawing/2014/main" id="{447397DA-10B4-E3EC-CE49-3B00F567901E}"/>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MÓDULO 2: DESCRIPCIÓN DEL SISTEMA DE SANEAMIENTO</a:t>
            </a:r>
            <a:endParaRPr kumimoji="0" lang="x-none" sz="1400" b="0" i="0" u="none" strike="noStrike" kern="1200" cap="none" spc="0" normalizeH="0" baseline="0" noProof="0" dirty="0">
              <a:ln>
                <a:noFill/>
              </a:ln>
              <a:solidFill>
                <a:srgbClr val="FFFFFF"/>
              </a:solidFill>
              <a:effectLst/>
              <a:uLnTx/>
              <a:uFillTx/>
              <a:latin typeface="Calibri"/>
              <a:ea typeface="Source Sans Pro" panose="020B05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59DD7A9F-59A4-C68B-55F4-9C3E3039E6E5}"/>
              </a:ext>
            </a:extLst>
          </p:cNvPr>
          <p:cNvPicPr>
            <a:picLocks noChangeAspect="1"/>
          </p:cNvPicPr>
          <p:nvPr userDrawn="1"/>
        </p:nvPicPr>
        <p:blipFill>
          <a:blip r:embed="rId13"/>
          <a:stretch>
            <a:fillRect/>
          </a:stretch>
        </p:blipFill>
        <p:spPr>
          <a:xfrm>
            <a:off x="7689161" y="6461038"/>
            <a:ext cx="1374179" cy="347356"/>
          </a:xfrm>
          <a:prstGeom prst="rect">
            <a:avLst/>
          </a:prstGeom>
        </p:spPr>
      </p:pic>
      <p:cxnSp>
        <p:nvCxnSpPr>
          <p:cNvPr id="10" name="Straight Connector 17">
            <a:extLst>
              <a:ext uri="{FF2B5EF4-FFF2-40B4-BE49-F238E27FC236}">
                <a16:creationId xmlns:a16="http://schemas.microsoft.com/office/drawing/2014/main" id="{809974F4-1BC2-A188-C4AE-49C8EFB5BE0D}"/>
              </a:ext>
            </a:extLst>
          </p:cNvPr>
          <p:cNvCxnSpPr>
            <a:cxnSpLocks/>
          </p:cNvCxnSpPr>
          <p:nvPr userDrawn="1"/>
        </p:nvCxnSpPr>
        <p:spPr>
          <a:xfrm flipH="1">
            <a:off x="334851" y="975381"/>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1720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hyperlink" Target="https://sswm.info/perspective/sanitation-systems-perspective" TargetMode="External"/><Relationship Id="rId2" Type="http://schemas.openxmlformats.org/officeDocument/2006/relationships/image" Target="../media/image22.png"/><Relationship Id="rId1" Type="http://schemas.openxmlformats.org/officeDocument/2006/relationships/slideLayout" Target="../slideLayouts/slideLayout4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2.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3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tiff"/><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5.tif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9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8.xml"/><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5.tif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6.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xml"/><Relationship Id="rId1" Type="http://schemas.openxmlformats.org/officeDocument/2006/relationships/tags" Target="../tags/tag1.xml"/><Relationship Id="rId5" Type="http://schemas.microsoft.com/office/2007/relationships/hdphoto" Target="../media/hdphoto4.wdp"/><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6.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96.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57.sv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9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8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4B08AF9-4549-0812-B3FC-DD473CC8B332}"/>
              </a:ext>
            </a:extLst>
          </p:cNvPr>
          <p:cNvPicPr>
            <a:picLocks noChangeAspect="1"/>
          </p:cNvPicPr>
          <p:nvPr/>
        </p:nvPicPr>
        <p:blipFill rotWithShape="1">
          <a:blip r:embed="rId3"/>
          <a:srcRect l="15156" t="55000" r="18438" b="3750"/>
          <a:stretch/>
        </p:blipFill>
        <p:spPr>
          <a:xfrm>
            <a:off x="1289432" y="1132071"/>
            <a:ext cx="6565136" cy="4587872"/>
          </a:xfrm>
          <a:prstGeom prst="rect">
            <a:avLst/>
          </a:prstGeom>
        </p:spPr>
      </p:pic>
      <p:sp>
        <p:nvSpPr>
          <p:cNvPr id="6" name="Rectangular Callout 5">
            <a:extLst>
              <a:ext uri="{FF2B5EF4-FFF2-40B4-BE49-F238E27FC236}">
                <a16:creationId xmlns:a16="http://schemas.microsoft.com/office/drawing/2014/main" id="{E076293B-EB96-1E4F-A627-36B83CBF7E8D}"/>
              </a:ext>
            </a:extLst>
          </p:cNvPr>
          <p:cNvSpPr/>
          <p:nvPr/>
        </p:nvSpPr>
        <p:spPr>
          <a:xfrm>
            <a:off x="7599668" y="5149969"/>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19 a 30</a:t>
            </a:r>
          </a:p>
        </p:txBody>
      </p:sp>
      <p:sp>
        <p:nvSpPr>
          <p:cNvPr id="3" name="TextBox 2">
            <a:extLst>
              <a:ext uri="{FF2B5EF4-FFF2-40B4-BE49-F238E27FC236}">
                <a16:creationId xmlns:a16="http://schemas.microsoft.com/office/drawing/2014/main" id="{AE8529DC-2BA4-CE41-B799-D2D05E451D75}"/>
              </a:ext>
            </a:extLst>
          </p:cNvPr>
          <p:cNvSpPr txBox="1"/>
          <p:nvPr/>
        </p:nvSpPr>
        <p:spPr>
          <a:xfrm>
            <a:off x="4034117" y="5179335"/>
            <a:ext cx="965329" cy="369332"/>
          </a:xfrm>
          <a:prstGeom prst="rect">
            <a:avLst/>
          </a:prstGeom>
          <a:noFill/>
        </p:spPr>
        <p:txBody>
          <a:bodyPr wrap="none" rtlCol="0">
            <a:spAutoFit/>
          </a:bodyPr>
          <a:lstStyle/>
          <a:p>
            <a:pPr rtl="0"/>
            <a:r>
              <a:rPr lang="es">
                <a:solidFill>
                  <a:schemeClr val="tx2"/>
                </a:solidFill>
              </a:rPr>
              <a:t>-PARTE 1-</a:t>
            </a:r>
          </a:p>
        </p:txBody>
      </p:sp>
      <p:pic>
        <p:nvPicPr>
          <p:cNvPr id="11" name="Imagen 10" descr="Imagen que contiene Interfaz de usuario gráfica&#10;&#10;Descripción generada automáticamente">
            <a:extLst>
              <a:ext uri="{FF2B5EF4-FFF2-40B4-BE49-F238E27FC236}">
                <a16:creationId xmlns:a16="http://schemas.microsoft.com/office/drawing/2014/main" id="{53828C3A-B8FA-33E3-C6BC-2461637CABF6}"/>
              </a:ext>
            </a:extLst>
          </p:cNvPr>
          <p:cNvPicPr>
            <a:picLocks noChangeAspect="1"/>
          </p:cNvPicPr>
          <p:nvPr/>
        </p:nvPicPr>
        <p:blipFill>
          <a:blip r:embed="rId4"/>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Marcador de texto">
            <a:extLst>
              <a:ext uri="{FF2B5EF4-FFF2-40B4-BE49-F238E27FC236}">
                <a16:creationId xmlns:a16="http://schemas.microsoft.com/office/drawing/2014/main" id="{C1665611-2C2F-6E4A-A372-7689A544ADFC}"/>
              </a:ext>
            </a:extLst>
          </p:cNvPr>
          <p:cNvSpPr txBox="1">
            <a:spLocks/>
          </p:cNvSpPr>
          <p:nvPr/>
        </p:nvSpPr>
        <p:spPr>
          <a:xfrm>
            <a:off x="159309" y="1653729"/>
            <a:ext cx="6541528"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200" dirty="0">
                <a:solidFill>
                  <a:srgbClr val="226676"/>
                </a:solidFill>
                <a:latin typeface="Source Sans Pro" panose="020B0503030403020204" pitchFamily="34" charset="0"/>
                <a:ea typeface="Source Sans Pro" panose="020B0503030403020204" pitchFamily="34" charset="0"/>
              </a:rPr>
              <a:t>Compendio de sistemas y tecnologías de saneamiento</a:t>
            </a:r>
          </a:p>
          <a:p>
            <a:pPr rtl="0">
              <a:spcBef>
                <a:spcPct val="20000"/>
              </a:spcBef>
              <a:defRPr/>
            </a:pPr>
            <a:endParaRPr lang="en-AU" sz="2200" dirty="0">
              <a:solidFill>
                <a:srgbClr val="226676"/>
              </a:solidFill>
              <a:latin typeface="Source Sans Pro" panose="020B0503030403020204" pitchFamily="34" charset="0"/>
              <a:ea typeface="Source Sans Pro" panose="020B0503030403020204" pitchFamily="34" charset="0"/>
            </a:endParaRPr>
          </a:p>
        </p:txBody>
      </p:sp>
      <p:pic>
        <p:nvPicPr>
          <p:cNvPr id="14" name="Bild 5">
            <a:extLst>
              <a:ext uri="{FF2B5EF4-FFF2-40B4-BE49-F238E27FC236}">
                <a16:creationId xmlns:a16="http://schemas.microsoft.com/office/drawing/2014/main" id="{398FC938-9697-AE45-B00B-0ED56D2DB9B7}"/>
              </a:ext>
            </a:extLst>
          </p:cNvPr>
          <p:cNvPicPr>
            <a:picLocks noChangeAspect="1"/>
          </p:cNvPicPr>
          <p:nvPr/>
        </p:nvPicPr>
        <p:blipFill>
          <a:blip r:embed="rId2"/>
          <a:stretch>
            <a:fillRect/>
          </a:stretch>
        </p:blipFill>
        <p:spPr>
          <a:xfrm>
            <a:off x="6909655" y="1604316"/>
            <a:ext cx="1837241" cy="2472764"/>
          </a:xfrm>
          <a:prstGeom prst="rect">
            <a:avLst/>
          </a:prstGeom>
        </p:spPr>
      </p:pic>
      <p:sp>
        <p:nvSpPr>
          <p:cNvPr id="15" name="3 Marcador de texto">
            <a:extLst>
              <a:ext uri="{FF2B5EF4-FFF2-40B4-BE49-F238E27FC236}">
                <a16:creationId xmlns:a16="http://schemas.microsoft.com/office/drawing/2014/main" id="{8AF6970A-39C1-5840-AABD-F3E32E3138FE}"/>
              </a:ext>
            </a:extLst>
          </p:cNvPr>
          <p:cNvSpPr txBox="1">
            <a:spLocks/>
          </p:cNvSpPr>
          <p:nvPr/>
        </p:nvSpPr>
        <p:spPr>
          <a:xfrm>
            <a:off x="159309" y="2118926"/>
            <a:ext cx="6373465" cy="1706871"/>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TILLEY, E.; ULRICH, L.; LUETHI, C.; REYMOND, P.; ZURBRUEGG, C. (2014). Compendio de sistemas y tecnologías de saneamiento, segunda edición revisada. Dübendorf (Suiza): Instituto Federal Suizo para la Ciencia y la Tecnología Acuática (Eawag). www.eawag.ch</a:t>
            </a:r>
          </a:p>
        </p:txBody>
      </p:sp>
      <p:sp>
        <p:nvSpPr>
          <p:cNvPr id="2" name="Rechteck 1">
            <a:extLst>
              <a:ext uri="{FF2B5EF4-FFF2-40B4-BE49-F238E27FC236}">
                <a16:creationId xmlns:a16="http://schemas.microsoft.com/office/drawing/2014/main" id="{54B8D38C-043D-2F4D-888B-1C72E4FE9F9E}"/>
              </a:ext>
            </a:extLst>
          </p:cNvPr>
          <p:cNvSpPr/>
          <p:nvPr/>
        </p:nvSpPr>
        <p:spPr>
          <a:xfrm>
            <a:off x="2587099" y="4944075"/>
            <a:ext cx="6642624" cy="400110"/>
          </a:xfrm>
          <a:prstGeom prst="rect">
            <a:avLst/>
          </a:prstGeom>
        </p:spPr>
        <p:txBody>
          <a:bodyPr wrap="square" rtlCol="0">
            <a:spAutoFit/>
          </a:bodyPr>
          <a:lstStyle/>
          <a:p>
            <a:pPr rtl="0"/>
            <a:r>
              <a:rPr lang="es" sz="2000">
                <a:latin typeface="Source Sans Pro Light" panose="020B0403030403020204" pitchFamily="34" charset="0"/>
                <a:ea typeface="Source Sans Pro Light" panose="020B0403030403020204" pitchFamily="34" charset="0"/>
                <a:hlinkClick r:id="rId3"/>
              </a:rPr>
              <a:t>https://sswm.info/perspective/sanitation-systems-perspective</a:t>
            </a:r>
            <a:r>
              <a:rPr lang="es" sz="2000">
                <a:latin typeface="Source Sans Pro Light" panose="020B0403030403020204" pitchFamily="34" charset="0"/>
                <a:ea typeface="Source Sans Pro Light" panose="020B0403030403020204" pitchFamily="34" charset="0"/>
              </a:rPr>
              <a:t> </a:t>
            </a:r>
          </a:p>
        </p:txBody>
      </p:sp>
      <p:pic>
        <p:nvPicPr>
          <p:cNvPr id="16" name="Grafik 15">
            <a:extLst>
              <a:ext uri="{FF2B5EF4-FFF2-40B4-BE49-F238E27FC236}">
                <a16:creationId xmlns:a16="http://schemas.microsoft.com/office/drawing/2014/main" id="{A0AC5763-E624-594F-806C-0656B59C62B6}"/>
              </a:ext>
            </a:extLst>
          </p:cNvPr>
          <p:cNvPicPr>
            <a:picLocks noChangeAspect="1"/>
          </p:cNvPicPr>
          <p:nvPr/>
        </p:nvPicPr>
        <p:blipFill rotWithShape="1">
          <a:blip r:embed="rId4"/>
          <a:srcRect t="15559"/>
          <a:stretch/>
        </p:blipFill>
        <p:spPr>
          <a:xfrm>
            <a:off x="224901" y="4090746"/>
            <a:ext cx="2433638" cy="2106767"/>
          </a:xfrm>
          <a:prstGeom prst="rect">
            <a:avLst/>
          </a:prstGeom>
        </p:spPr>
      </p:pic>
      <p:sp>
        <p:nvSpPr>
          <p:cNvPr id="18" name="1 Marcador de texto">
            <a:extLst>
              <a:ext uri="{FF2B5EF4-FFF2-40B4-BE49-F238E27FC236}">
                <a16:creationId xmlns:a16="http://schemas.microsoft.com/office/drawing/2014/main" id="{FCA596E2-1DBB-E14A-BD82-32D0954B8224}"/>
              </a:ext>
            </a:extLst>
          </p:cNvPr>
          <p:cNvSpPr txBox="1">
            <a:spLocks/>
          </p:cNvSpPr>
          <p:nvPr/>
        </p:nvSpPr>
        <p:spPr>
          <a:xfrm>
            <a:off x="2578670" y="4328362"/>
            <a:ext cx="6541528"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000" dirty="0">
                <a:solidFill>
                  <a:srgbClr val="226676"/>
                </a:solidFill>
                <a:latin typeface="Source Sans Pro" panose="020B0503030403020204" pitchFamily="34" charset="0"/>
                <a:ea typeface="Source Sans Pro" panose="020B0503030403020204" pitchFamily="34" charset="0"/>
              </a:rPr>
              <a:t>Conjunto de instrumentos para el saneamiento sostenible y gestión del agua (SSWM, por sus siglas en inglés)</a:t>
            </a:r>
          </a:p>
          <a:p>
            <a:pPr rtl="0">
              <a:spcBef>
                <a:spcPct val="20000"/>
              </a:spcBef>
              <a:defRPr/>
            </a:pPr>
            <a:endParaRPr lang="en-AU" sz="2000" dirty="0">
              <a:solidFill>
                <a:srgbClr val="226676"/>
              </a:solidFill>
              <a:latin typeface="Source Sans Pro" panose="020B0503030403020204" pitchFamily="34" charset="0"/>
              <a:ea typeface="Source Sans Pro" panose="020B0503030403020204" pitchFamily="34" charset="0"/>
            </a:endParaRPr>
          </a:p>
        </p:txBody>
      </p:sp>
      <p:sp>
        <p:nvSpPr>
          <p:cNvPr id="19" name="4 Explosión 1">
            <a:extLst>
              <a:ext uri="{FF2B5EF4-FFF2-40B4-BE49-F238E27FC236}">
                <a16:creationId xmlns:a16="http://schemas.microsoft.com/office/drawing/2014/main" id="{21A16171-91C6-954B-9552-CCE7C28B0605}"/>
              </a:ext>
            </a:extLst>
          </p:cNvPr>
          <p:cNvSpPr/>
          <p:nvPr/>
        </p:nvSpPr>
        <p:spPr>
          <a:xfrm rot="1002880">
            <a:off x="7624652" y="107811"/>
            <a:ext cx="1518715" cy="842625"/>
          </a:xfrm>
          <a:prstGeom prst="irregularSeal1">
            <a:avLst/>
          </a:prstGeom>
          <a:no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VE"/>
          </a:p>
        </p:txBody>
      </p:sp>
      <p:sp>
        <p:nvSpPr>
          <p:cNvPr id="20" name="5 CuadroTexto">
            <a:extLst>
              <a:ext uri="{FF2B5EF4-FFF2-40B4-BE49-F238E27FC236}">
                <a16:creationId xmlns:a16="http://schemas.microsoft.com/office/drawing/2014/main" id="{A4C9707F-D354-A540-9FF5-3ABBECF2418F}"/>
              </a:ext>
            </a:extLst>
          </p:cNvPr>
          <p:cNvSpPr txBox="1"/>
          <p:nvPr/>
        </p:nvSpPr>
        <p:spPr>
          <a:xfrm rot="1334908">
            <a:off x="7852735" y="349625"/>
            <a:ext cx="1064715" cy="338554"/>
          </a:xfrm>
          <a:prstGeom prst="rect">
            <a:avLst/>
          </a:prstGeom>
        </p:spPr>
        <p:txBody>
          <a:bodyPr wrap="none" rtlCol="0" anchor="ctr">
            <a:spAutoFit/>
          </a:bodyPr>
          <a:lstStyle/>
          <a:p>
            <a:pPr rtl="0"/>
            <a:r>
              <a:rPr lang="es" sz="1600" b="1" dirty="0">
                <a:solidFill>
                  <a:srgbClr val="226676"/>
                </a:solidFill>
                <a:latin typeface="Source Sans Pro Black" pitchFamily="34" charset="0"/>
              </a:rPr>
              <a:t>CONSEJO</a:t>
            </a:r>
            <a:endParaRPr lang="es-VE" sz="1600" b="1" dirty="0">
              <a:solidFill>
                <a:srgbClr val="226676"/>
              </a:solidFill>
              <a:latin typeface="Source Sans Pro Black" pitchFamily="34" charset="0"/>
            </a:endParaRPr>
          </a:p>
        </p:txBody>
      </p:sp>
      <p:sp>
        <p:nvSpPr>
          <p:cNvPr id="21" name="3 Marcador de texto">
            <a:extLst>
              <a:ext uri="{FF2B5EF4-FFF2-40B4-BE49-F238E27FC236}">
                <a16:creationId xmlns:a16="http://schemas.microsoft.com/office/drawing/2014/main" id="{7D57C091-0B4F-CB40-9EDF-01A4B62F19E3}"/>
              </a:ext>
            </a:extLst>
          </p:cNvPr>
          <p:cNvSpPr txBox="1">
            <a:spLocks/>
          </p:cNvSpPr>
          <p:nvPr/>
        </p:nvSpPr>
        <p:spPr>
          <a:xfrm>
            <a:off x="279014" y="1025492"/>
            <a:ext cx="8552601" cy="492405"/>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Para obtener más información sobre sistemas y tecnologías de saneamiento</a:t>
            </a:r>
          </a:p>
        </p:txBody>
      </p:sp>
      <p:pic>
        <p:nvPicPr>
          <p:cNvPr id="23" name="Grafik 22">
            <a:extLst>
              <a:ext uri="{FF2B5EF4-FFF2-40B4-BE49-F238E27FC236}">
                <a16:creationId xmlns:a16="http://schemas.microsoft.com/office/drawing/2014/main" id="{05DACDA6-D964-954D-A8A2-7236A009E1A3}"/>
              </a:ext>
            </a:extLst>
          </p:cNvPr>
          <p:cNvPicPr>
            <a:picLocks noChangeAspect="1"/>
          </p:cNvPicPr>
          <p:nvPr/>
        </p:nvPicPr>
        <p:blipFill>
          <a:blip r:embed="rId5"/>
          <a:stretch>
            <a:fillRect/>
          </a:stretch>
        </p:blipFill>
        <p:spPr>
          <a:xfrm>
            <a:off x="4267200" y="5435544"/>
            <a:ext cx="2433637" cy="827397"/>
          </a:xfrm>
          <a:prstGeom prst="rect">
            <a:avLst/>
          </a:prstGeom>
        </p:spPr>
      </p:pic>
      <p:sp>
        <p:nvSpPr>
          <p:cNvPr id="3" name="Text Placeholder 19">
            <a:extLst>
              <a:ext uri="{FF2B5EF4-FFF2-40B4-BE49-F238E27FC236}">
                <a16:creationId xmlns:a16="http://schemas.microsoft.com/office/drawing/2014/main" id="{31CE18FD-9F4F-8171-9BF5-427227D11617}"/>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4DCA0193-213B-D6C3-D373-8D9B713210A4}"/>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185835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2 Marcador de texto">
            <a:extLst>
              <a:ext uri="{FF2B5EF4-FFF2-40B4-BE49-F238E27FC236}">
                <a16:creationId xmlns:a16="http://schemas.microsoft.com/office/drawing/2014/main" id="{BEC6E6C7-791B-514B-B2DE-574B0B16F5CF}"/>
              </a:ext>
            </a:extLst>
          </p:cNvPr>
          <p:cNvSpPr txBox="1">
            <a:spLocks/>
          </p:cNvSpPr>
          <p:nvPr/>
        </p:nvSpPr>
        <p:spPr>
          <a:xfrm>
            <a:off x="279014" y="1268204"/>
            <a:ext cx="5839604" cy="51076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s" sz="2200" dirty="0">
                <a:solidFill>
                  <a:srgbClr val="226676"/>
                </a:solidFill>
                <a:latin typeface="Source Sans Pro" panose="020B0503030403020204" pitchFamily="34" charset="0"/>
                <a:ea typeface="Source Sans Pro" panose="020B0503030403020204" pitchFamily="34" charset="0"/>
              </a:rPr>
              <a:t>Dibujos o bocetos sencillos</a:t>
            </a:r>
          </a:p>
        </p:txBody>
      </p:sp>
      <p:sp>
        <p:nvSpPr>
          <p:cNvPr id="14" name="Rectangular Callout 13">
            <a:extLst>
              <a:ext uri="{FF2B5EF4-FFF2-40B4-BE49-F238E27FC236}">
                <a16:creationId xmlns:a16="http://schemas.microsoft.com/office/drawing/2014/main" id="{021123F4-2B00-8744-89EF-D7C4DFF904B7}"/>
              </a:ext>
            </a:extLst>
          </p:cNvPr>
          <p:cNvSpPr/>
          <p:nvPr/>
        </p:nvSpPr>
        <p:spPr>
          <a:xfrm>
            <a:off x="7247813" y="1121923"/>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2.1</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23</a:t>
            </a:r>
          </a:p>
        </p:txBody>
      </p:sp>
      <p:sp>
        <p:nvSpPr>
          <p:cNvPr id="2" name="Text Placeholder 19">
            <a:extLst>
              <a:ext uri="{FF2B5EF4-FFF2-40B4-BE49-F238E27FC236}">
                <a16:creationId xmlns:a16="http://schemas.microsoft.com/office/drawing/2014/main" id="{659DB9A5-AB71-84D7-F4DA-389E74C3AB4E}"/>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EB974A72-065E-56CF-E83C-9ED3A00D0890}"/>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pic>
        <p:nvPicPr>
          <p:cNvPr id="4" name="Imagen 3">
            <a:extLst>
              <a:ext uri="{FF2B5EF4-FFF2-40B4-BE49-F238E27FC236}">
                <a16:creationId xmlns:a16="http://schemas.microsoft.com/office/drawing/2014/main" id="{AC301B69-CB63-6141-0BDD-B73EF597DD21}"/>
              </a:ext>
            </a:extLst>
          </p:cNvPr>
          <p:cNvPicPr>
            <a:picLocks noChangeAspect="1"/>
          </p:cNvPicPr>
          <p:nvPr/>
        </p:nvPicPr>
        <p:blipFill rotWithShape="1">
          <a:blip r:embed="rId3"/>
          <a:srcRect l="5781" t="58472" r="4375" b="6389"/>
          <a:stretch/>
        </p:blipFill>
        <p:spPr>
          <a:xfrm>
            <a:off x="221992" y="2382998"/>
            <a:ext cx="8700015" cy="3828007"/>
          </a:xfrm>
          <a:prstGeom prst="rect">
            <a:avLst/>
          </a:prstGeom>
        </p:spPr>
      </p:pic>
    </p:spTree>
    <p:extLst>
      <p:ext uri="{BB962C8B-B14F-4D97-AF65-F5344CB8AC3E}">
        <p14:creationId xmlns:p14="http://schemas.microsoft.com/office/powerpoint/2010/main" val="290977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F91F75A-467E-F832-2187-CA5E20131705}"/>
              </a:ext>
            </a:extLst>
          </p:cNvPr>
          <p:cNvPicPr>
            <a:picLocks noChangeAspect="1"/>
          </p:cNvPicPr>
          <p:nvPr/>
        </p:nvPicPr>
        <p:blipFill rotWithShape="1">
          <a:blip r:embed="rId3"/>
          <a:srcRect l="10625" t="57361" r="12813" b="9722"/>
          <a:stretch/>
        </p:blipFill>
        <p:spPr>
          <a:xfrm>
            <a:off x="335067" y="2142825"/>
            <a:ext cx="8610002" cy="4164431"/>
          </a:xfrm>
          <a:prstGeom prst="rect">
            <a:avLst/>
          </a:prstGeom>
        </p:spPr>
      </p:pic>
      <p:sp>
        <p:nvSpPr>
          <p:cNvPr id="4" name="3 Marcador de texto"/>
          <p:cNvSpPr>
            <a:spLocks noGrp="1"/>
          </p:cNvSpPr>
          <p:nvPr>
            <p:ph type="body" sz="quarter" idx="4294967295"/>
          </p:nvPr>
        </p:nvSpPr>
        <p:spPr>
          <a:xfrm>
            <a:off x="0" y="2044700"/>
            <a:ext cx="8035925" cy="4083050"/>
          </a:xfrm>
          <a:prstGeom prst="rect">
            <a:avLst/>
          </a:prstGeom>
        </p:spPr>
        <p:txBody>
          <a:bodyPr rtlCol="0" anchor="t"/>
          <a:lstStyle/>
          <a:p>
            <a:pPr lvl="0" rtl="0"/>
            <a:endParaRPr lang="en-GB" sz="2000" dirty="0"/>
          </a:p>
          <a:p>
            <a:pPr rtl="0">
              <a:spcBef>
                <a:spcPct val="20000"/>
              </a:spcBef>
              <a:buNone/>
              <a:defRPr/>
            </a:pPr>
            <a:endParaRPr lang="en-GB" sz="2000" dirty="0">
              <a:latin typeface="Source Sans Pro" pitchFamily="34" charset="0"/>
            </a:endParaRPr>
          </a:p>
        </p:txBody>
      </p:sp>
      <p:sp>
        <p:nvSpPr>
          <p:cNvPr id="2" name="1 Marcador de texto"/>
          <p:cNvSpPr>
            <a:spLocks noGrp="1"/>
          </p:cNvSpPr>
          <p:nvPr>
            <p:ph type="body" sz="quarter" idx="4294967295"/>
          </p:nvPr>
        </p:nvSpPr>
        <p:spPr>
          <a:xfrm>
            <a:off x="279014" y="1041678"/>
            <a:ext cx="4229101" cy="344051"/>
          </a:xfrm>
          <a:prstGeom prst="rect">
            <a:avLst/>
          </a:prstGeom>
        </p:spPr>
        <p:txBody>
          <a:bodyPr rtlCol="0"/>
          <a:lstStyle/>
          <a:p>
            <a:pPr marL="0" indent="0" rtl="0">
              <a:buNone/>
            </a:pPr>
            <a:r>
              <a:rPr lang="es" sz="2000" dirty="0">
                <a:solidFill>
                  <a:srgbClr val="226676"/>
                </a:solidFill>
                <a:latin typeface="Source Sans Pro" panose="020B0503030403020204" pitchFamily="34" charset="0"/>
                <a:ea typeface="Source Sans Pro" panose="020B0503030403020204" pitchFamily="34" charset="0"/>
              </a:rPr>
              <a:t>Diagrama del proceso del sistema</a:t>
            </a:r>
          </a:p>
          <a:p>
            <a:pPr rtl="0"/>
            <a:endParaRPr lang="es-VE" sz="2000" dirty="0">
              <a:solidFill>
                <a:srgbClr val="226676"/>
              </a:solidFill>
              <a:latin typeface="Source Sans Pro" panose="020B0503030403020204" pitchFamily="34" charset="0"/>
              <a:ea typeface="Source Sans Pro" panose="020B0503030403020204"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 name="Rectangular Callout 16">
            <a:extLst>
              <a:ext uri="{FF2B5EF4-FFF2-40B4-BE49-F238E27FC236}">
                <a16:creationId xmlns:a16="http://schemas.microsoft.com/office/drawing/2014/main" id="{14BBFEE5-27F8-514B-911A-D55D7EC3935E}"/>
              </a:ext>
            </a:extLst>
          </p:cNvPr>
          <p:cNvSpPr/>
          <p:nvPr/>
        </p:nvSpPr>
        <p:spPr>
          <a:xfrm>
            <a:off x="7310170" y="5076763"/>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2.2</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24</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279014" y="1487278"/>
            <a:ext cx="8723134" cy="553998"/>
          </a:xfrm>
          <a:prstGeom prst="rect">
            <a:avLst/>
          </a:prstGeom>
          <a:noFill/>
        </p:spPr>
        <p:txBody>
          <a:bodyPr wrap="square" rtlCol="0">
            <a:spAutoFit/>
          </a:bodyPr>
          <a:lstStyle/>
          <a:p>
            <a:pPr rtl="0"/>
            <a:r>
              <a:rPr lang="es" sz="1500" dirty="0">
                <a:solidFill>
                  <a:schemeClr val="tx2"/>
                </a:solidFill>
                <a:latin typeface="Source Sans Pro" panose="020B0503030403020204" pitchFamily="34" charset="0"/>
                <a:ea typeface="Source Sans Pro" panose="020B0503030403020204" pitchFamily="34" charset="0"/>
              </a:rPr>
              <a:t>Ejemplo: Mapa de un sistema compuesto por </a:t>
            </a:r>
            <a:r>
              <a:rPr lang="es-ES" sz="1500" dirty="0">
                <a:solidFill>
                  <a:schemeClr val="tx2"/>
                </a:solidFill>
                <a:latin typeface="Source Sans Pro" panose="020B0503030403020204" pitchFamily="34" charset="0"/>
                <a:ea typeface="Source Sans Pro" panose="020B0503030403020204" pitchFamily="34" charset="0"/>
              </a:rPr>
              <a:t>inodoros con descarga de agua conectados al alcantarillado y tratamiento de aguas residuales fuera del lugar de uso, que también recibe lodos del tanque séptico</a:t>
            </a:r>
            <a:endParaRPr lang="es" sz="15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CFC72B67-6CC4-481B-55A1-743352647C3E}"/>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6" name="Text Placeholder 19">
            <a:extLst>
              <a:ext uri="{FF2B5EF4-FFF2-40B4-BE49-F238E27FC236}">
                <a16:creationId xmlns:a16="http://schemas.microsoft.com/office/drawing/2014/main" id="{0AC67E58-51D6-4241-1BD0-9742FB4FB6D3}"/>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358491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4294967295"/>
          </p:nvPr>
        </p:nvSpPr>
        <p:spPr>
          <a:xfrm>
            <a:off x="0" y="2044700"/>
            <a:ext cx="8035925" cy="4083050"/>
          </a:xfrm>
          <a:prstGeom prst="rect">
            <a:avLst/>
          </a:prstGeom>
        </p:spPr>
        <p:txBody>
          <a:bodyPr rtlCol="0" anchor="t"/>
          <a:lstStyle/>
          <a:p>
            <a:pPr lvl="0" rtl="0"/>
            <a:endParaRPr lang="en-GB" sz="2000" dirty="0"/>
          </a:p>
          <a:p>
            <a:pPr rtl="0">
              <a:spcBef>
                <a:spcPct val="20000"/>
              </a:spcBef>
              <a:buNone/>
              <a:defRPr/>
            </a:pPr>
            <a:endParaRPr lang="en-GB" sz="2000" dirty="0">
              <a:latin typeface="Source Sans Pro"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 name="Rectangular Callout 16">
            <a:extLst>
              <a:ext uri="{FF2B5EF4-FFF2-40B4-BE49-F238E27FC236}">
                <a16:creationId xmlns:a16="http://schemas.microsoft.com/office/drawing/2014/main" id="{14BBFEE5-27F8-514B-911A-D55D7EC3935E}"/>
              </a:ext>
            </a:extLst>
          </p:cNvPr>
          <p:cNvSpPr/>
          <p:nvPr/>
        </p:nvSpPr>
        <p:spPr>
          <a:xfrm>
            <a:off x="7195087" y="1738520"/>
            <a:ext cx="1753357"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2.1</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22</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279014" y="2300937"/>
            <a:ext cx="8420944" cy="3600986"/>
          </a:xfrm>
          <a:prstGeom prst="rect">
            <a:avLst/>
          </a:prstGeom>
          <a:noFill/>
        </p:spPr>
        <p:txBody>
          <a:bodyPr wrap="square" rtlCol="0">
            <a:spAutoFit/>
          </a:bodyPr>
          <a:lstStyle/>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Definir todos los pasos de la cadena de servicios de saneamiento. </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Incluir todas las fuentes de los flujos del sistema.</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Garantizar que se haya tenido en cuenta el destino de todos los componentes usados y eliminados de los flujos del sistema. </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Identificar las áreas en las que se vierten lodos fecales, tanto de forma legal como ilegal.</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Identificar las áreas en las que se practica la defecación al aire libre.</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Identificar los inodoros públicos y privados que son utilizados por un porcentaje considerable de la comunidad.</a:t>
            </a:r>
          </a:p>
          <a:p>
            <a:pPr marL="342900" indent="-342900" rtl="0">
              <a:spcAft>
                <a:spcPts val="600"/>
              </a:spcAft>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Incluir las fuentes de agua de consumo humano cuando sea un aspecto relevante para el sistema o si se pueden ver afectadas por el sistema de saneamiento.</a:t>
            </a:r>
          </a:p>
        </p:txBody>
      </p:sp>
      <p:sp>
        <p:nvSpPr>
          <p:cNvPr id="13" name="5 CuadroTexto">
            <a:extLst>
              <a:ext uri="{FF2B5EF4-FFF2-40B4-BE49-F238E27FC236}">
                <a16:creationId xmlns:a16="http://schemas.microsoft.com/office/drawing/2014/main" id="{EDAAA61E-6A6D-6B40-A73D-07C8370407B7}"/>
              </a:ext>
            </a:extLst>
          </p:cNvPr>
          <p:cNvSpPr txBox="1"/>
          <p:nvPr/>
        </p:nvSpPr>
        <p:spPr>
          <a:xfrm>
            <a:off x="279014" y="1125248"/>
            <a:ext cx="8544475" cy="707886"/>
          </a:xfrm>
          <a:prstGeom prst="rect">
            <a:avLst/>
          </a:prstGeom>
          <a:noFill/>
        </p:spPr>
        <p:txBody>
          <a:bodyPr wrap="square" rtlCol="0">
            <a:spAutoFit/>
          </a:bodyPr>
          <a:lstStyle/>
          <a:p>
            <a:pPr rtl="0"/>
            <a:r>
              <a:rPr lang="es" sz="2000" b="1" dirty="0">
                <a:solidFill>
                  <a:srgbClr val="E9BB20"/>
                </a:solidFill>
                <a:latin typeface="Source Sans Pro" panose="020B0503030403020204" pitchFamily="34" charset="0"/>
                <a:ea typeface="Source Sans Pro" panose="020B0503030403020204" pitchFamily="34" charset="0"/>
              </a:rPr>
              <a:t>Lista de verificación de los aspectos que se deben tener en cuenta al elaborar un mapa del sistema</a:t>
            </a:r>
          </a:p>
        </p:txBody>
      </p:sp>
      <p:sp>
        <p:nvSpPr>
          <p:cNvPr id="2" name="4 Explosión 1">
            <a:extLst>
              <a:ext uri="{FF2B5EF4-FFF2-40B4-BE49-F238E27FC236}">
                <a16:creationId xmlns:a16="http://schemas.microsoft.com/office/drawing/2014/main" id="{7DD7FE62-9905-46AD-03D5-188FB45E6CF7}"/>
              </a:ext>
            </a:extLst>
          </p:cNvPr>
          <p:cNvSpPr/>
          <p:nvPr/>
        </p:nvSpPr>
        <p:spPr>
          <a:xfrm rot="1002880">
            <a:off x="7624652" y="107811"/>
            <a:ext cx="1518715" cy="842625"/>
          </a:xfrm>
          <a:prstGeom prst="irregularSeal1">
            <a:avLst/>
          </a:prstGeom>
          <a:no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VE"/>
          </a:p>
        </p:txBody>
      </p:sp>
      <p:sp>
        <p:nvSpPr>
          <p:cNvPr id="3" name="5 CuadroTexto">
            <a:extLst>
              <a:ext uri="{FF2B5EF4-FFF2-40B4-BE49-F238E27FC236}">
                <a16:creationId xmlns:a16="http://schemas.microsoft.com/office/drawing/2014/main" id="{6425595B-A0B6-17A7-0E5B-4DB3EA4CAE14}"/>
              </a:ext>
            </a:extLst>
          </p:cNvPr>
          <p:cNvSpPr txBox="1"/>
          <p:nvPr/>
        </p:nvSpPr>
        <p:spPr>
          <a:xfrm rot="1334908">
            <a:off x="7852735" y="349625"/>
            <a:ext cx="1064715" cy="338554"/>
          </a:xfrm>
          <a:prstGeom prst="rect">
            <a:avLst/>
          </a:prstGeom>
        </p:spPr>
        <p:txBody>
          <a:bodyPr wrap="none" rtlCol="0" anchor="ctr">
            <a:spAutoFit/>
          </a:bodyPr>
          <a:lstStyle/>
          <a:p>
            <a:pPr rtl="0"/>
            <a:r>
              <a:rPr lang="es" sz="1600" b="1" dirty="0">
                <a:solidFill>
                  <a:srgbClr val="226676"/>
                </a:solidFill>
                <a:latin typeface="Source Sans Pro Black" pitchFamily="34" charset="0"/>
              </a:rPr>
              <a:t>CONSEJO</a:t>
            </a:r>
            <a:endParaRPr lang="es-VE" sz="1600" b="1" dirty="0">
              <a:solidFill>
                <a:srgbClr val="226676"/>
              </a:solidFill>
              <a:latin typeface="Source Sans Pro Black" pitchFamily="34" charset="0"/>
            </a:endParaRPr>
          </a:p>
        </p:txBody>
      </p:sp>
      <p:sp>
        <p:nvSpPr>
          <p:cNvPr id="5" name="Text Placeholder 19">
            <a:extLst>
              <a:ext uri="{FF2B5EF4-FFF2-40B4-BE49-F238E27FC236}">
                <a16:creationId xmlns:a16="http://schemas.microsoft.com/office/drawing/2014/main" id="{225B6C68-9A00-32CB-03CE-EF41FCE08A92}"/>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6" name="Text Placeholder 19">
            <a:extLst>
              <a:ext uri="{FF2B5EF4-FFF2-40B4-BE49-F238E27FC236}">
                <a16:creationId xmlns:a16="http://schemas.microsoft.com/office/drawing/2014/main" id="{1D34091F-B5DA-2F3A-0679-AEDD5C2BEA2B}"/>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24914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176479C-1E3F-94A6-0532-F1C8FF9F4159}"/>
              </a:ext>
            </a:extLst>
          </p:cNvPr>
          <p:cNvPicPr>
            <a:picLocks noChangeAspect="1"/>
          </p:cNvPicPr>
          <p:nvPr/>
        </p:nvPicPr>
        <p:blipFill rotWithShape="1">
          <a:blip r:embed="rId3"/>
          <a:srcRect l="7500" t="59445" r="15938" b="9861"/>
          <a:stretch/>
        </p:blipFill>
        <p:spPr>
          <a:xfrm>
            <a:off x="649456" y="1492587"/>
            <a:ext cx="7845087" cy="3538294"/>
          </a:xfrm>
          <a:prstGeom prst="rect">
            <a:avLst/>
          </a:prstGeom>
        </p:spPr>
      </p:pic>
      <p:sp>
        <p:nvSpPr>
          <p:cNvPr id="3" name="2 Marcador de texto"/>
          <p:cNvSpPr>
            <a:spLocks noGrp="1"/>
          </p:cNvSpPr>
          <p:nvPr>
            <p:ph type="body" sz="quarter" idx="12"/>
          </p:nvPr>
        </p:nvSpPr>
        <p:spPr>
          <a:xfrm>
            <a:off x="213026" y="1077397"/>
            <a:ext cx="8930974" cy="487009"/>
          </a:xfrm>
          <a:prstGeom prst="rect">
            <a:avLst/>
          </a:prstGeom>
        </p:spPr>
        <p:txBody>
          <a:bodyPr rtlCol="0"/>
          <a:lstStyle/>
          <a:p>
            <a:pPr rtl="0">
              <a:lnSpc>
                <a:spcPct val="100000"/>
              </a:lnSpc>
            </a:pPr>
            <a:r>
              <a:rPr lang="es" sz="1800" dirty="0">
                <a:latin typeface="Source Sans Pro" panose="020B0503030403020204" pitchFamily="34" charset="0"/>
                <a:ea typeface="Source Sans Pro" panose="020B0503030403020204" pitchFamily="34" charset="0"/>
              </a:rPr>
              <a:t>Determinar la ruta de los distintos flujos del sistema a lo largo del sistema de saneamiento</a:t>
            </a:r>
          </a:p>
        </p:txBody>
      </p:sp>
      <p:pic>
        <p:nvPicPr>
          <p:cNvPr id="5" name="Picture 4">
            <a:extLst>
              <a:ext uri="{FF2B5EF4-FFF2-40B4-BE49-F238E27FC236}">
                <a16:creationId xmlns:a16="http://schemas.microsoft.com/office/drawing/2014/main" id="{FDB616DC-3258-D148-AD90-217A1DAFD103}"/>
              </a:ext>
            </a:extLst>
          </p:cNvPr>
          <p:cNvPicPr>
            <a:picLocks noChangeAspect="1"/>
          </p:cNvPicPr>
          <p:nvPr/>
        </p:nvPicPr>
        <p:blipFill>
          <a:blip r:embed="rId4"/>
          <a:stretch>
            <a:fillRect/>
          </a:stretch>
        </p:blipFill>
        <p:spPr>
          <a:xfrm>
            <a:off x="649456" y="5030881"/>
            <a:ext cx="3516924" cy="1339226"/>
          </a:xfrm>
          <a:prstGeom prst="rect">
            <a:avLst/>
          </a:prstGeom>
        </p:spPr>
      </p:pic>
      <p:pic>
        <p:nvPicPr>
          <p:cNvPr id="6" name="Picture 5">
            <a:extLst>
              <a:ext uri="{FF2B5EF4-FFF2-40B4-BE49-F238E27FC236}">
                <a16:creationId xmlns:a16="http://schemas.microsoft.com/office/drawing/2014/main" id="{415D06D6-C211-564D-B22C-D230223B5B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07131" y="5030881"/>
            <a:ext cx="3105865" cy="1339226"/>
          </a:xfrm>
          <a:prstGeom prst="rect">
            <a:avLst/>
          </a:prstGeom>
        </p:spPr>
      </p:pic>
      <p:sp>
        <p:nvSpPr>
          <p:cNvPr id="4" name="Text Placeholder 19">
            <a:extLst>
              <a:ext uri="{FF2B5EF4-FFF2-40B4-BE49-F238E27FC236}">
                <a16:creationId xmlns:a16="http://schemas.microsoft.com/office/drawing/2014/main" id="{6A7C3136-C55B-A1C2-0D8D-B17ED1B28AAC}"/>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1DFEF51B-B897-BB09-241A-E9F8B83A802E}"/>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20188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1881852" y="1671039"/>
            <a:ext cx="7092465" cy="1082032"/>
          </a:xfrm>
        </p:spPr>
        <p:txBody>
          <a:bodyPr rtlCol="0"/>
          <a:lstStyle/>
          <a:p>
            <a:pPr rtl="0">
              <a:lnSpc>
                <a:spcPct val="100000"/>
              </a:lnSpc>
              <a:spcBef>
                <a:spcPts val="0"/>
              </a:spcBef>
            </a:pPr>
            <a:r>
              <a:rPr lang="es" sz="2000" dirty="0">
                <a:solidFill>
                  <a:schemeClr val="tx2"/>
                </a:solidFill>
                <a:latin typeface="Source Sans Pro" panose="020B0503030403020204" pitchFamily="34" charset="0"/>
                <a:ea typeface="Source Sans Pro" panose="020B0503030403020204" pitchFamily="34" charset="0"/>
              </a:rPr>
              <a:t>Este paso implica la recopilación de información cuantitativa esencial y el análisis de los componentes químicos, físicos y microbiológicos de los flujos en todo el sistema de saneamiento.</a:t>
            </a:r>
          </a:p>
        </p:txBody>
      </p:sp>
      <p:sp>
        <p:nvSpPr>
          <p:cNvPr id="19" name="Rectangular Callout 18">
            <a:extLst>
              <a:ext uri="{FF2B5EF4-FFF2-40B4-BE49-F238E27FC236}">
                <a16:creationId xmlns:a16="http://schemas.microsoft.com/office/drawing/2014/main" id="{2ECFFD9B-0103-3C48-8B3A-4AAE1BE641E7}"/>
              </a:ext>
            </a:extLst>
          </p:cNvPr>
          <p:cNvSpPr/>
          <p:nvPr/>
        </p:nvSpPr>
        <p:spPr>
          <a:xfrm>
            <a:off x="7171304" y="3003837"/>
            <a:ext cx="1783963"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26</a:t>
            </a:r>
          </a:p>
        </p:txBody>
      </p:sp>
      <p:sp>
        <p:nvSpPr>
          <p:cNvPr id="20" name="5 CuadroTexto">
            <a:extLst>
              <a:ext uri="{FF2B5EF4-FFF2-40B4-BE49-F238E27FC236}">
                <a16:creationId xmlns:a16="http://schemas.microsoft.com/office/drawing/2014/main" id="{5961F586-2A5B-0A46-8E42-6B6EB5D933D8}"/>
              </a:ext>
            </a:extLst>
          </p:cNvPr>
          <p:cNvSpPr txBox="1"/>
          <p:nvPr/>
        </p:nvSpPr>
        <p:spPr>
          <a:xfrm>
            <a:off x="271392" y="4226603"/>
            <a:ext cx="8807484" cy="2046714"/>
          </a:xfrm>
          <a:prstGeom prst="rect">
            <a:avLst/>
          </a:prstGeom>
          <a:noFill/>
        </p:spPr>
        <p:txBody>
          <a:bodyPr wrap="square" rtlCol="0">
            <a:spAutoFit/>
          </a:bodyPr>
          <a:lstStyle/>
          <a:p>
            <a:pPr marL="342900" indent="-342900" rtl="0">
              <a:spcAft>
                <a:spcPts val="600"/>
              </a:spcAft>
              <a:buFont typeface="Arial" panose="020B0604020202020204" pitchFamily="34" charset="0"/>
              <a:buChar char="•"/>
            </a:pPr>
            <a:r>
              <a:rPr lang="es" sz="1600" dirty="0">
                <a:solidFill>
                  <a:schemeClr val="tx2"/>
                </a:solidFill>
                <a:latin typeface="Source Sans Pro" panose="020B0503030403020204" pitchFamily="34" charset="0"/>
                <a:ea typeface="Source Sans Pro" panose="020B0503030403020204" pitchFamily="34" charset="0"/>
              </a:rPr>
              <a:t>Centrarse en los flujos de entrada y en los efluentes relacionados con excretas que se dan en cada paso del sistema.</a:t>
            </a:r>
          </a:p>
          <a:p>
            <a:pPr marL="342900" indent="-342900" rtl="0">
              <a:spcAft>
                <a:spcPts val="600"/>
              </a:spcAft>
              <a:buFont typeface="Arial" panose="020B0604020202020204" pitchFamily="34" charset="0"/>
              <a:buChar char="•"/>
            </a:pPr>
            <a:r>
              <a:rPr lang="es" sz="1600" dirty="0">
                <a:solidFill>
                  <a:schemeClr val="tx2"/>
                </a:solidFill>
                <a:latin typeface="Source Sans Pro" panose="020B0503030403020204" pitchFamily="34" charset="0"/>
                <a:ea typeface="Source Sans Pro" panose="020B0503030403020204" pitchFamily="34" charset="0"/>
              </a:rPr>
              <a:t>Información clave:</a:t>
            </a:r>
          </a:p>
          <a:p>
            <a:pPr marL="800100" lvl="1" indent="-342900" rtl="0">
              <a:spcAft>
                <a:spcPts val="600"/>
              </a:spcAft>
              <a:buFont typeface="Arial" panose="020B0604020202020204" pitchFamily="34" charset="0"/>
              <a:buChar char="•"/>
            </a:pPr>
            <a:r>
              <a:rPr lang="es" sz="1600" dirty="0">
                <a:solidFill>
                  <a:schemeClr val="tx2"/>
                </a:solidFill>
                <a:latin typeface="Source Sans Pro" panose="020B0503030403020204" pitchFamily="34" charset="0"/>
                <a:ea typeface="Source Sans Pro" panose="020B0503030403020204" pitchFamily="34" charset="0"/>
              </a:rPr>
              <a:t>los </a:t>
            </a:r>
            <a:r>
              <a:rPr lang="es" sz="1600" b="1" dirty="0">
                <a:solidFill>
                  <a:schemeClr val="tx2"/>
                </a:solidFill>
                <a:latin typeface="Source Sans Pro" panose="020B0503030403020204" pitchFamily="34" charset="0"/>
                <a:ea typeface="Source Sans Pro" panose="020B0503030403020204" pitchFamily="34" charset="0"/>
              </a:rPr>
              <a:t>caudales</a:t>
            </a:r>
            <a:r>
              <a:rPr lang="es" sz="1600" dirty="0">
                <a:solidFill>
                  <a:schemeClr val="tx2"/>
                </a:solidFill>
                <a:latin typeface="Source Sans Pro" panose="020B0503030403020204" pitchFamily="34" charset="0"/>
                <a:ea typeface="Source Sans Pro" panose="020B0503030403020204" pitchFamily="34" charset="0"/>
              </a:rPr>
              <a:t>, si se conocen, también con respecto a las distintas estaciones, o los distintos niveles de precipitación, en el contexto de posibles efectos del cambio climático; y </a:t>
            </a:r>
          </a:p>
          <a:p>
            <a:pPr marL="800100" lvl="1" indent="-342900" rtl="0">
              <a:spcAft>
                <a:spcPts val="600"/>
              </a:spcAft>
              <a:buFont typeface="Arial" panose="020B0604020202020204" pitchFamily="34" charset="0"/>
              <a:buChar char="•"/>
            </a:pPr>
            <a:r>
              <a:rPr lang="es" sz="1600" dirty="0">
                <a:solidFill>
                  <a:schemeClr val="tx2"/>
                </a:solidFill>
                <a:latin typeface="Source Sans Pro" panose="020B0503030403020204" pitchFamily="34" charset="0"/>
                <a:ea typeface="Source Sans Pro" panose="020B0503030403020204" pitchFamily="34" charset="0"/>
              </a:rPr>
              <a:t>la </a:t>
            </a:r>
            <a:r>
              <a:rPr lang="es" sz="1600" b="1" dirty="0">
                <a:solidFill>
                  <a:schemeClr val="tx2"/>
                </a:solidFill>
                <a:latin typeface="Source Sans Pro" panose="020B0503030403020204" pitchFamily="34" charset="0"/>
                <a:ea typeface="Source Sans Pro" panose="020B0503030403020204" pitchFamily="34" charset="0"/>
              </a:rPr>
              <a:t>capacidad</a:t>
            </a:r>
            <a:r>
              <a:rPr lang="es" sz="1600" dirty="0">
                <a:solidFill>
                  <a:schemeClr val="tx2"/>
                </a:solidFill>
                <a:latin typeface="Source Sans Pro" panose="020B0503030403020204" pitchFamily="34" charset="0"/>
                <a:ea typeface="Source Sans Pro" panose="020B0503030403020204" pitchFamily="34" charset="0"/>
              </a:rPr>
              <a:t> o carga prevista de los componentes, cuando se conozca (por ejemplo, límites de flujo o carga de la planta de tratamiento, capacidades del sistema de transferencia).</a:t>
            </a:r>
          </a:p>
        </p:txBody>
      </p:sp>
      <p:sp>
        <p:nvSpPr>
          <p:cNvPr id="21" name="5 CuadroTexto">
            <a:extLst>
              <a:ext uri="{FF2B5EF4-FFF2-40B4-BE49-F238E27FC236}">
                <a16:creationId xmlns:a16="http://schemas.microsoft.com/office/drawing/2014/main" id="{2D3D52C8-05B9-274F-9318-A0B225E6F602}"/>
              </a:ext>
            </a:extLst>
          </p:cNvPr>
          <p:cNvSpPr txBox="1"/>
          <p:nvPr/>
        </p:nvSpPr>
        <p:spPr>
          <a:xfrm>
            <a:off x="279014" y="3509281"/>
            <a:ext cx="6583699" cy="646331"/>
          </a:xfrm>
          <a:prstGeom prst="rect">
            <a:avLst/>
          </a:prstGeom>
          <a:noFill/>
        </p:spPr>
        <p:txBody>
          <a:bodyPr wrap="square" rtlCol="0">
            <a:spAutoFit/>
          </a:bodyPr>
          <a:lstStyle/>
          <a:p>
            <a:pPr rtl="0"/>
            <a:r>
              <a:rPr lang="es" b="1" dirty="0">
                <a:solidFill>
                  <a:srgbClr val="E9BB20"/>
                </a:solidFill>
                <a:latin typeface="Source Sans Pro" panose="020B0503030403020204" pitchFamily="34" charset="0"/>
                <a:ea typeface="Source Sans Pro" panose="020B0503030403020204" pitchFamily="34" charset="0"/>
              </a:rPr>
              <a:t>Factores que se deben tener en cuenta al catacterizar los flujos del sistema</a:t>
            </a:r>
          </a:p>
        </p:txBody>
      </p:sp>
      <p:sp>
        <p:nvSpPr>
          <p:cNvPr id="5" name="Text Placeholder 19">
            <a:extLst>
              <a:ext uri="{FF2B5EF4-FFF2-40B4-BE49-F238E27FC236}">
                <a16:creationId xmlns:a16="http://schemas.microsoft.com/office/drawing/2014/main" id="{D8144867-7B70-2146-BAB4-06CEA9311D8D}"/>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Caracterizar los flujos del sistema</a:t>
            </a:r>
            <a:endParaRPr lang="x-none" sz="2000" spc="0" dirty="0">
              <a:solidFill>
                <a:schemeClr val="tx2"/>
              </a:solidFill>
              <a:ea typeface="Source Sans Pro" panose="020B0503030403020204" pitchFamily="34" charset="0"/>
            </a:endParaRPr>
          </a:p>
        </p:txBody>
      </p:sp>
      <p:sp>
        <p:nvSpPr>
          <p:cNvPr id="6" name="Text Placeholder 19">
            <a:extLst>
              <a:ext uri="{FF2B5EF4-FFF2-40B4-BE49-F238E27FC236}">
                <a16:creationId xmlns:a16="http://schemas.microsoft.com/office/drawing/2014/main" id="{51E89058-4533-FFF3-C033-0624A1018A44}"/>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2.2</a:t>
            </a:r>
          </a:p>
        </p:txBody>
      </p:sp>
      <p:sp>
        <p:nvSpPr>
          <p:cNvPr id="7" name="TextBox 11">
            <a:extLst>
              <a:ext uri="{FF2B5EF4-FFF2-40B4-BE49-F238E27FC236}">
                <a16:creationId xmlns:a16="http://schemas.microsoft.com/office/drawing/2014/main" id="{DFEB4915-FC4E-1F14-0823-6A0F12F6923F}"/>
              </a:ext>
            </a:extLst>
          </p:cNvPr>
          <p:cNvSpPr txBox="1"/>
          <p:nvPr/>
        </p:nvSpPr>
        <p:spPr>
          <a:xfrm>
            <a:off x="1881853" y="1117112"/>
            <a:ext cx="4146698" cy="584775"/>
          </a:xfrm>
          <a:prstGeom prst="rect">
            <a:avLst/>
          </a:prstGeom>
          <a:noFill/>
        </p:spPr>
        <p:txBody>
          <a:bodyPr wrap="square" rtlCol="0">
            <a:spAutoFit/>
          </a:bodyPr>
          <a:lstStyle/>
          <a:p>
            <a:pPr rtl="0"/>
            <a:r>
              <a:rPr lang="es"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OBJECTIVO</a:t>
            </a:r>
          </a:p>
        </p:txBody>
      </p:sp>
      <p:pic>
        <p:nvPicPr>
          <p:cNvPr id="8" name="Picture 12">
            <a:extLst>
              <a:ext uri="{FF2B5EF4-FFF2-40B4-BE49-F238E27FC236}">
                <a16:creationId xmlns:a16="http://schemas.microsoft.com/office/drawing/2014/main" id="{09D395F3-DB26-83BF-0C12-1CCF47A264AA}"/>
              </a:ext>
            </a:extLst>
          </p:cNvPr>
          <p:cNvPicPr>
            <a:picLocks noChangeAspect="1"/>
          </p:cNvPicPr>
          <p:nvPr/>
        </p:nvPicPr>
        <p:blipFill rotWithShape="1">
          <a:blip r:embed="rId3"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2459" y="1399121"/>
            <a:ext cx="1091955" cy="1082032"/>
          </a:xfrm>
          <a:prstGeom prst="rect">
            <a:avLst/>
          </a:prstGeom>
        </p:spPr>
      </p:pic>
    </p:spTree>
    <p:extLst>
      <p:ext uri="{BB962C8B-B14F-4D97-AF65-F5344CB8AC3E}">
        <p14:creationId xmlns:p14="http://schemas.microsoft.com/office/powerpoint/2010/main" val="322676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FD29125-4A83-CF50-E265-B51CF0252CE8}"/>
              </a:ext>
            </a:extLst>
          </p:cNvPr>
          <p:cNvPicPr>
            <a:picLocks noChangeAspect="1"/>
          </p:cNvPicPr>
          <p:nvPr/>
        </p:nvPicPr>
        <p:blipFill rotWithShape="1">
          <a:blip r:embed="rId3"/>
          <a:srcRect l="7856" t="18413" r="5715" b="55428"/>
          <a:stretch/>
        </p:blipFill>
        <p:spPr>
          <a:xfrm>
            <a:off x="0" y="2560787"/>
            <a:ext cx="9144000" cy="3113495"/>
          </a:xfrm>
          <a:prstGeom prst="rect">
            <a:avLst/>
          </a:prstGeom>
        </p:spPr>
      </p:pic>
      <p:sp>
        <p:nvSpPr>
          <p:cNvPr id="13" name="Rectangular Callout 12">
            <a:extLst>
              <a:ext uri="{FF2B5EF4-FFF2-40B4-BE49-F238E27FC236}">
                <a16:creationId xmlns:a16="http://schemas.microsoft.com/office/drawing/2014/main" id="{4CDF7FBA-8C00-F343-A180-13EF5806EF53}"/>
              </a:ext>
            </a:extLst>
          </p:cNvPr>
          <p:cNvSpPr/>
          <p:nvPr/>
        </p:nvSpPr>
        <p:spPr>
          <a:xfrm>
            <a:off x="7360037" y="1353757"/>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Herramienta 2.1</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27</a:t>
            </a:r>
          </a:p>
        </p:txBody>
      </p:sp>
      <p:sp>
        <p:nvSpPr>
          <p:cNvPr id="14" name="2 Marcador de texto">
            <a:extLst>
              <a:ext uri="{FF2B5EF4-FFF2-40B4-BE49-F238E27FC236}">
                <a16:creationId xmlns:a16="http://schemas.microsoft.com/office/drawing/2014/main" id="{DC5C582E-3AA2-F646-94D8-E99F3E21F3A9}"/>
              </a:ext>
            </a:extLst>
          </p:cNvPr>
          <p:cNvSpPr txBox="1">
            <a:spLocks/>
          </p:cNvSpPr>
          <p:nvPr/>
        </p:nvSpPr>
        <p:spPr>
          <a:xfrm>
            <a:off x="279014" y="1501292"/>
            <a:ext cx="6582298" cy="123917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Bef>
                <a:spcPts val="0"/>
              </a:spcBef>
              <a:buNone/>
            </a:pPr>
            <a:r>
              <a:rPr lang="es" sz="2200" dirty="0">
                <a:solidFill>
                  <a:schemeClr val="tx2"/>
                </a:solidFill>
                <a:latin typeface="Source Sans Pro" panose="020B0503030403020204" pitchFamily="34" charset="0"/>
                <a:ea typeface="Source Sans Pro" panose="020B0503030403020204" pitchFamily="34" charset="0"/>
              </a:rPr>
              <a:t>Utilicen la plantilla para caracterizar los flujos del sistema</a:t>
            </a:r>
          </a:p>
        </p:txBody>
      </p:sp>
      <p:sp>
        <p:nvSpPr>
          <p:cNvPr id="7" name="Down Arrow 6">
            <a:extLst>
              <a:ext uri="{FF2B5EF4-FFF2-40B4-BE49-F238E27FC236}">
                <a16:creationId xmlns:a16="http://schemas.microsoft.com/office/drawing/2014/main" id="{26F6E867-7D6F-C84C-8F19-6C4CA4E7725D}"/>
              </a:ext>
            </a:extLst>
          </p:cNvPr>
          <p:cNvSpPr/>
          <p:nvPr/>
        </p:nvSpPr>
        <p:spPr>
          <a:xfrm rot="8675966">
            <a:off x="8133289" y="3475059"/>
            <a:ext cx="636337" cy="1495610"/>
          </a:xfrm>
          <a:prstGeom prst="downArrow">
            <a:avLst/>
          </a:prstGeom>
          <a:solidFill>
            <a:srgbClr val="226676"/>
          </a:solid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ext Placeholder 19">
            <a:extLst>
              <a:ext uri="{FF2B5EF4-FFF2-40B4-BE49-F238E27FC236}">
                <a16:creationId xmlns:a16="http://schemas.microsoft.com/office/drawing/2014/main" id="{8AD9627D-A8D5-5B89-967C-BBF2D7241897}"/>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Caracterizar los flujos del sistema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4699EB06-CAFC-E028-4BF6-40E65ED791ED}"/>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2.2</a:t>
            </a:r>
          </a:p>
        </p:txBody>
      </p:sp>
    </p:spTree>
    <p:extLst>
      <p:ext uri="{BB962C8B-B14F-4D97-AF65-F5344CB8AC3E}">
        <p14:creationId xmlns:p14="http://schemas.microsoft.com/office/powerpoint/2010/main" val="8554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01193FD-1332-628F-CAEC-1413D7C7578E}"/>
              </a:ext>
            </a:extLst>
          </p:cNvPr>
          <p:cNvSpPr/>
          <p:nvPr/>
        </p:nvSpPr>
        <p:spPr>
          <a:xfrm>
            <a:off x="122548" y="2529415"/>
            <a:ext cx="8948480" cy="468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texto"/>
          <p:cNvSpPr>
            <a:spLocks noGrp="1"/>
          </p:cNvSpPr>
          <p:nvPr>
            <p:ph type="body" sz="quarter" idx="12"/>
          </p:nvPr>
        </p:nvSpPr>
        <p:spPr>
          <a:xfrm>
            <a:off x="825864" y="1367780"/>
            <a:ext cx="7518251" cy="344050"/>
          </a:xfrm>
        </p:spPr>
        <p:txBody>
          <a:bodyPr rtlCol="0"/>
          <a:lstStyle/>
          <a:p>
            <a:pPr algn="ctr" rtl="0">
              <a:lnSpc>
                <a:spcPct val="100000"/>
              </a:lnSpc>
              <a:spcBef>
                <a:spcPts val="0"/>
              </a:spcBef>
            </a:pPr>
            <a:r>
              <a:rPr lang="es" dirty="0">
                <a:solidFill>
                  <a:schemeClr val="tx2"/>
                </a:solidFill>
                <a:latin typeface="Source Sans Pro" panose="020B0503030403020204" pitchFamily="34" charset="0"/>
                <a:ea typeface="Source Sans Pro" panose="020B0503030403020204" pitchFamily="34" charset="0"/>
              </a:rPr>
              <a:t>Un componente biológico, químico o físico</a:t>
            </a:r>
            <a:br>
              <a:rPr lang="es" dirty="0">
                <a:solidFill>
                  <a:schemeClr val="tx2"/>
                </a:solidFill>
                <a:latin typeface="Source Sans Pro" panose="020B0503030403020204" pitchFamily="34" charset="0"/>
                <a:ea typeface="Source Sans Pro" panose="020B0503030403020204" pitchFamily="34" charset="0"/>
              </a:rPr>
            </a:br>
            <a:r>
              <a:rPr lang="es" dirty="0">
                <a:solidFill>
                  <a:schemeClr val="tx2"/>
                </a:solidFill>
                <a:latin typeface="Source Sans Pro" panose="020B0503030403020204" pitchFamily="34" charset="0"/>
                <a:ea typeface="Source Sans Pro" panose="020B0503030403020204" pitchFamily="34" charset="0"/>
              </a:rPr>
              <a:t>que es npcivo para la salud humana.</a:t>
            </a:r>
          </a:p>
        </p:txBody>
      </p:sp>
      <p:sp>
        <p:nvSpPr>
          <p:cNvPr id="13" name="3 Marcador de texto">
            <a:extLst>
              <a:ext uri="{FF2B5EF4-FFF2-40B4-BE49-F238E27FC236}">
                <a16:creationId xmlns:a16="http://schemas.microsoft.com/office/drawing/2014/main" id="{69FD8E07-6485-6145-A680-FE9EF5FAB773}"/>
              </a:ext>
            </a:extLst>
          </p:cNvPr>
          <p:cNvSpPr txBox="1">
            <a:spLocks/>
          </p:cNvSpPr>
          <p:nvPr/>
        </p:nvSpPr>
        <p:spPr>
          <a:xfrm>
            <a:off x="253477" y="1293136"/>
            <a:ext cx="2465006" cy="63917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ts val="0"/>
              </a:spcBef>
            </a:pPr>
            <a:r>
              <a:rPr lang="es" sz="2400">
                <a:solidFill>
                  <a:srgbClr val="226676"/>
                </a:solidFill>
                <a:latin typeface="Source Sans Pro" panose="020B0503030403020204" pitchFamily="34" charset="0"/>
                <a:ea typeface="Source Sans Pro" panose="020B0503030403020204" pitchFamily="34" charset="0"/>
              </a:rPr>
              <a:t>Peligros</a:t>
            </a:r>
          </a:p>
        </p:txBody>
      </p:sp>
      <p:cxnSp>
        <p:nvCxnSpPr>
          <p:cNvPr id="14" name="Straight Connector 17">
            <a:extLst>
              <a:ext uri="{FF2B5EF4-FFF2-40B4-BE49-F238E27FC236}">
                <a16:creationId xmlns:a16="http://schemas.microsoft.com/office/drawing/2014/main" id="{0539D63E-E718-CC40-A17E-4BEF844644DD}"/>
              </a:ext>
            </a:extLst>
          </p:cNvPr>
          <p:cNvCxnSpPr>
            <a:cxnSpLocks/>
          </p:cNvCxnSpPr>
          <p:nvPr/>
        </p:nvCxnSpPr>
        <p:spPr>
          <a:xfrm flipV="1">
            <a:off x="3017756"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3 Marcador de texto">
            <a:extLst>
              <a:ext uri="{FF2B5EF4-FFF2-40B4-BE49-F238E27FC236}">
                <a16:creationId xmlns:a16="http://schemas.microsoft.com/office/drawing/2014/main" id="{24BF8EC4-F918-BA4F-AE87-E675288B7910}"/>
              </a:ext>
            </a:extLst>
          </p:cNvPr>
          <p:cNvSpPr txBox="1">
            <a:spLocks/>
          </p:cNvSpPr>
          <p:nvPr/>
        </p:nvSpPr>
        <p:spPr>
          <a:xfrm>
            <a:off x="0" y="2649686"/>
            <a:ext cx="3003468" cy="63917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es" dirty="0">
                <a:solidFill>
                  <a:srgbClr val="226676"/>
                </a:solidFill>
                <a:latin typeface="Source Sans Pro" panose="020B0503030403020204" pitchFamily="34" charset="0"/>
                <a:ea typeface="Source Sans Pro" panose="020B0503030403020204" pitchFamily="34" charset="0"/>
              </a:rPr>
              <a:t>Biológicos</a:t>
            </a:r>
          </a:p>
        </p:txBody>
      </p:sp>
      <p:sp>
        <p:nvSpPr>
          <p:cNvPr id="16" name="3 Marcador de texto">
            <a:extLst>
              <a:ext uri="{FF2B5EF4-FFF2-40B4-BE49-F238E27FC236}">
                <a16:creationId xmlns:a16="http://schemas.microsoft.com/office/drawing/2014/main" id="{ECB498A1-A52B-7047-9464-8074FFCD3F69}"/>
              </a:ext>
            </a:extLst>
          </p:cNvPr>
          <p:cNvSpPr txBox="1">
            <a:spLocks/>
          </p:cNvSpPr>
          <p:nvPr/>
        </p:nvSpPr>
        <p:spPr>
          <a:xfrm>
            <a:off x="3023438" y="2649686"/>
            <a:ext cx="3003468" cy="63917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es" dirty="0">
                <a:solidFill>
                  <a:srgbClr val="226676"/>
                </a:solidFill>
                <a:latin typeface="Source Sans Pro" panose="020B0503030403020204" pitchFamily="34" charset="0"/>
                <a:ea typeface="Source Sans Pro" panose="020B0503030403020204" pitchFamily="34" charset="0"/>
              </a:rPr>
              <a:t>Químicos</a:t>
            </a:r>
          </a:p>
        </p:txBody>
      </p:sp>
      <p:sp>
        <p:nvSpPr>
          <p:cNvPr id="17" name="3 Marcador de texto">
            <a:extLst>
              <a:ext uri="{FF2B5EF4-FFF2-40B4-BE49-F238E27FC236}">
                <a16:creationId xmlns:a16="http://schemas.microsoft.com/office/drawing/2014/main" id="{55DC38BC-5A34-4841-BAE1-A4AF2B886424}"/>
              </a:ext>
            </a:extLst>
          </p:cNvPr>
          <p:cNvSpPr txBox="1">
            <a:spLocks/>
          </p:cNvSpPr>
          <p:nvPr/>
        </p:nvSpPr>
        <p:spPr>
          <a:xfrm>
            <a:off x="6067560" y="2649686"/>
            <a:ext cx="3003468" cy="63917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es" dirty="0">
                <a:solidFill>
                  <a:srgbClr val="226676"/>
                </a:solidFill>
                <a:latin typeface="Source Sans Pro" panose="020B0503030403020204" pitchFamily="34" charset="0"/>
                <a:ea typeface="Source Sans Pro" panose="020B0503030403020204" pitchFamily="34" charset="0"/>
              </a:rPr>
              <a:t>Físicos</a:t>
            </a:r>
          </a:p>
        </p:txBody>
      </p:sp>
      <p:cxnSp>
        <p:nvCxnSpPr>
          <p:cNvPr id="18" name="Straight Connector 17">
            <a:extLst>
              <a:ext uri="{FF2B5EF4-FFF2-40B4-BE49-F238E27FC236}">
                <a16:creationId xmlns:a16="http://schemas.microsoft.com/office/drawing/2014/main" id="{AAC327BC-F509-8244-A12C-BB74A20E552C}"/>
              </a:ext>
            </a:extLst>
          </p:cNvPr>
          <p:cNvCxnSpPr>
            <a:cxnSpLocks/>
          </p:cNvCxnSpPr>
          <p:nvPr/>
        </p:nvCxnSpPr>
        <p:spPr>
          <a:xfrm flipV="1">
            <a:off x="6041195"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3 Marcador de texto">
            <a:extLst>
              <a:ext uri="{FF2B5EF4-FFF2-40B4-BE49-F238E27FC236}">
                <a16:creationId xmlns:a16="http://schemas.microsoft.com/office/drawing/2014/main" id="{146828F4-C006-BC4E-98EA-AA072F133385}"/>
              </a:ext>
            </a:extLst>
          </p:cNvPr>
          <p:cNvSpPr txBox="1">
            <a:spLocks/>
          </p:cNvSpPr>
          <p:nvPr/>
        </p:nvSpPr>
        <p:spPr>
          <a:xfrm>
            <a:off x="345942" y="3306923"/>
            <a:ext cx="3043892" cy="210955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ts val="0"/>
              </a:spcBef>
            </a:pPr>
            <a:r>
              <a:rPr lang="es" dirty="0">
                <a:solidFill>
                  <a:schemeClr val="tx2"/>
                </a:solidFill>
                <a:latin typeface="Source Sans Pro" panose="020B0503030403020204" pitchFamily="34" charset="0"/>
                <a:ea typeface="Source Sans Pro" panose="020B0503030403020204" pitchFamily="34" charset="0"/>
              </a:rPr>
              <a:t>Patógenos microbiológicos: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Bacterias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Virus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Protozoos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Helmintos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De transmisión vectorial</a:t>
            </a:r>
          </a:p>
        </p:txBody>
      </p:sp>
      <p:sp>
        <p:nvSpPr>
          <p:cNvPr id="20" name="3 Marcador de texto">
            <a:extLst>
              <a:ext uri="{FF2B5EF4-FFF2-40B4-BE49-F238E27FC236}">
                <a16:creationId xmlns:a16="http://schemas.microsoft.com/office/drawing/2014/main" id="{93F9697D-5CE1-D748-A609-D1A7B71E2AFA}"/>
              </a:ext>
            </a:extLst>
          </p:cNvPr>
          <p:cNvSpPr txBox="1">
            <a:spLocks/>
          </p:cNvSpPr>
          <p:nvPr/>
        </p:nvSpPr>
        <p:spPr>
          <a:xfrm>
            <a:off x="3230033" y="3306923"/>
            <a:ext cx="2709911" cy="210955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Metales pesados presentes en lodos o biosólidos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Herbicidas y plaguicidas</a:t>
            </a:r>
          </a:p>
        </p:txBody>
      </p:sp>
      <p:sp>
        <p:nvSpPr>
          <p:cNvPr id="21" name="3 Marcador de texto">
            <a:extLst>
              <a:ext uri="{FF2B5EF4-FFF2-40B4-BE49-F238E27FC236}">
                <a16:creationId xmlns:a16="http://schemas.microsoft.com/office/drawing/2014/main" id="{BA1F9678-6B90-3845-95F7-F7FD7F58D005}"/>
              </a:ext>
            </a:extLst>
          </p:cNvPr>
          <p:cNvSpPr txBox="1">
            <a:spLocks/>
          </p:cNvSpPr>
          <p:nvPr/>
        </p:nvSpPr>
        <p:spPr>
          <a:xfrm>
            <a:off x="6130481" y="3288860"/>
            <a:ext cx="2877626" cy="2109554"/>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Objetos punzantes (por ejemplo, agujas)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Olores</a:t>
            </a:r>
          </a:p>
          <a:p>
            <a:pPr marL="285750" indent="-285750" rtl="0">
              <a:lnSpc>
                <a:spcPct val="100000"/>
              </a:lnSpc>
              <a:spcBef>
                <a:spcPts val="0"/>
              </a:spcBef>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Lesiones físicas que puede causar el equipo</a:t>
            </a:r>
          </a:p>
        </p:txBody>
      </p:sp>
      <p:sp>
        <p:nvSpPr>
          <p:cNvPr id="2" name="Text Placeholder 19">
            <a:extLst>
              <a:ext uri="{FF2B5EF4-FFF2-40B4-BE49-F238E27FC236}">
                <a16:creationId xmlns:a16="http://schemas.microsoft.com/office/drawing/2014/main" id="{1871BD34-7F4E-A1E6-D890-DDAEE43BF296}"/>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Caracterizar los flujos del sistema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D648F332-5212-3DFE-9430-3396A9DF3B39}"/>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2.2</a:t>
            </a:r>
          </a:p>
        </p:txBody>
      </p:sp>
    </p:spTree>
    <p:extLst>
      <p:ext uri="{BB962C8B-B14F-4D97-AF65-F5344CB8AC3E}">
        <p14:creationId xmlns:p14="http://schemas.microsoft.com/office/powerpoint/2010/main" val="390582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322226" y="79856"/>
            <a:ext cx="5273748" cy="1051808"/>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156082" y="1809844"/>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2.1. Mapear el sistema</a:t>
            </a:r>
          </a:p>
        </p:txBody>
      </p:sp>
      <p:sp>
        <p:nvSpPr>
          <p:cNvPr id="8" name="Text Placeholder 19">
            <a:extLst>
              <a:ext uri="{FF2B5EF4-FFF2-40B4-BE49-F238E27FC236}">
                <a16:creationId xmlns:a16="http://schemas.microsoft.com/office/drawing/2014/main" id="{08BBB1AF-1EC0-2E4D-9686-C9D548387898}"/>
              </a:ext>
            </a:extLst>
          </p:cNvPr>
          <p:cNvSpPr txBox="1">
            <a:spLocks/>
          </p:cNvSpPr>
          <p:nvPr/>
        </p:nvSpPr>
        <p:spPr>
          <a:xfrm>
            <a:off x="156082" y="1375299"/>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dirty="0">
                <a:solidFill>
                  <a:srgbClr val="379175"/>
                </a:solidFill>
              </a:rPr>
              <a:t>Módulo 2: Descripción del sistema de saneamiento</a:t>
            </a:r>
          </a:p>
        </p:txBody>
      </p:sp>
      <p:sp>
        <p:nvSpPr>
          <p:cNvPr id="3" name="Rectangle 2">
            <a:extLst>
              <a:ext uri="{FF2B5EF4-FFF2-40B4-BE49-F238E27FC236}">
                <a16:creationId xmlns:a16="http://schemas.microsoft.com/office/drawing/2014/main" id="{D6E383FC-C9ED-8320-EA6F-3617B2512BCA}"/>
              </a:ext>
            </a:extLst>
          </p:cNvPr>
          <p:cNvSpPr/>
          <p:nvPr/>
        </p:nvSpPr>
        <p:spPr>
          <a:xfrm>
            <a:off x="5595974" y="155059"/>
            <a:ext cx="3534112" cy="104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7" name="Imagen 6">
            <a:extLst>
              <a:ext uri="{FF2B5EF4-FFF2-40B4-BE49-F238E27FC236}">
                <a16:creationId xmlns:a16="http://schemas.microsoft.com/office/drawing/2014/main" id="{60C333E4-E89C-5CB8-7299-64CF59C8C348}"/>
              </a:ext>
            </a:extLst>
          </p:cNvPr>
          <p:cNvPicPr>
            <a:picLocks noChangeAspect="1"/>
          </p:cNvPicPr>
          <p:nvPr/>
        </p:nvPicPr>
        <p:blipFill rotWithShape="1">
          <a:blip r:embed="rId4"/>
          <a:srcRect l="2970" t="58611" r="4219" b="6389"/>
          <a:stretch/>
        </p:blipFill>
        <p:spPr>
          <a:xfrm>
            <a:off x="13914" y="2235258"/>
            <a:ext cx="9130086" cy="3873369"/>
          </a:xfrm>
          <a:prstGeom prst="rect">
            <a:avLst/>
          </a:prstGeom>
        </p:spPr>
      </p:pic>
    </p:spTree>
    <p:extLst>
      <p:ext uri="{BB962C8B-B14F-4D97-AF65-F5344CB8AC3E}">
        <p14:creationId xmlns:p14="http://schemas.microsoft.com/office/powerpoint/2010/main" val="230210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EB204D9E-76CA-8E0A-F0B3-D9E76EC72B46}"/>
              </a:ext>
            </a:extLst>
          </p:cNvPr>
          <p:cNvPicPr>
            <a:picLocks noChangeAspect="1"/>
          </p:cNvPicPr>
          <p:nvPr/>
        </p:nvPicPr>
        <p:blipFill rotWithShape="1">
          <a:blip r:embed="rId2"/>
          <a:srcRect l="47990" t="6873" r="11185" b="56014"/>
          <a:stretch/>
        </p:blipFill>
        <p:spPr>
          <a:xfrm>
            <a:off x="100522" y="1587221"/>
            <a:ext cx="4525471" cy="4628324"/>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240923" y="1260525"/>
            <a:ext cx="4763005" cy="416094"/>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2.1. Mapear el sistema</a:t>
            </a:r>
          </a:p>
        </p:txBody>
      </p:sp>
      <p:pic>
        <p:nvPicPr>
          <p:cNvPr id="3" name="Picture 4">
            <a:extLst>
              <a:ext uri="{FF2B5EF4-FFF2-40B4-BE49-F238E27FC236}">
                <a16:creationId xmlns:a16="http://schemas.microsoft.com/office/drawing/2014/main" id="{B046DBB6-15E0-12F1-5CFF-13BC2767C636}"/>
              </a:ext>
            </a:extLst>
          </p:cNvPr>
          <p:cNvPicPr>
            <a:picLocks noChangeAspect="1"/>
          </p:cNvPicPr>
          <p:nvPr/>
        </p:nvPicPr>
        <p:blipFill>
          <a:blip r:embed="rId3"/>
          <a:stretch>
            <a:fillRect/>
          </a:stretch>
        </p:blipFill>
        <p:spPr>
          <a:xfrm>
            <a:off x="322226" y="79856"/>
            <a:ext cx="5273748" cy="1051808"/>
          </a:xfrm>
          <a:prstGeom prst="rect">
            <a:avLst/>
          </a:prstGeom>
        </p:spPr>
      </p:pic>
      <p:sp>
        <p:nvSpPr>
          <p:cNvPr id="8" name="Rectangle 2">
            <a:extLst>
              <a:ext uri="{FF2B5EF4-FFF2-40B4-BE49-F238E27FC236}">
                <a16:creationId xmlns:a16="http://schemas.microsoft.com/office/drawing/2014/main" id="{26CA3D3F-B49F-8ED6-D384-4ABDDA641BC9}"/>
              </a:ext>
            </a:extLst>
          </p:cNvPr>
          <p:cNvSpPr/>
          <p:nvPr/>
        </p:nvSpPr>
        <p:spPr>
          <a:xfrm>
            <a:off x="5595974" y="155059"/>
            <a:ext cx="3534112" cy="104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13" name="Imagen 12">
            <a:extLst>
              <a:ext uri="{FF2B5EF4-FFF2-40B4-BE49-F238E27FC236}">
                <a16:creationId xmlns:a16="http://schemas.microsoft.com/office/drawing/2014/main" id="{ADE904FD-9D73-E7F1-BDB7-D455936F040A}"/>
              </a:ext>
            </a:extLst>
          </p:cNvPr>
          <p:cNvPicPr>
            <a:picLocks noChangeAspect="1"/>
          </p:cNvPicPr>
          <p:nvPr/>
        </p:nvPicPr>
        <p:blipFill rotWithShape="1">
          <a:blip r:embed="rId4"/>
          <a:srcRect l="1857" t="21715" r="56286" b="58324"/>
          <a:stretch/>
        </p:blipFill>
        <p:spPr>
          <a:xfrm>
            <a:off x="4649877" y="2658359"/>
            <a:ext cx="4393601" cy="2357248"/>
          </a:xfrm>
          <a:prstGeom prst="rect">
            <a:avLst/>
          </a:prstGeom>
        </p:spPr>
      </p:pic>
    </p:spTree>
    <p:extLst>
      <p:ext uri="{BB962C8B-B14F-4D97-AF65-F5344CB8AC3E}">
        <p14:creationId xmlns:p14="http://schemas.microsoft.com/office/powerpoint/2010/main" val="70915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C0BD978C-57C9-0240-B5CE-68B31AABD810}"/>
              </a:ext>
            </a:extLst>
          </p:cNvPr>
          <p:cNvSpPr>
            <a:spLocks noGrp="1"/>
          </p:cNvSpPr>
          <p:nvPr>
            <p:ph type="body" sz="quarter" idx="10"/>
          </p:nvPr>
        </p:nvSpPr>
        <p:spPr>
          <a:xfrm>
            <a:off x="235975" y="1868304"/>
            <a:ext cx="3695178" cy="3426929"/>
          </a:xfrm>
        </p:spPr>
        <p:txBody>
          <a:bodyPr rtlCol="0"/>
          <a:lstStyle/>
          <a:p>
            <a:pPr marL="363538" lvl="0" indent="-363538" rtl="0">
              <a:lnSpc>
                <a:spcPct val="100000"/>
              </a:lnSpc>
              <a:buNone/>
            </a:pPr>
            <a:r>
              <a:rPr lang="es" sz="2000" dirty="0">
                <a:latin typeface="Source Sans Pro" panose="020B0503030403020204" pitchFamily="34" charset="0"/>
                <a:ea typeface="Source Sans Pro" panose="020B0503030403020204" pitchFamily="34" charset="0"/>
              </a:rPr>
              <a:t>2.1 Mapear el sistema</a:t>
            </a:r>
          </a:p>
          <a:p>
            <a:pPr marL="363538" lvl="0" indent="-363538" rtl="0">
              <a:lnSpc>
                <a:spcPct val="100000"/>
              </a:lnSpc>
              <a:buNone/>
            </a:pPr>
            <a:r>
              <a:rPr lang="es" sz="2000" dirty="0">
                <a:latin typeface="Source Sans Pro" panose="020B0503030403020204" pitchFamily="34" charset="0"/>
                <a:ea typeface="Source Sans Pro" panose="020B0503030403020204" pitchFamily="34" charset="0"/>
              </a:rPr>
              <a:t>2.2 Caracterizar los flujos del sistema</a:t>
            </a:r>
            <a:endParaRPr lang="en-GB" sz="2000" dirty="0">
              <a:latin typeface="Source Sans Pro" panose="020B0503030403020204" pitchFamily="34" charset="0"/>
              <a:ea typeface="Source Sans Pro" panose="020B0503030403020204" pitchFamily="34" charset="0"/>
            </a:endParaRPr>
          </a:p>
          <a:p>
            <a:pPr marL="363538" lvl="0" indent="-363538" rtl="0">
              <a:lnSpc>
                <a:spcPct val="100000"/>
              </a:lnSpc>
              <a:buNone/>
            </a:pPr>
            <a:r>
              <a:rPr lang="es" sz="2000" dirty="0">
                <a:latin typeface="Source Sans Pro" panose="020B0503030403020204" pitchFamily="34" charset="0"/>
                <a:ea typeface="Source Sans Pro" panose="020B0503030403020204" pitchFamily="34" charset="0"/>
              </a:rPr>
              <a:t>2.3 Identificar los grupos de exposición</a:t>
            </a:r>
          </a:p>
          <a:p>
            <a:pPr marL="363538" lvl="0" indent="-363538" rtl="0">
              <a:lnSpc>
                <a:spcPct val="100000"/>
              </a:lnSpc>
              <a:buNone/>
            </a:pPr>
            <a:r>
              <a:rPr lang="es" sz="2000" dirty="0">
                <a:latin typeface="Source Sans Pro" panose="020B0503030403020204" pitchFamily="34" charset="0"/>
                <a:ea typeface="Source Sans Pro" panose="020B0503030403020204" pitchFamily="34" charset="0"/>
              </a:rPr>
              <a:t>2.4 Recopilar información complementaria</a:t>
            </a:r>
            <a:endParaRPr lang="en-GB" sz="2000" dirty="0">
              <a:latin typeface="Source Sans Pro" panose="020B0503030403020204" pitchFamily="34" charset="0"/>
              <a:ea typeface="Source Sans Pro" panose="020B0503030403020204" pitchFamily="34" charset="0"/>
            </a:endParaRPr>
          </a:p>
          <a:p>
            <a:pPr marL="363538" lvl="0" indent="-363538" rtl="0">
              <a:lnSpc>
                <a:spcPct val="100000"/>
              </a:lnSpc>
              <a:buNone/>
            </a:pPr>
            <a:r>
              <a:rPr lang="es" sz="2000" dirty="0">
                <a:latin typeface="Source Sans Pro" panose="020B0503030403020204" pitchFamily="34" charset="0"/>
                <a:ea typeface="Source Sans Pro" panose="020B0503030403020204" pitchFamily="34" charset="0"/>
              </a:rPr>
              <a:t>2.5 Verificar la descripción del sistema</a:t>
            </a:r>
            <a:endParaRPr lang="en-GB" sz="2000" dirty="0">
              <a:latin typeface="Source Sans Pro" panose="020B0503030403020204" pitchFamily="34" charset="0"/>
              <a:ea typeface="Source Sans Pro" panose="020B0503030403020204" pitchFamily="34" charset="0"/>
            </a:endParaRPr>
          </a:p>
          <a:p>
            <a:pPr marL="0" indent="0" rtl="0">
              <a:buNone/>
            </a:pPr>
            <a:endParaRPr lang="x-none" sz="2000" dirty="0">
              <a:ea typeface="Source Sans Pro" panose="020B0503030403020204" pitchFamily="34" charset="0"/>
            </a:endParaRPr>
          </a:p>
        </p:txBody>
      </p:sp>
      <p:sp>
        <p:nvSpPr>
          <p:cNvPr id="32" name="Text Placeholder 31">
            <a:extLst>
              <a:ext uri="{FF2B5EF4-FFF2-40B4-BE49-F238E27FC236}">
                <a16:creationId xmlns:a16="http://schemas.microsoft.com/office/drawing/2014/main" id="{1C2566CD-5F40-8349-A846-DDE135CBE1E0}"/>
              </a:ext>
            </a:extLst>
          </p:cNvPr>
          <p:cNvSpPr>
            <a:spLocks noGrp="1"/>
          </p:cNvSpPr>
          <p:nvPr>
            <p:ph type="body" sz="quarter" idx="11"/>
          </p:nvPr>
        </p:nvSpPr>
        <p:spPr>
          <a:xfrm>
            <a:off x="5376231" y="1868305"/>
            <a:ext cx="3811311" cy="3426929"/>
          </a:xfrm>
        </p:spPr>
        <p:txBody>
          <a:bodyPr rtlCol="0"/>
          <a:lstStyle/>
          <a:p>
            <a:pPr rtl="0"/>
            <a:r>
              <a:rPr lang="es" sz="2000" dirty="0">
                <a:latin typeface="Source Sans Pro" panose="020B0503030403020204" pitchFamily="34" charset="0"/>
                <a:ea typeface="Source Sans Pro" panose="020B0503030403020204" pitchFamily="34" charset="0"/>
              </a:rPr>
              <a:t>Mapa y descripción del sistema de saneamiento.</a:t>
            </a:r>
          </a:p>
          <a:p>
            <a:pPr rtl="0"/>
            <a:r>
              <a:rPr lang="es" sz="2000" dirty="0">
                <a:latin typeface="Source Sans Pro" panose="020B0503030403020204" pitchFamily="34" charset="0"/>
                <a:ea typeface="Source Sans Pro" panose="020B0503030403020204" pitchFamily="34" charset="0"/>
              </a:rPr>
              <a:t>Definición de los componentes (excreta y residuos mixtos) de los flujos en todos los pasos del sistema de saneamiento.</a:t>
            </a:r>
          </a:p>
          <a:p>
            <a:pPr rtl="0"/>
            <a:r>
              <a:rPr lang="es" sz="2000" dirty="0">
                <a:latin typeface="Source Sans Pro" panose="020B0503030403020204" pitchFamily="34" charset="0"/>
                <a:ea typeface="Source Sans Pro" panose="020B0503030403020204" pitchFamily="34" charset="0"/>
              </a:rPr>
              <a:t>Identificación y características de los grupos de exposición. </a:t>
            </a:r>
          </a:p>
          <a:p>
            <a:pPr rtl="0"/>
            <a:r>
              <a:rPr lang="es" sz="2000" dirty="0">
                <a:latin typeface="Source Sans Pro" panose="020B0503030403020204" pitchFamily="34" charset="0"/>
                <a:ea typeface="Source Sans Pro" panose="020B0503030403020204" pitchFamily="34" charset="0"/>
              </a:rPr>
              <a:t>Una aproximación a los factores que repercuten en el desempeño y la vulnerabilidad del sistema</a:t>
            </a:r>
          </a:p>
          <a:p>
            <a:pPr rtl="0"/>
            <a:r>
              <a:rPr lang="es" sz="2000" dirty="0">
                <a:latin typeface="Source Sans Pro" panose="020B0503030403020204" pitchFamily="34" charset="0"/>
                <a:ea typeface="Source Sans Pro" panose="020B0503030403020204" pitchFamily="34" charset="0"/>
              </a:rPr>
              <a:t>Un compendio del resto</a:t>
            </a:r>
            <a:br>
              <a:rPr lang="es" sz="2000" dirty="0">
                <a:latin typeface="Source Sans Pro" panose="020B0503030403020204" pitchFamily="34" charset="0"/>
                <a:ea typeface="Source Sans Pro" panose="020B0503030403020204" pitchFamily="34" charset="0"/>
              </a:rPr>
            </a:br>
            <a:r>
              <a:rPr lang="es" sz="2000" dirty="0">
                <a:latin typeface="Source Sans Pro" panose="020B0503030403020204" pitchFamily="34" charset="0"/>
                <a:ea typeface="Source Sans Pro" panose="020B0503030403020204" pitchFamily="34" charset="0"/>
              </a:rPr>
              <a:t>de la información pertinente.</a:t>
            </a:r>
          </a:p>
        </p:txBody>
      </p:sp>
    </p:spTree>
    <p:extLst>
      <p:ext uri="{BB962C8B-B14F-4D97-AF65-F5344CB8AC3E}">
        <p14:creationId xmlns:p14="http://schemas.microsoft.com/office/powerpoint/2010/main" val="62806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297516" y="1277450"/>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2.2. Caracterizar los flujos del sistema</a:t>
            </a:r>
          </a:p>
        </p:txBody>
      </p:sp>
      <p:pic>
        <p:nvPicPr>
          <p:cNvPr id="3" name="Picture 4">
            <a:extLst>
              <a:ext uri="{FF2B5EF4-FFF2-40B4-BE49-F238E27FC236}">
                <a16:creationId xmlns:a16="http://schemas.microsoft.com/office/drawing/2014/main" id="{3E772D15-EB85-4830-4D04-AB7384A30B1B}"/>
              </a:ext>
            </a:extLst>
          </p:cNvPr>
          <p:cNvPicPr>
            <a:picLocks noChangeAspect="1"/>
          </p:cNvPicPr>
          <p:nvPr/>
        </p:nvPicPr>
        <p:blipFill>
          <a:blip r:embed="rId2"/>
          <a:stretch>
            <a:fillRect/>
          </a:stretch>
        </p:blipFill>
        <p:spPr>
          <a:xfrm>
            <a:off x="322226" y="79856"/>
            <a:ext cx="5273748" cy="1051808"/>
          </a:xfrm>
          <a:prstGeom prst="rect">
            <a:avLst/>
          </a:prstGeom>
        </p:spPr>
      </p:pic>
      <p:sp>
        <p:nvSpPr>
          <p:cNvPr id="8" name="Rectangle 2">
            <a:extLst>
              <a:ext uri="{FF2B5EF4-FFF2-40B4-BE49-F238E27FC236}">
                <a16:creationId xmlns:a16="http://schemas.microsoft.com/office/drawing/2014/main" id="{4512FF91-08F3-85D6-792E-C4702073C509}"/>
              </a:ext>
            </a:extLst>
          </p:cNvPr>
          <p:cNvSpPr/>
          <p:nvPr/>
        </p:nvSpPr>
        <p:spPr>
          <a:xfrm>
            <a:off x="5595974" y="155059"/>
            <a:ext cx="3534112" cy="104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9" name="Imagen 8">
            <a:extLst>
              <a:ext uri="{FF2B5EF4-FFF2-40B4-BE49-F238E27FC236}">
                <a16:creationId xmlns:a16="http://schemas.microsoft.com/office/drawing/2014/main" id="{F894B195-D1B9-D980-92DA-22195EEDE0F9}"/>
              </a:ext>
            </a:extLst>
          </p:cNvPr>
          <p:cNvPicPr>
            <a:picLocks noChangeAspect="1"/>
          </p:cNvPicPr>
          <p:nvPr/>
        </p:nvPicPr>
        <p:blipFill>
          <a:blip r:embed="rId3"/>
          <a:stretch>
            <a:fillRect/>
          </a:stretch>
        </p:blipFill>
        <p:spPr>
          <a:xfrm>
            <a:off x="0" y="1694183"/>
            <a:ext cx="9144000" cy="4603750"/>
          </a:xfrm>
          <a:prstGeom prst="rect">
            <a:avLst/>
          </a:prstGeom>
        </p:spPr>
      </p:pic>
    </p:spTree>
    <p:extLst>
      <p:ext uri="{BB962C8B-B14F-4D97-AF65-F5344CB8AC3E}">
        <p14:creationId xmlns:p14="http://schemas.microsoft.com/office/powerpoint/2010/main" val="368427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265399"/>
            <a:ext cx="4972891" cy="2670359"/>
          </a:xfrm>
        </p:spPr>
        <p:txBody>
          <a:bodyPr rtlCol="0"/>
          <a:lstStyle/>
          <a:p>
            <a:pPr marL="0" indent="0" rtl="0">
              <a:lnSpc>
                <a:spcPct val="100000"/>
              </a:lnSpc>
              <a:buNone/>
            </a:pPr>
            <a:r>
              <a:rPr lang="es" sz="2800" dirty="0">
                <a:solidFill>
                  <a:schemeClr val="accent5">
                    <a:lumMod val="10000"/>
                  </a:schemeClr>
                </a:solidFill>
                <a:latin typeface="Source Sans Pro" panose="020B0503030403020204" pitchFamily="34" charset="0"/>
                <a:ea typeface="Source Sans Pro" panose="020B0503030403020204" pitchFamily="34" charset="0"/>
              </a:rPr>
              <a:t>Aplicar los pasos 2.1 y 2.2</a:t>
            </a:r>
            <a:br>
              <a:rPr lang="es" sz="2800" dirty="0">
                <a:solidFill>
                  <a:schemeClr val="accent5">
                    <a:lumMod val="10000"/>
                  </a:schemeClr>
                </a:solidFill>
                <a:latin typeface="Source Sans Pro" panose="020B0503030403020204" pitchFamily="34" charset="0"/>
                <a:ea typeface="Source Sans Pro" panose="020B0503030403020204" pitchFamily="34" charset="0"/>
              </a:rPr>
            </a:br>
            <a:r>
              <a:rPr lang="es" sz="2800" dirty="0">
                <a:solidFill>
                  <a:schemeClr val="accent5">
                    <a:lumMod val="10000"/>
                  </a:schemeClr>
                </a:solidFill>
                <a:latin typeface="Source Sans Pro" panose="020B0503030403020204" pitchFamily="34" charset="0"/>
                <a:ea typeface="Source Sans Pro" panose="020B0503030403020204" pitchFamily="34" charset="0"/>
              </a:rPr>
              <a:t>en la PSS</a:t>
            </a:r>
          </a:p>
          <a:p>
            <a:pPr marL="0" indent="0" rtl="0">
              <a:lnSpc>
                <a:spcPct val="100000"/>
              </a:lnSpc>
              <a:buNone/>
            </a:pPr>
            <a:r>
              <a:rPr lang="es" sz="2000" dirty="0">
                <a:solidFill>
                  <a:schemeClr val="accent5">
                    <a:lumMod val="10000"/>
                  </a:schemeClr>
                </a:solidFill>
                <a:latin typeface="Source Sans Pro" panose="020B0503030403020204" pitchFamily="34" charset="0"/>
                <a:ea typeface="Source Sans Pro" panose="020B0503030403020204" pitchFamily="34" charset="0"/>
              </a:rPr>
              <a:t>Pueden consultar las instrucciones en la hoja de trabajo 2 de los participantes: Módulo 2</a:t>
            </a:r>
          </a:p>
          <a:p>
            <a:pPr marL="0" indent="0" rtl="0">
              <a:lnSpc>
                <a:spcPct val="100000"/>
              </a:lnSpc>
              <a:buNone/>
            </a:pPr>
            <a:r>
              <a:rPr lang="es" sz="2000" dirty="0">
                <a:solidFill>
                  <a:schemeClr val="accent5">
                    <a:lumMod val="10000"/>
                  </a:schemeClr>
                </a:solidFill>
                <a:latin typeface="Source Sans Pro" panose="020B0503030403020204" pitchFamily="34" charset="0"/>
                <a:ea typeface="Source Sans Pro" panose="020B0503030403020204" pitchFamily="34" charset="0"/>
              </a:rPr>
              <a:t>En grupos, deberán:</a:t>
            </a:r>
          </a:p>
          <a:p>
            <a:pPr rtl="0">
              <a:lnSpc>
                <a:spcPct val="100000"/>
              </a:lnSpc>
            </a:pPr>
            <a:r>
              <a:rPr lang="es" sz="2000" dirty="0">
                <a:solidFill>
                  <a:schemeClr val="accent5">
                    <a:lumMod val="10000"/>
                  </a:schemeClr>
                </a:solidFill>
                <a:latin typeface="Source Sans Pro" panose="020B0503030403020204" pitchFamily="34" charset="0"/>
                <a:ea typeface="Source Sans Pro" panose="020B0503030403020204" pitchFamily="34" charset="0"/>
              </a:rPr>
              <a:t>mapear su sistema de saneamiento;</a:t>
            </a:r>
            <a:endParaRPr lang="en-AU" sz="18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170489"/>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26676"/>
                </a:solidFill>
              </a:rPr>
              <a:t>TRABAJO EN GRUPOS</a:t>
            </a:r>
          </a:p>
        </p:txBody>
      </p:sp>
      <p:sp>
        <p:nvSpPr>
          <p:cNvPr id="9" name="4 Marcador de texto">
            <a:extLst>
              <a:ext uri="{FF2B5EF4-FFF2-40B4-BE49-F238E27FC236}">
                <a16:creationId xmlns:a16="http://schemas.microsoft.com/office/drawing/2014/main" id="{062F2A80-0F05-644D-BDF0-5C4A1E4E1D6E}"/>
              </a:ext>
            </a:extLst>
          </p:cNvPr>
          <p:cNvSpPr txBox="1">
            <a:spLocks/>
          </p:cNvSpPr>
          <p:nvPr/>
        </p:nvSpPr>
        <p:spPr>
          <a:xfrm>
            <a:off x="239189" y="3987055"/>
            <a:ext cx="8762288" cy="1861669"/>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latin typeface="Source Sans Pro" panose="020B0503030403020204" pitchFamily="34" charset="0"/>
                <a:ea typeface="Source Sans Pro" panose="020B0503030403020204" pitchFamily="34" charset="0"/>
              </a:rPr>
              <a:t>determinar la ruta de las distintas fracciones de residuos a lo largo del sistema de saneamiento; y</a:t>
            </a:r>
          </a:p>
          <a:p>
            <a:pPr rtl="0">
              <a:lnSpc>
                <a:spcPct val="100000"/>
              </a:lnSpc>
            </a:pPr>
            <a:r>
              <a:rPr lang="es-ES" sz="2000" dirty="0">
                <a:latin typeface="Source Sans Pro" panose="020B0503030403020204" pitchFamily="34" charset="0"/>
                <a:ea typeface="Source Sans Pro" panose="020B0503030403020204" pitchFamily="34" charset="0"/>
              </a:rPr>
              <a:t>C</a:t>
            </a:r>
            <a:r>
              <a:rPr lang="es" sz="2000" dirty="0">
                <a:latin typeface="Source Sans Pro" panose="020B0503030403020204" pitchFamily="34" charset="0"/>
                <a:ea typeface="Source Sans Pro" panose="020B0503030403020204" pitchFamily="34" charset="0"/>
              </a:rPr>
              <a:t>aracterizar los flujos del sistema.</a:t>
            </a:r>
          </a:p>
          <a:p>
            <a:pPr rtl="0">
              <a:lnSpc>
                <a:spcPct val="100000"/>
              </a:lnSpc>
            </a:pPr>
            <a:endParaRPr lang="en-AU" sz="900" dirty="0">
              <a:latin typeface="Source Sans Pro" panose="020B0503030403020204" pitchFamily="34" charset="0"/>
              <a:ea typeface="Source Sans Pro" panose="020B0503030403020204" pitchFamily="34" charset="0"/>
            </a:endParaRPr>
          </a:p>
          <a:p>
            <a:pPr marL="0" indent="0" rtl="0">
              <a:lnSpc>
                <a:spcPct val="100000"/>
              </a:lnSpc>
              <a:spcBef>
                <a:spcPct val="0"/>
              </a:spcBef>
              <a:spcAft>
                <a:spcPts val="600"/>
              </a:spcAft>
              <a:buFont typeface="Arial" panose="020B0604020202020204" pitchFamily="34" charset="0"/>
              <a:buNone/>
            </a:pPr>
            <a:r>
              <a:rPr lang="es" sz="1800" dirty="0">
                <a:latin typeface="Source Sans Pro" panose="020B0503030403020204" pitchFamily="34" charset="0"/>
                <a:ea typeface="Source Sans Pro" panose="020B0503030403020204" pitchFamily="34" charset="0"/>
              </a:rPr>
              <a:t>Cerciórense de incluir todos los flujos de residuos de subproductos que forman parte de su sistema de PSS</a:t>
            </a:r>
          </a:p>
        </p:txBody>
      </p:sp>
      <p:pic>
        <p:nvPicPr>
          <p:cNvPr id="6" name="Imagen 5">
            <a:extLst>
              <a:ext uri="{FF2B5EF4-FFF2-40B4-BE49-F238E27FC236}">
                <a16:creationId xmlns:a16="http://schemas.microsoft.com/office/drawing/2014/main" id="{ECDD478C-21EF-0F19-1297-29A7F51E288E}"/>
              </a:ext>
            </a:extLst>
          </p:cNvPr>
          <p:cNvPicPr>
            <a:picLocks noChangeAspect="1"/>
          </p:cNvPicPr>
          <p:nvPr/>
        </p:nvPicPr>
        <p:blipFill rotWithShape="1">
          <a:blip r:embed="rId3"/>
          <a:srcRect l="18125" t="55139" r="18125" b="5694"/>
          <a:stretch/>
        </p:blipFill>
        <p:spPr>
          <a:xfrm>
            <a:off x="5207079" y="1265399"/>
            <a:ext cx="3746065" cy="2589192"/>
          </a:xfrm>
          <a:prstGeom prst="rect">
            <a:avLst/>
          </a:prstGeom>
          <a:noFill/>
          <a:ln w="19050">
            <a:solidFill>
              <a:srgbClr val="000000"/>
            </a:solidFill>
          </a:ln>
        </p:spPr>
      </p:pic>
    </p:spTree>
    <p:extLst>
      <p:ext uri="{BB962C8B-B14F-4D97-AF65-F5344CB8AC3E}">
        <p14:creationId xmlns:p14="http://schemas.microsoft.com/office/powerpoint/2010/main" val="34699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1881853" y="1652930"/>
            <a:ext cx="7029500" cy="1173376"/>
          </a:xfrm>
        </p:spPr>
        <p:txBody>
          <a:bodyPr rtlCol="0"/>
          <a:lstStyle/>
          <a:p>
            <a:pPr rtl="0"/>
            <a:r>
              <a:rPr lang="es" sz="2000" dirty="0">
                <a:latin typeface="Source Sans Pro" panose="020B0503030403020204" pitchFamily="34" charset="0"/>
                <a:ea typeface="Source Sans Pro" panose="020B0503030403020204" pitchFamily="34" charset="0"/>
              </a:rPr>
              <a:t>En este paso se determinan y caracterizan los grupos de exposición en términos de quiénes son, cuántos son, en qué punto del sistema se encuentran y cómo se produce la exposición.</a:t>
            </a:r>
          </a:p>
          <a:p>
            <a:pPr rtl="0"/>
            <a:endParaRPr lang="en-US" sz="2000" dirty="0">
              <a:latin typeface="Source Sans Pro" panose="020B0503030403020204" pitchFamily="34" charset="0"/>
              <a:ea typeface="Source Sans Pro" panose="020B0503030403020204" pitchFamily="34" charset="0"/>
            </a:endParaRPr>
          </a:p>
          <a:p>
            <a:pPr rtl="0"/>
            <a:endParaRPr lang="es-VE" sz="2000" dirty="0">
              <a:latin typeface="Source Sans Pro" panose="020B0503030403020204" pitchFamily="34" charset="0"/>
              <a:ea typeface="Source Sans Pro" panose="020B0503030403020204" pitchFamily="34" charset="0"/>
            </a:endParaRPr>
          </a:p>
        </p:txBody>
      </p:sp>
      <p:sp>
        <p:nvSpPr>
          <p:cNvPr id="16" name="3 Marcador de texto">
            <a:extLst>
              <a:ext uri="{FF2B5EF4-FFF2-40B4-BE49-F238E27FC236}">
                <a16:creationId xmlns:a16="http://schemas.microsoft.com/office/drawing/2014/main" id="{7CCD4ACB-0B5B-DD41-9A29-DF4682A69762}"/>
              </a:ext>
            </a:extLst>
          </p:cNvPr>
          <p:cNvSpPr txBox="1">
            <a:spLocks/>
          </p:cNvSpPr>
          <p:nvPr/>
        </p:nvSpPr>
        <p:spPr>
          <a:xfrm>
            <a:off x="3144730" y="3077043"/>
            <a:ext cx="5767641" cy="360073"/>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Personas con mayores posibilidades de estar expuestas a peligros para la salud relacionados con el saneamiento.</a:t>
            </a:r>
          </a:p>
        </p:txBody>
      </p:sp>
      <p:sp>
        <p:nvSpPr>
          <p:cNvPr id="17" name="Text Placeholder 7">
            <a:extLst>
              <a:ext uri="{FF2B5EF4-FFF2-40B4-BE49-F238E27FC236}">
                <a16:creationId xmlns:a16="http://schemas.microsoft.com/office/drawing/2014/main" id="{EDE6CA41-5538-A14E-8523-45643E47A4C1}"/>
              </a:ext>
            </a:extLst>
          </p:cNvPr>
          <p:cNvSpPr txBox="1">
            <a:spLocks/>
          </p:cNvSpPr>
          <p:nvPr/>
        </p:nvSpPr>
        <p:spPr>
          <a:xfrm>
            <a:off x="379653" y="3079539"/>
            <a:ext cx="3251529" cy="66321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rtl="0">
              <a:lnSpc>
                <a:spcPct val="100000"/>
              </a:lnSpc>
              <a:spcBef>
                <a:spcPts val="0"/>
              </a:spcBef>
            </a:pPr>
            <a:r>
              <a:rPr lang="es" sz="2000" b="1" dirty="0">
                <a:solidFill>
                  <a:schemeClr val="tx2"/>
                </a:solidFill>
                <a:latin typeface="Source Sans Pro" panose="020B0503030403020204" pitchFamily="34" charset="0"/>
                <a:ea typeface="Source Sans Pro" panose="020B0503030403020204" pitchFamily="34" charset="0"/>
              </a:rPr>
              <a:t>Categorías de los</a:t>
            </a:r>
            <a:br>
              <a:rPr lang="es" sz="2000" b="1" dirty="0">
                <a:solidFill>
                  <a:schemeClr val="tx2"/>
                </a:solidFill>
                <a:latin typeface="Source Sans Pro" panose="020B0503030403020204" pitchFamily="34" charset="0"/>
                <a:ea typeface="Source Sans Pro" panose="020B0503030403020204" pitchFamily="34" charset="0"/>
              </a:rPr>
            </a:br>
            <a:r>
              <a:rPr lang="es" sz="2000" b="1" dirty="0">
                <a:solidFill>
                  <a:schemeClr val="tx2"/>
                </a:solidFill>
                <a:latin typeface="Source Sans Pro" panose="020B0503030403020204" pitchFamily="34" charset="0"/>
                <a:ea typeface="Source Sans Pro" panose="020B0503030403020204" pitchFamily="34" charset="0"/>
              </a:rPr>
              <a:t>grupos de exposición:</a:t>
            </a:r>
          </a:p>
        </p:txBody>
      </p:sp>
      <p:sp>
        <p:nvSpPr>
          <p:cNvPr id="23" name="4 Marcador de texto">
            <a:extLst>
              <a:ext uri="{FF2B5EF4-FFF2-40B4-BE49-F238E27FC236}">
                <a16:creationId xmlns:a16="http://schemas.microsoft.com/office/drawing/2014/main" id="{BF8B1759-6E4C-8A48-8962-FE450742501B}"/>
              </a:ext>
            </a:extLst>
          </p:cNvPr>
          <p:cNvSpPr txBox="1">
            <a:spLocks/>
          </p:cNvSpPr>
          <p:nvPr/>
        </p:nvSpPr>
        <p:spPr>
          <a:xfrm>
            <a:off x="3070258" y="5025592"/>
            <a:ext cx="2930892" cy="591771"/>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8ECAE3"/>
                </a:solidFill>
                <a:latin typeface="Source Sans Pro" panose="020B0503030403020204" pitchFamily="34" charset="0"/>
                <a:ea typeface="Source Sans Pro" panose="020B0503030403020204" pitchFamily="34" charset="0"/>
              </a:rPr>
              <a:t>CL = Comunidad local</a:t>
            </a:r>
            <a:endParaRPr lang="es-VE" sz="1800" b="1" dirty="0">
              <a:solidFill>
                <a:srgbClr val="8ECAE3"/>
              </a:solidFill>
              <a:latin typeface="Source Sans Pro" panose="020B0503030403020204" pitchFamily="34" charset="0"/>
              <a:ea typeface="Source Sans Pro" panose="020B0503030403020204" pitchFamily="34" charset="0"/>
            </a:endParaRPr>
          </a:p>
        </p:txBody>
      </p:sp>
      <p:sp>
        <p:nvSpPr>
          <p:cNvPr id="24" name="4 Marcador de texto">
            <a:extLst>
              <a:ext uri="{FF2B5EF4-FFF2-40B4-BE49-F238E27FC236}">
                <a16:creationId xmlns:a16="http://schemas.microsoft.com/office/drawing/2014/main" id="{22F95517-D56E-5E40-B22F-F693DB7A23C6}"/>
              </a:ext>
            </a:extLst>
          </p:cNvPr>
          <p:cNvSpPr txBox="1">
            <a:spLocks/>
          </p:cNvSpPr>
          <p:nvPr/>
        </p:nvSpPr>
        <p:spPr>
          <a:xfrm>
            <a:off x="3050681" y="4299991"/>
            <a:ext cx="3167694" cy="663219"/>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D9882D"/>
                </a:solidFill>
                <a:latin typeface="Source Sans Pro" panose="020B0503030403020204" pitchFamily="34" charset="0"/>
                <a:ea typeface="Source Sans Pro" panose="020B0503030403020204" pitchFamily="34" charset="0"/>
              </a:rPr>
              <a:t>U = Usuarios del sistema de saneamiento</a:t>
            </a:r>
          </a:p>
        </p:txBody>
      </p:sp>
      <p:sp>
        <p:nvSpPr>
          <p:cNvPr id="19" name="Rectangular Callout 18">
            <a:extLst>
              <a:ext uri="{FF2B5EF4-FFF2-40B4-BE49-F238E27FC236}">
                <a16:creationId xmlns:a16="http://schemas.microsoft.com/office/drawing/2014/main" id="{E3270079-6681-DC4C-AB25-D6520F6AF316}"/>
              </a:ext>
            </a:extLst>
          </p:cNvPr>
          <p:cNvSpPr/>
          <p:nvPr/>
        </p:nvSpPr>
        <p:spPr>
          <a:xfrm>
            <a:off x="768469" y="4659211"/>
            <a:ext cx="1751889"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2.3</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28</a:t>
            </a:r>
          </a:p>
        </p:txBody>
      </p:sp>
      <p:sp>
        <p:nvSpPr>
          <p:cNvPr id="30" name="4 Marcador de texto">
            <a:extLst>
              <a:ext uri="{FF2B5EF4-FFF2-40B4-BE49-F238E27FC236}">
                <a16:creationId xmlns:a16="http://schemas.microsoft.com/office/drawing/2014/main" id="{DAD7C327-95F6-3D41-A166-C1DFF8D81F19}"/>
              </a:ext>
            </a:extLst>
          </p:cNvPr>
          <p:cNvSpPr txBox="1">
            <a:spLocks/>
          </p:cNvSpPr>
          <p:nvPr/>
        </p:nvSpPr>
        <p:spPr>
          <a:xfrm>
            <a:off x="6179537" y="4276139"/>
            <a:ext cx="2163780" cy="663220"/>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379275"/>
                </a:solidFill>
                <a:latin typeface="Source Sans Pro" panose="020B0503030403020204" pitchFamily="34" charset="0"/>
                <a:ea typeface="Source Sans Pro" panose="020B0503030403020204" pitchFamily="34" charset="0"/>
              </a:rPr>
              <a:t>CG = Comunidad en general</a:t>
            </a:r>
          </a:p>
        </p:txBody>
      </p:sp>
      <p:sp>
        <p:nvSpPr>
          <p:cNvPr id="31" name="4 Marcador de texto">
            <a:extLst>
              <a:ext uri="{FF2B5EF4-FFF2-40B4-BE49-F238E27FC236}">
                <a16:creationId xmlns:a16="http://schemas.microsoft.com/office/drawing/2014/main" id="{68B585C9-CD24-5B43-B945-AC3E15601B51}"/>
              </a:ext>
            </a:extLst>
          </p:cNvPr>
          <p:cNvSpPr txBox="1">
            <a:spLocks/>
          </p:cNvSpPr>
          <p:nvPr/>
        </p:nvSpPr>
        <p:spPr>
          <a:xfrm>
            <a:off x="6171789" y="5001472"/>
            <a:ext cx="2489724" cy="360073"/>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A9C748"/>
                </a:solidFill>
                <a:latin typeface="Source Sans Pro" panose="020B0503030403020204" pitchFamily="34" charset="0"/>
                <a:ea typeface="Source Sans Pro" panose="020B0503030403020204" pitchFamily="34" charset="0"/>
              </a:rPr>
              <a:t>A = Agricultores</a:t>
            </a:r>
            <a:endParaRPr lang="es-VE" sz="1800" b="1" dirty="0">
              <a:solidFill>
                <a:srgbClr val="A9C748"/>
              </a:solidFill>
              <a:latin typeface="Source Sans Pro" panose="020B0503030403020204" pitchFamily="34" charset="0"/>
              <a:ea typeface="Source Sans Pro" panose="020B0503030403020204" pitchFamily="34" charset="0"/>
            </a:endParaRPr>
          </a:p>
        </p:txBody>
      </p:sp>
      <p:sp>
        <p:nvSpPr>
          <p:cNvPr id="32" name="4 Marcador de texto">
            <a:extLst>
              <a:ext uri="{FF2B5EF4-FFF2-40B4-BE49-F238E27FC236}">
                <a16:creationId xmlns:a16="http://schemas.microsoft.com/office/drawing/2014/main" id="{415A2E86-AA55-9F45-9EC8-BBA454AEE758}"/>
              </a:ext>
            </a:extLst>
          </p:cNvPr>
          <p:cNvSpPr txBox="1">
            <a:spLocks/>
          </p:cNvSpPr>
          <p:nvPr/>
        </p:nvSpPr>
        <p:spPr>
          <a:xfrm>
            <a:off x="3070258" y="5494892"/>
            <a:ext cx="2930892" cy="591771"/>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E9BB20"/>
                </a:solidFill>
                <a:latin typeface="Source Sans Pro" panose="020B0503030403020204" pitchFamily="34" charset="0"/>
                <a:ea typeface="Source Sans Pro" panose="020B0503030403020204" pitchFamily="34" charset="0"/>
              </a:rPr>
              <a:t>O = Operarios</a:t>
            </a:r>
            <a:endParaRPr lang="es-VE" sz="1800" b="1" dirty="0">
              <a:solidFill>
                <a:srgbClr val="E9BB20"/>
              </a:solidFill>
              <a:latin typeface="Source Sans Pro" panose="020B0503030403020204" pitchFamily="34" charset="0"/>
              <a:ea typeface="Source Sans Pro" panose="020B0503030403020204" pitchFamily="34" charset="0"/>
            </a:endParaRPr>
          </a:p>
        </p:txBody>
      </p:sp>
      <p:sp>
        <p:nvSpPr>
          <p:cNvPr id="33" name="4 Marcador de texto">
            <a:extLst>
              <a:ext uri="{FF2B5EF4-FFF2-40B4-BE49-F238E27FC236}">
                <a16:creationId xmlns:a16="http://schemas.microsoft.com/office/drawing/2014/main" id="{8376D895-77FC-DF40-ABB1-70A57D5940A2}"/>
              </a:ext>
            </a:extLst>
          </p:cNvPr>
          <p:cNvSpPr txBox="1">
            <a:spLocks/>
          </p:cNvSpPr>
          <p:nvPr/>
        </p:nvSpPr>
        <p:spPr>
          <a:xfrm>
            <a:off x="6179537" y="5561798"/>
            <a:ext cx="2489724" cy="559456"/>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anose="020B0604020202020204" pitchFamily="34" charset="0"/>
              <a:buChar char="•"/>
            </a:pPr>
            <a:r>
              <a:rPr lang="es" sz="1800" b="1" dirty="0">
                <a:solidFill>
                  <a:srgbClr val="EF9C7C"/>
                </a:solidFill>
                <a:latin typeface="Source Sans Pro" panose="020B0503030403020204" pitchFamily="34" charset="0"/>
                <a:ea typeface="Source Sans Pro" panose="020B0503030403020204" pitchFamily="34" charset="0"/>
              </a:rPr>
              <a:t>C = Consumidores</a:t>
            </a:r>
          </a:p>
          <a:p>
            <a:pPr rtl="0"/>
            <a:endParaRPr lang="es-VE" sz="1800" b="1" dirty="0">
              <a:solidFill>
                <a:srgbClr val="EF9C7C"/>
              </a:solidFill>
              <a:latin typeface="Source Sans Pro" panose="020B0503030403020204" pitchFamily="34" charset="0"/>
              <a:ea typeface="Source Sans Pro" panose="020B0503030403020204" pitchFamily="34" charset="0"/>
            </a:endParaRPr>
          </a:p>
        </p:txBody>
      </p:sp>
      <p:sp>
        <p:nvSpPr>
          <p:cNvPr id="2" name="Text Placeholder 19">
            <a:extLst>
              <a:ext uri="{FF2B5EF4-FFF2-40B4-BE49-F238E27FC236}">
                <a16:creationId xmlns:a16="http://schemas.microsoft.com/office/drawing/2014/main" id="{F1B0F47E-9619-38D5-DAFE-03B060E847E3}"/>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Identificar los grupos de exposición</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77D56454-7027-4F6F-71F5-5C465341A812}"/>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2.3</a:t>
            </a:r>
          </a:p>
        </p:txBody>
      </p:sp>
      <p:sp>
        <p:nvSpPr>
          <p:cNvPr id="4" name="TextBox 11">
            <a:extLst>
              <a:ext uri="{FF2B5EF4-FFF2-40B4-BE49-F238E27FC236}">
                <a16:creationId xmlns:a16="http://schemas.microsoft.com/office/drawing/2014/main" id="{71E46CC3-E345-191C-B85A-4CC1A0BFDC85}"/>
              </a:ext>
            </a:extLst>
          </p:cNvPr>
          <p:cNvSpPr txBox="1"/>
          <p:nvPr/>
        </p:nvSpPr>
        <p:spPr>
          <a:xfrm>
            <a:off x="1881853" y="1117112"/>
            <a:ext cx="4146698" cy="584775"/>
          </a:xfrm>
          <a:prstGeom prst="rect">
            <a:avLst/>
          </a:prstGeom>
          <a:noFill/>
        </p:spPr>
        <p:txBody>
          <a:bodyPr wrap="square" rtlCol="0">
            <a:spAutoFit/>
          </a:bodyPr>
          <a:lstStyle/>
          <a:p>
            <a:pPr rtl="0"/>
            <a:r>
              <a:rPr lang="es"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OBJECTIVO</a:t>
            </a:r>
          </a:p>
        </p:txBody>
      </p:sp>
      <p:pic>
        <p:nvPicPr>
          <p:cNvPr id="6" name="Picture 12">
            <a:extLst>
              <a:ext uri="{FF2B5EF4-FFF2-40B4-BE49-F238E27FC236}">
                <a16:creationId xmlns:a16="http://schemas.microsoft.com/office/drawing/2014/main" id="{48B42CA6-D68F-4EA1-6CCA-975CB0AACA64}"/>
              </a:ext>
            </a:extLst>
          </p:cNvPr>
          <p:cNvPicPr>
            <a:picLocks noChangeAspect="1"/>
          </p:cNvPicPr>
          <p:nvPr/>
        </p:nvPicPr>
        <p:blipFill rotWithShape="1">
          <a:blip r:embed="rId3"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2459" y="1399121"/>
            <a:ext cx="1091955" cy="1082032"/>
          </a:xfrm>
          <a:prstGeom prst="rect">
            <a:avLst/>
          </a:prstGeom>
        </p:spPr>
      </p:pic>
    </p:spTree>
    <p:extLst>
      <p:ext uri="{BB962C8B-B14F-4D97-AF65-F5344CB8AC3E}">
        <p14:creationId xmlns:p14="http://schemas.microsoft.com/office/powerpoint/2010/main" val="3688188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253FB0-FAB5-B37F-5AD5-F79A086D0DAD}"/>
              </a:ext>
            </a:extLst>
          </p:cNvPr>
          <p:cNvPicPr>
            <a:picLocks noChangeAspect="1"/>
          </p:cNvPicPr>
          <p:nvPr/>
        </p:nvPicPr>
        <p:blipFill rotWithShape="1">
          <a:blip r:embed="rId2"/>
          <a:srcRect l="4000" t="58413" r="5572" b="4508"/>
          <a:stretch/>
        </p:blipFill>
        <p:spPr>
          <a:xfrm>
            <a:off x="0" y="1354824"/>
            <a:ext cx="9129512" cy="4211404"/>
          </a:xfrm>
          <a:prstGeom prst="rect">
            <a:avLst/>
          </a:prstGeom>
        </p:spPr>
      </p:pic>
      <p:sp>
        <p:nvSpPr>
          <p:cNvPr id="45" name="Rectangular Callout 44">
            <a:extLst>
              <a:ext uri="{FF2B5EF4-FFF2-40B4-BE49-F238E27FC236}">
                <a16:creationId xmlns:a16="http://schemas.microsoft.com/office/drawing/2014/main" id="{0DC8D25B-869D-714D-A9F1-D4616DFB9B62}"/>
              </a:ext>
            </a:extLst>
          </p:cNvPr>
          <p:cNvSpPr/>
          <p:nvPr/>
        </p:nvSpPr>
        <p:spPr>
          <a:xfrm>
            <a:off x="4950241" y="5268765"/>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2.4</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29</a:t>
            </a:r>
          </a:p>
        </p:txBody>
      </p:sp>
      <p:sp>
        <p:nvSpPr>
          <p:cNvPr id="3" name="Text Placeholder 19">
            <a:extLst>
              <a:ext uri="{FF2B5EF4-FFF2-40B4-BE49-F238E27FC236}">
                <a16:creationId xmlns:a16="http://schemas.microsoft.com/office/drawing/2014/main" id="{1B89E3F3-4AE8-4DFA-9D22-95B4706924F9}"/>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Identificar los grupos de exposición</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563ED4DB-A17C-45B5-0904-5BBE49BC04F8}"/>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2.3</a:t>
            </a:r>
          </a:p>
        </p:txBody>
      </p:sp>
    </p:spTree>
    <p:extLst>
      <p:ext uri="{BB962C8B-B14F-4D97-AF65-F5344CB8AC3E}">
        <p14:creationId xmlns:p14="http://schemas.microsoft.com/office/powerpoint/2010/main" val="252848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a:extLst>
              <a:ext uri="{FF2B5EF4-FFF2-40B4-BE49-F238E27FC236}">
                <a16:creationId xmlns:a16="http://schemas.microsoft.com/office/drawing/2014/main" id="{8B9FEE35-11FE-2D49-A424-8E03A396DFC8}"/>
              </a:ext>
            </a:extLst>
          </p:cNvPr>
          <p:cNvSpPr/>
          <p:nvPr/>
        </p:nvSpPr>
        <p:spPr>
          <a:xfrm>
            <a:off x="6901468" y="4916995"/>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Herramienta 2.2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 </a:t>
            </a: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30</a:t>
            </a:r>
          </a:p>
        </p:txBody>
      </p:sp>
      <p:sp>
        <p:nvSpPr>
          <p:cNvPr id="11" name="3 Marcador de texto">
            <a:extLst>
              <a:ext uri="{FF2B5EF4-FFF2-40B4-BE49-F238E27FC236}">
                <a16:creationId xmlns:a16="http://schemas.microsoft.com/office/drawing/2014/main" id="{6497A4E1-15D8-6042-B026-11394FC65A36}"/>
              </a:ext>
            </a:extLst>
          </p:cNvPr>
          <p:cNvSpPr txBox="1">
            <a:spLocks/>
          </p:cNvSpPr>
          <p:nvPr/>
        </p:nvSpPr>
        <p:spPr>
          <a:xfrm>
            <a:off x="271392" y="1455005"/>
            <a:ext cx="8755813" cy="398013"/>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Utilicen la herramienta 2.2 para caracterizar los grupos de exposición</a:t>
            </a:r>
          </a:p>
        </p:txBody>
      </p:sp>
      <p:sp>
        <p:nvSpPr>
          <p:cNvPr id="2" name="Text Placeholder 19">
            <a:extLst>
              <a:ext uri="{FF2B5EF4-FFF2-40B4-BE49-F238E27FC236}">
                <a16:creationId xmlns:a16="http://schemas.microsoft.com/office/drawing/2014/main" id="{49C235BE-4CD7-E766-5102-FB6AAE840E93}"/>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Identificar los grupos de exposición</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F2D95A3C-F9E5-9BE4-EE2F-5AAB080632A9}"/>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2.3</a:t>
            </a:r>
          </a:p>
        </p:txBody>
      </p:sp>
      <p:pic>
        <p:nvPicPr>
          <p:cNvPr id="5" name="Imagen 4">
            <a:extLst>
              <a:ext uri="{FF2B5EF4-FFF2-40B4-BE49-F238E27FC236}">
                <a16:creationId xmlns:a16="http://schemas.microsoft.com/office/drawing/2014/main" id="{ECB697C1-FBC2-0A15-565D-428F9B2D2F85}"/>
              </a:ext>
            </a:extLst>
          </p:cNvPr>
          <p:cNvPicPr>
            <a:picLocks noChangeAspect="1"/>
          </p:cNvPicPr>
          <p:nvPr/>
        </p:nvPicPr>
        <p:blipFill rotWithShape="1">
          <a:blip r:embed="rId3"/>
          <a:srcRect l="6715" t="59937" r="7999" b="18730"/>
          <a:stretch/>
        </p:blipFill>
        <p:spPr>
          <a:xfrm>
            <a:off x="8298" y="2015217"/>
            <a:ext cx="9127403" cy="2568515"/>
          </a:xfrm>
          <a:prstGeom prst="rect">
            <a:avLst/>
          </a:prstGeom>
        </p:spPr>
      </p:pic>
    </p:spTree>
    <p:extLst>
      <p:ext uri="{BB962C8B-B14F-4D97-AF65-F5344CB8AC3E}">
        <p14:creationId xmlns:p14="http://schemas.microsoft.com/office/powerpoint/2010/main" val="416812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AFCF711-BDD8-E921-345F-512386C07F63}"/>
              </a:ext>
            </a:extLst>
          </p:cNvPr>
          <p:cNvPicPr>
            <a:picLocks noChangeAspect="1"/>
          </p:cNvPicPr>
          <p:nvPr/>
        </p:nvPicPr>
        <p:blipFill>
          <a:blip r:embed="rId2"/>
          <a:stretch>
            <a:fillRect/>
          </a:stretch>
        </p:blipFill>
        <p:spPr>
          <a:xfrm>
            <a:off x="3186213" y="1131664"/>
            <a:ext cx="5401606" cy="5278563"/>
          </a:xfrm>
          <a:prstGeom prst="rect">
            <a:avLst/>
          </a:prstGeom>
        </p:spPr>
      </p:pic>
      <p:sp>
        <p:nvSpPr>
          <p:cNvPr id="6" name="Text Placeholder 19">
            <a:extLst>
              <a:ext uri="{FF2B5EF4-FFF2-40B4-BE49-F238E27FC236}">
                <a16:creationId xmlns:a16="http://schemas.microsoft.com/office/drawing/2014/main" id="{3B99340F-2602-4B46-87B3-2BAEEBFDF7BC}"/>
              </a:ext>
            </a:extLst>
          </p:cNvPr>
          <p:cNvSpPr txBox="1">
            <a:spLocks/>
          </p:cNvSpPr>
          <p:nvPr/>
        </p:nvSpPr>
        <p:spPr>
          <a:xfrm>
            <a:off x="272807" y="1428712"/>
            <a:ext cx="4440595"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2.3. Identificar los grupos de exposición</a:t>
            </a:r>
          </a:p>
        </p:txBody>
      </p:sp>
      <p:pic>
        <p:nvPicPr>
          <p:cNvPr id="8" name="Picture 4">
            <a:extLst>
              <a:ext uri="{FF2B5EF4-FFF2-40B4-BE49-F238E27FC236}">
                <a16:creationId xmlns:a16="http://schemas.microsoft.com/office/drawing/2014/main" id="{23ADF076-CE05-6659-897D-E1AF9F26514D}"/>
              </a:ext>
            </a:extLst>
          </p:cNvPr>
          <p:cNvPicPr>
            <a:picLocks noChangeAspect="1"/>
          </p:cNvPicPr>
          <p:nvPr/>
        </p:nvPicPr>
        <p:blipFill>
          <a:blip r:embed="rId3"/>
          <a:stretch>
            <a:fillRect/>
          </a:stretch>
        </p:blipFill>
        <p:spPr>
          <a:xfrm>
            <a:off x="322226" y="79856"/>
            <a:ext cx="5273748" cy="1051808"/>
          </a:xfrm>
          <a:prstGeom prst="rect">
            <a:avLst/>
          </a:prstGeom>
        </p:spPr>
      </p:pic>
      <p:sp>
        <p:nvSpPr>
          <p:cNvPr id="9" name="Rectangle 2">
            <a:extLst>
              <a:ext uri="{FF2B5EF4-FFF2-40B4-BE49-F238E27FC236}">
                <a16:creationId xmlns:a16="http://schemas.microsoft.com/office/drawing/2014/main" id="{81394571-3F2C-8E2A-43B8-249B52C0ADFD}"/>
              </a:ext>
            </a:extLst>
          </p:cNvPr>
          <p:cNvSpPr/>
          <p:nvPr/>
        </p:nvSpPr>
        <p:spPr>
          <a:xfrm>
            <a:off x="5595974" y="155059"/>
            <a:ext cx="3534112" cy="104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spTree>
    <p:extLst>
      <p:ext uri="{BB962C8B-B14F-4D97-AF65-F5344CB8AC3E}">
        <p14:creationId xmlns:p14="http://schemas.microsoft.com/office/powerpoint/2010/main" val="257962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76D49C0-E379-3D60-5C5C-0413AB8A2DB0}"/>
              </a:ext>
            </a:extLst>
          </p:cNvPr>
          <p:cNvSpPr/>
          <p:nvPr/>
        </p:nvSpPr>
        <p:spPr>
          <a:xfrm>
            <a:off x="0" y="103787"/>
            <a:ext cx="4434147" cy="348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000" dirty="0">
                <a:solidFill>
                  <a:schemeClr val="accent6">
                    <a:lumMod val="10000"/>
                  </a:schemeClr>
                </a:solidFill>
                <a:latin typeface="Source Sans Pro" panose="020B0503030403020204" pitchFamily="34" charset="0"/>
                <a:ea typeface="Source Sans Pro" panose="020B0503030403020204" pitchFamily="34" charset="0"/>
              </a:rPr>
              <a:t>Ejemplo práctico: PSS EN NEWTOWN</a:t>
            </a:r>
          </a:p>
        </p:txBody>
      </p:sp>
      <p:pic>
        <p:nvPicPr>
          <p:cNvPr id="8" name="Imagen 7">
            <a:extLst>
              <a:ext uri="{FF2B5EF4-FFF2-40B4-BE49-F238E27FC236}">
                <a16:creationId xmlns:a16="http://schemas.microsoft.com/office/drawing/2014/main" id="{3C78B161-1A35-FFE3-5CF0-37807C8C4034}"/>
              </a:ext>
            </a:extLst>
          </p:cNvPr>
          <p:cNvPicPr>
            <a:picLocks noChangeAspect="1"/>
          </p:cNvPicPr>
          <p:nvPr/>
        </p:nvPicPr>
        <p:blipFill>
          <a:blip r:embed="rId2"/>
          <a:stretch>
            <a:fillRect/>
          </a:stretch>
        </p:blipFill>
        <p:spPr>
          <a:xfrm>
            <a:off x="38441" y="593890"/>
            <a:ext cx="9067118" cy="5811532"/>
          </a:xfrm>
          <a:prstGeom prst="rect">
            <a:avLst/>
          </a:prstGeom>
        </p:spPr>
      </p:pic>
    </p:spTree>
    <p:extLst>
      <p:ext uri="{BB962C8B-B14F-4D97-AF65-F5344CB8AC3E}">
        <p14:creationId xmlns:p14="http://schemas.microsoft.com/office/powerpoint/2010/main" val="3865505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91264DA-37B2-EBF3-3A60-81A727553FD2}"/>
              </a:ext>
            </a:extLst>
          </p:cNvPr>
          <p:cNvPicPr>
            <a:picLocks noChangeAspect="1"/>
          </p:cNvPicPr>
          <p:nvPr/>
        </p:nvPicPr>
        <p:blipFill rotWithShape="1">
          <a:blip r:embed="rId3"/>
          <a:srcRect l="21406" t="59306" r="21562" b="4722"/>
          <a:stretch/>
        </p:blipFill>
        <p:spPr>
          <a:xfrm>
            <a:off x="4979592" y="1523074"/>
            <a:ext cx="3973552" cy="2819590"/>
          </a:xfrm>
          <a:prstGeom prst="rect">
            <a:avLst/>
          </a:prstGeom>
          <a:ln w="19050">
            <a:solidFill>
              <a:srgbClr val="000000"/>
            </a:solidFill>
          </a:ln>
        </p:spPr>
      </p:pic>
      <p:sp>
        <p:nvSpPr>
          <p:cNvPr id="5" name="4 Marcador de texto"/>
          <p:cNvSpPr>
            <a:spLocks noGrp="1"/>
          </p:cNvSpPr>
          <p:nvPr>
            <p:ph type="body" sz="quarter" idx="14"/>
          </p:nvPr>
        </p:nvSpPr>
        <p:spPr>
          <a:xfrm>
            <a:off x="239189" y="2059603"/>
            <a:ext cx="4673375" cy="1906726"/>
          </a:xfrm>
        </p:spPr>
        <p:txBody>
          <a:bodyPr rtlCol="0"/>
          <a:lstStyle/>
          <a:p>
            <a:pPr marL="0" indent="0" rtl="0">
              <a:lnSpc>
                <a:spcPct val="100000"/>
              </a:lnSpc>
              <a:buNone/>
            </a:pPr>
            <a:r>
              <a:rPr lang="es" sz="3000" dirty="0">
                <a:solidFill>
                  <a:schemeClr val="accent5">
                    <a:lumMod val="10000"/>
                  </a:schemeClr>
                </a:solidFill>
                <a:latin typeface="Source Sans Pro" panose="020B0503030403020204" pitchFamily="34" charset="0"/>
                <a:ea typeface="Source Sans Pro" panose="020B0503030403020204" pitchFamily="34" charset="0"/>
              </a:rPr>
              <a:t>Aplicar el paso 2.3 a su PSS</a:t>
            </a:r>
          </a:p>
          <a:p>
            <a:pPr marL="0" indent="0" rtl="0">
              <a:lnSpc>
                <a:spcPct val="100000"/>
              </a:lnSpc>
              <a:buNone/>
            </a:pPr>
            <a:r>
              <a:rPr lang="es" sz="2200" dirty="0">
                <a:solidFill>
                  <a:schemeClr val="accent5">
                    <a:lumMod val="10000"/>
                  </a:schemeClr>
                </a:solidFill>
                <a:latin typeface="Source Sans Pro" panose="020B0503030403020204" pitchFamily="34" charset="0"/>
                <a:ea typeface="Source Sans Pro" panose="020B0503030403020204" pitchFamily="34" charset="0"/>
              </a:rPr>
              <a:t>Pueden consultar las instrucciones en la hoja de trabajo 2 de los participantes. </a:t>
            </a:r>
          </a:p>
          <a:p>
            <a:pPr marL="0" indent="0" rtl="0">
              <a:lnSpc>
                <a:spcPct val="100000"/>
              </a:lnSpc>
              <a:buNone/>
            </a:pPr>
            <a:r>
              <a:rPr lang="es" sz="2200" dirty="0">
                <a:solidFill>
                  <a:schemeClr val="accent5">
                    <a:lumMod val="10000"/>
                  </a:schemeClr>
                </a:solidFill>
                <a:latin typeface="Source Sans Pro" panose="020B0503030403020204" pitchFamily="34" charset="0"/>
                <a:ea typeface="Source Sans Pro" panose="020B0503030403020204" pitchFamily="34" charset="0"/>
              </a:rPr>
              <a:t>En grupos, deberán:</a:t>
            </a: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17746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26676"/>
                </a:solidFill>
              </a:rPr>
              <a:t>TRABAJO EN GRUPOS</a:t>
            </a:r>
          </a:p>
        </p:txBody>
      </p:sp>
      <p:sp>
        <p:nvSpPr>
          <p:cNvPr id="9" name="4 Marcador de texto">
            <a:extLst>
              <a:ext uri="{FF2B5EF4-FFF2-40B4-BE49-F238E27FC236}">
                <a16:creationId xmlns:a16="http://schemas.microsoft.com/office/drawing/2014/main" id="{062F2A80-0F05-644D-BDF0-5C4A1E4E1D6E}"/>
              </a:ext>
            </a:extLst>
          </p:cNvPr>
          <p:cNvSpPr txBox="1">
            <a:spLocks/>
          </p:cNvSpPr>
          <p:nvPr/>
        </p:nvSpPr>
        <p:spPr>
          <a:xfrm>
            <a:off x="239189" y="4421278"/>
            <a:ext cx="8762288" cy="1254383"/>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200" dirty="0">
                <a:solidFill>
                  <a:schemeClr val="accent5">
                    <a:lumMod val="10000"/>
                  </a:schemeClr>
                </a:solidFill>
                <a:latin typeface="Source Sans Pro" panose="020B0503030403020204" pitchFamily="34" charset="0"/>
                <a:ea typeface="Source Sans Pro" panose="020B0503030403020204" pitchFamily="34" charset="0"/>
              </a:rPr>
              <a:t>Determinar en sus mapas cuáles son los grupos de exposición</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a:p>
            <a:pPr rtl="0">
              <a:lnSpc>
                <a:spcPct val="100000"/>
              </a:lnSpc>
            </a:pPr>
            <a:r>
              <a:rPr lang="es" sz="2200" dirty="0">
                <a:latin typeface="Source Sans Pro" panose="020B0503030403020204" pitchFamily="34" charset="0"/>
                <a:ea typeface="Source Sans Pro" panose="020B0503030403020204" pitchFamily="34" charset="0"/>
              </a:rPr>
              <a:t>Establecer las características de los grupos de exposición</a:t>
            </a:r>
            <a:endParaRPr lang="en-AU" sz="1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0217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FDD2AFC-B115-CAA2-FAFC-06C219E4DD0C}"/>
              </a:ext>
            </a:extLst>
          </p:cNvPr>
          <p:cNvPicPr>
            <a:picLocks noChangeAspect="1"/>
          </p:cNvPicPr>
          <p:nvPr/>
        </p:nvPicPr>
        <p:blipFill rotWithShape="1">
          <a:blip r:embed="rId2"/>
          <a:srcRect l="15156" t="55000" r="18438" b="3750"/>
          <a:stretch/>
        </p:blipFill>
        <p:spPr>
          <a:xfrm>
            <a:off x="1646823" y="1384817"/>
            <a:ext cx="5850353" cy="4088365"/>
          </a:xfrm>
          <a:prstGeom prst="rect">
            <a:avLst/>
          </a:prstGeom>
        </p:spPr>
      </p:pic>
      <p:sp>
        <p:nvSpPr>
          <p:cNvPr id="8" name="Text Placeholder 19">
            <a:extLst>
              <a:ext uri="{FF2B5EF4-FFF2-40B4-BE49-F238E27FC236}">
                <a16:creationId xmlns:a16="http://schemas.microsoft.com/office/drawing/2014/main" id="{6F0238D6-B47E-C140-8AE5-009B82838DB7}"/>
              </a:ext>
            </a:extLst>
          </p:cNvPr>
          <p:cNvSpPr txBox="1">
            <a:spLocks/>
          </p:cNvSpPr>
          <p:nvPr/>
        </p:nvSpPr>
        <p:spPr>
          <a:xfrm>
            <a:off x="63500" y="150494"/>
            <a:ext cx="9017000" cy="521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700" spc="0" dirty="0">
                <a:solidFill>
                  <a:schemeClr val="tx2"/>
                </a:solidFill>
                <a:latin typeface="Source Sans Pro" panose="020B0503030403020204" pitchFamily="34" charset="0"/>
                <a:ea typeface="Source Sans Pro" panose="020B0503030403020204" pitchFamily="34" charset="0"/>
              </a:rPr>
              <a:t>Compartir los resultados de los trabajo grupales de la implementación del módulo 1 y los pasos 2.1 a 2.3</a:t>
            </a:r>
            <a:endParaRPr lang="x-none" sz="2700" spc="0" dirty="0">
              <a:solidFill>
                <a:schemeClr val="tx2"/>
              </a:solidFill>
              <a:latin typeface="Source Sans Pro" panose="020B0503030403020204" pitchFamily="34" charset="0"/>
              <a:ea typeface="Source Sans Pro" panose="020B0503030403020204" pitchFamily="34" charset="0"/>
            </a:endParaRPr>
          </a:p>
        </p:txBody>
      </p:sp>
      <p:pic>
        <p:nvPicPr>
          <p:cNvPr id="7" name="Imagen 6" descr="Imagen que contiene Interfaz de usuario gráfica&#10;&#10;Descripción generada automáticamente">
            <a:extLst>
              <a:ext uri="{FF2B5EF4-FFF2-40B4-BE49-F238E27FC236}">
                <a16:creationId xmlns:a16="http://schemas.microsoft.com/office/drawing/2014/main" id="{DD276315-A74F-9659-C15B-FFCB0E78EA5D}"/>
              </a:ext>
            </a:extLst>
          </p:cNvPr>
          <p:cNvPicPr>
            <a:picLocks noChangeAspect="1"/>
          </p:cNvPicPr>
          <p:nvPr/>
        </p:nvPicPr>
        <p:blipFill>
          <a:blip r:embed="rId3"/>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388227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200404A-D6E2-AA99-36CA-0FA3B79DEC5A}"/>
              </a:ext>
            </a:extLst>
          </p:cNvPr>
          <p:cNvPicPr>
            <a:picLocks noChangeAspect="1"/>
          </p:cNvPicPr>
          <p:nvPr/>
        </p:nvPicPr>
        <p:blipFill rotWithShape="1">
          <a:blip r:embed="rId3"/>
          <a:srcRect l="15156" t="55000" r="18438" b="3750"/>
          <a:stretch/>
        </p:blipFill>
        <p:spPr>
          <a:xfrm>
            <a:off x="1676951" y="1405871"/>
            <a:ext cx="5790098" cy="4046257"/>
          </a:xfrm>
          <a:prstGeom prst="rect">
            <a:avLst/>
          </a:prstGeom>
        </p:spPr>
      </p:pic>
      <p:sp>
        <p:nvSpPr>
          <p:cNvPr id="6" name="Rectangular Callout 5">
            <a:extLst>
              <a:ext uri="{FF2B5EF4-FFF2-40B4-BE49-F238E27FC236}">
                <a16:creationId xmlns:a16="http://schemas.microsoft.com/office/drawing/2014/main" id="{E076293B-EB96-1E4F-A627-36B83CBF7E8D}"/>
              </a:ext>
            </a:extLst>
          </p:cNvPr>
          <p:cNvSpPr/>
          <p:nvPr/>
        </p:nvSpPr>
        <p:spPr>
          <a:xfrm>
            <a:off x="7585558" y="5179335"/>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30 a 35</a:t>
            </a:r>
          </a:p>
        </p:txBody>
      </p:sp>
      <p:sp>
        <p:nvSpPr>
          <p:cNvPr id="5" name="Text Placeholder 19">
            <a:extLst>
              <a:ext uri="{FF2B5EF4-FFF2-40B4-BE49-F238E27FC236}">
                <a16:creationId xmlns:a16="http://schemas.microsoft.com/office/drawing/2014/main" id="{FA6E08BB-D09D-934B-A135-E9FBBE5F01C9}"/>
              </a:ext>
            </a:extLst>
          </p:cNvPr>
          <p:cNvSpPr txBox="1">
            <a:spLocks/>
          </p:cNvSpPr>
          <p:nvPr/>
        </p:nvSpPr>
        <p:spPr>
          <a:xfrm>
            <a:off x="63499" y="428854"/>
            <a:ext cx="9017000" cy="521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3000" b="1" spc="0" dirty="0">
                <a:solidFill>
                  <a:schemeClr val="tx2"/>
                </a:solidFill>
                <a:latin typeface="Source Sans Pro" panose="020B0503030403020204" pitchFamily="34" charset="0"/>
                <a:ea typeface="Source Sans Pro" panose="020B0503030403020204" pitchFamily="34" charset="0"/>
              </a:rPr>
              <a:t>Prosigamos con el módulo 2</a:t>
            </a:r>
            <a:endParaRPr lang="x-none" sz="3000" b="1" spc="0" dirty="0">
              <a:solidFill>
                <a:schemeClr val="tx2"/>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5308E770-8BF9-004F-8538-82ED004F39DA}"/>
              </a:ext>
            </a:extLst>
          </p:cNvPr>
          <p:cNvSpPr txBox="1"/>
          <p:nvPr/>
        </p:nvSpPr>
        <p:spPr>
          <a:xfrm>
            <a:off x="4089335" y="5179335"/>
            <a:ext cx="965329" cy="369332"/>
          </a:xfrm>
          <a:prstGeom prst="rect">
            <a:avLst/>
          </a:prstGeom>
          <a:noFill/>
        </p:spPr>
        <p:txBody>
          <a:bodyPr wrap="none" rtlCol="0">
            <a:spAutoFit/>
          </a:bodyPr>
          <a:lstStyle/>
          <a:p>
            <a:pPr rtl="0"/>
            <a:r>
              <a:rPr lang="es" dirty="0">
                <a:solidFill>
                  <a:schemeClr val="tx2"/>
                </a:solidFill>
              </a:rPr>
              <a:t>-PARTE 2-</a:t>
            </a:r>
          </a:p>
        </p:txBody>
      </p:sp>
      <p:pic>
        <p:nvPicPr>
          <p:cNvPr id="10" name="Imagen 9" descr="Imagen que contiene Interfaz de usuario gráfica&#10;&#10;Descripción generada automáticamente">
            <a:extLst>
              <a:ext uri="{FF2B5EF4-FFF2-40B4-BE49-F238E27FC236}">
                <a16:creationId xmlns:a16="http://schemas.microsoft.com/office/drawing/2014/main" id="{20412055-2413-42E0-8625-1D27701ADC83}"/>
              </a:ext>
            </a:extLst>
          </p:cNvPr>
          <p:cNvPicPr>
            <a:picLocks noChangeAspect="1"/>
          </p:cNvPicPr>
          <p:nvPr/>
        </p:nvPicPr>
        <p:blipFill>
          <a:blip r:embed="rId4"/>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32375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1881853" y="1659355"/>
            <a:ext cx="6847367" cy="972000"/>
          </a:xfrm>
        </p:spPr>
        <p:txBody>
          <a:bodyPr rtlCol="0" anchor="t"/>
          <a:lstStyle/>
          <a:p>
            <a:pPr rtl="0">
              <a:spcBef>
                <a:spcPct val="20000"/>
              </a:spcBef>
              <a:defRPr/>
            </a:pPr>
            <a:r>
              <a:rPr lang="es" sz="2200" dirty="0">
                <a:latin typeface="Source Sans Pro" panose="020B0503030403020204" pitchFamily="34" charset="0"/>
                <a:ea typeface="Source Sans Pro" panose="020B0503030403020204" pitchFamily="34" charset="0"/>
              </a:rPr>
              <a:t>Comprender el origen y el camino que siguen los flujos</a:t>
            </a:r>
            <a:br>
              <a:rPr lang="es" sz="2200" dirty="0">
                <a:latin typeface="Source Sans Pro" panose="020B0503030403020204" pitchFamily="34" charset="0"/>
                <a:ea typeface="Source Sans Pro" panose="020B0503030403020204" pitchFamily="34" charset="0"/>
              </a:rPr>
            </a:br>
            <a:r>
              <a:rPr lang="es" sz="2200" dirty="0">
                <a:latin typeface="Source Sans Pro" panose="020B0503030403020204" pitchFamily="34" charset="0"/>
                <a:ea typeface="Source Sans Pro" panose="020B0503030403020204" pitchFamily="34" charset="0"/>
              </a:rPr>
              <a:t>a través del sistema, algo fundamental para la posterior evaluación de los grupos de exposición de riesgo.</a:t>
            </a:r>
            <a:endParaRPr lang="en-GB" sz="22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875A239-7677-EE40-88AD-A37398B20E89}"/>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4DC0F796-1D91-6540-BBEB-8D31DA72C13F}"/>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
        <p:nvSpPr>
          <p:cNvPr id="10" name="1 Marcador de texto">
            <a:extLst>
              <a:ext uri="{FF2B5EF4-FFF2-40B4-BE49-F238E27FC236}">
                <a16:creationId xmlns:a16="http://schemas.microsoft.com/office/drawing/2014/main" id="{5AC8E51C-B92B-F640-84D8-86FDEB986CFF}"/>
              </a:ext>
            </a:extLst>
          </p:cNvPr>
          <p:cNvSpPr txBox="1">
            <a:spLocks/>
          </p:cNvSpPr>
          <p:nvPr/>
        </p:nvSpPr>
        <p:spPr>
          <a:xfrm>
            <a:off x="2423887" y="3241841"/>
            <a:ext cx="3882851" cy="861774"/>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200" dirty="0">
                <a:solidFill>
                  <a:srgbClr val="369175"/>
                </a:solidFill>
                <a:latin typeface="Source Sans Pro" panose="020B0503030403020204" pitchFamily="34" charset="0"/>
                <a:ea typeface="Source Sans Pro" panose="020B0503030403020204" pitchFamily="34" charset="0"/>
              </a:rPr>
              <a:t>Recomendaciones de la OMS</a:t>
            </a:r>
          </a:p>
          <a:p>
            <a:pPr rtl="0">
              <a:spcBef>
                <a:spcPct val="20000"/>
              </a:spcBef>
              <a:defRPr/>
            </a:pPr>
            <a:endParaRPr lang="en-AU" sz="2200" dirty="0">
              <a:solidFill>
                <a:schemeClr val="accent2">
                  <a:lumMod val="75000"/>
                </a:schemeClr>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A08920F4-C047-AD4E-A41F-1864652D43CD}"/>
              </a:ext>
            </a:extLst>
          </p:cNvPr>
          <p:cNvSpPr txBox="1">
            <a:spLocks/>
          </p:cNvSpPr>
          <p:nvPr/>
        </p:nvSpPr>
        <p:spPr>
          <a:xfrm>
            <a:off x="2423887" y="3743204"/>
            <a:ext cx="6090152" cy="62932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rtl="0">
              <a:lnSpc>
                <a:spcPct val="100000"/>
              </a:lnSpc>
            </a:pPr>
            <a:r>
              <a:rPr lang="es" sz="2200">
                <a:solidFill>
                  <a:srgbClr val="369175"/>
                </a:solidFill>
                <a:latin typeface="Source Sans Pro" panose="020B0503030403020204" pitchFamily="34" charset="0"/>
                <a:ea typeface="Source Sans Pro" panose="020B0503030403020204" pitchFamily="34" charset="0"/>
              </a:rPr>
              <a:t>Recomendación 2: Garantizar el acceso universal a sistemas seguros en toda la cadena de servicios de saneamiento. </a:t>
            </a:r>
          </a:p>
        </p:txBody>
      </p:sp>
      <p:sp>
        <p:nvSpPr>
          <p:cNvPr id="16" name="3 Marcador de texto">
            <a:extLst>
              <a:ext uri="{FF2B5EF4-FFF2-40B4-BE49-F238E27FC236}">
                <a16:creationId xmlns:a16="http://schemas.microsoft.com/office/drawing/2014/main" id="{49A9290E-06D2-EF4C-A470-A69261DDCF34}"/>
              </a:ext>
            </a:extLst>
          </p:cNvPr>
          <p:cNvSpPr txBox="1">
            <a:spLocks/>
          </p:cNvSpPr>
          <p:nvPr/>
        </p:nvSpPr>
        <p:spPr>
          <a:xfrm>
            <a:off x="96820" y="5273889"/>
            <a:ext cx="9040760" cy="698402"/>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Tener en cuenta la cadena de saneamiento en su conjunto, desde la generación</a:t>
            </a:r>
            <a:br>
              <a:rPr lang="es" sz="2000" dirty="0">
                <a:solidFill>
                  <a:schemeClr val="tx2"/>
                </a:solidFill>
                <a:latin typeface="Source Sans Pro" panose="020B0503030403020204" pitchFamily="34" charset="0"/>
                <a:ea typeface="Source Sans Pro" panose="020B0503030403020204" pitchFamily="34" charset="0"/>
              </a:rPr>
            </a:br>
            <a:r>
              <a:rPr lang="es" sz="2000" dirty="0">
                <a:solidFill>
                  <a:schemeClr val="tx2"/>
                </a:solidFill>
                <a:latin typeface="Source Sans Pro" panose="020B0503030403020204" pitchFamily="34" charset="0"/>
                <a:ea typeface="Source Sans Pro" panose="020B0503030403020204" pitchFamily="34" charset="0"/>
              </a:rPr>
              <a:t>de residuos hasta su reutilización o disposición: inodoro, contención, transporte, tratamiento y uso y/o disposición final.</a:t>
            </a:r>
          </a:p>
        </p:txBody>
      </p:sp>
      <p:sp>
        <p:nvSpPr>
          <p:cNvPr id="12" name="Rectangular Callout 11">
            <a:extLst>
              <a:ext uri="{FF2B5EF4-FFF2-40B4-BE49-F238E27FC236}">
                <a16:creationId xmlns:a16="http://schemas.microsoft.com/office/drawing/2014/main" id="{02177726-9511-3F40-B25F-FF17A97B0BBE}"/>
              </a:ext>
            </a:extLst>
          </p:cNvPr>
          <p:cNvSpPr/>
          <p:nvPr/>
        </p:nvSpPr>
        <p:spPr>
          <a:xfrm>
            <a:off x="629961" y="3886529"/>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14 a 16</a:t>
            </a:r>
          </a:p>
        </p:txBody>
      </p:sp>
      <p:sp>
        <p:nvSpPr>
          <p:cNvPr id="3" name="TextBox 11">
            <a:extLst>
              <a:ext uri="{FF2B5EF4-FFF2-40B4-BE49-F238E27FC236}">
                <a16:creationId xmlns:a16="http://schemas.microsoft.com/office/drawing/2014/main" id="{F0EC35C3-A248-FEC8-6E2C-5B235F047408}"/>
              </a:ext>
            </a:extLst>
          </p:cNvPr>
          <p:cNvSpPr txBox="1"/>
          <p:nvPr/>
        </p:nvSpPr>
        <p:spPr>
          <a:xfrm>
            <a:off x="1881853" y="1117112"/>
            <a:ext cx="4146698" cy="584775"/>
          </a:xfrm>
          <a:prstGeom prst="rect">
            <a:avLst/>
          </a:prstGeom>
          <a:noFill/>
        </p:spPr>
        <p:txBody>
          <a:bodyPr wrap="square" rtlCol="0">
            <a:spAutoFit/>
          </a:bodyPr>
          <a:lstStyle/>
          <a:p>
            <a:pPr rtl="0"/>
            <a:r>
              <a:rPr lang="es"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OBJECTIVO</a:t>
            </a:r>
          </a:p>
        </p:txBody>
      </p:sp>
      <p:pic>
        <p:nvPicPr>
          <p:cNvPr id="4" name="Picture 12">
            <a:extLst>
              <a:ext uri="{FF2B5EF4-FFF2-40B4-BE49-F238E27FC236}">
                <a16:creationId xmlns:a16="http://schemas.microsoft.com/office/drawing/2014/main" id="{9B9FDBEB-9401-F801-1C76-20C323CDB739}"/>
              </a:ext>
            </a:extLst>
          </p:cNvPr>
          <p:cNvPicPr>
            <a:picLocks noChangeAspect="1"/>
          </p:cNvPicPr>
          <p:nvPr/>
        </p:nvPicPr>
        <p:blipFill rotWithShape="1">
          <a:blip r:embed="rId3"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2459" y="1399121"/>
            <a:ext cx="1091955" cy="1082032"/>
          </a:xfrm>
          <a:prstGeom prst="rect">
            <a:avLst/>
          </a:prstGeom>
        </p:spPr>
      </p:pic>
    </p:spTree>
    <p:extLst>
      <p:ext uri="{BB962C8B-B14F-4D97-AF65-F5344CB8AC3E}">
        <p14:creationId xmlns:p14="http://schemas.microsoft.com/office/powerpoint/2010/main" val="591886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1887562" y="1555223"/>
            <a:ext cx="7110253" cy="1346155"/>
          </a:xfrm>
        </p:spPr>
        <p:txBody>
          <a:bodyPr rtlCol="0"/>
          <a:lstStyle/>
          <a:p>
            <a:pPr rtl="0">
              <a:lnSpc>
                <a:spcPct val="100000"/>
              </a:lnSpc>
            </a:pPr>
            <a:r>
              <a:rPr lang="es" sz="1800" dirty="0">
                <a:latin typeface="Source Sans Pro" panose="020B0503030403020204" pitchFamily="34" charset="0"/>
                <a:ea typeface="Source Sans Pro" panose="020B0503030403020204" pitchFamily="34" charset="0"/>
              </a:rPr>
              <a:t>Determinar cuáles son los peligros para la salud </a:t>
            </a:r>
            <a:r>
              <a:rPr lang="es" sz="1800" u="sng" dirty="0">
                <a:latin typeface="Source Sans Pro" panose="020B0503030403020204" pitchFamily="34" charset="0"/>
                <a:ea typeface="Source Sans Pro" panose="020B0503030403020204" pitchFamily="34" charset="0"/>
              </a:rPr>
              <a:t>pertinentes</a:t>
            </a:r>
            <a:r>
              <a:rPr lang="es" sz="1800" dirty="0">
                <a:latin typeface="Source Sans Pro" panose="020B0503030403020204" pitchFamily="34" charset="0"/>
                <a:ea typeface="Source Sans Pro" panose="020B0503030403020204" pitchFamily="34" charset="0"/>
              </a:rPr>
              <a:t> a los que están expuestos nuestros grupos de exposición.</a:t>
            </a:r>
          </a:p>
          <a:p>
            <a:pPr rtl="0">
              <a:lnSpc>
                <a:spcPct val="100000"/>
              </a:lnSpc>
            </a:pPr>
            <a:r>
              <a:rPr lang="es" sz="1800" dirty="0">
                <a:latin typeface="Source Sans Pro" panose="020B0503030403020204" pitchFamily="34" charset="0"/>
                <a:ea typeface="Source Sans Pro" panose="020B0503030403020204" pitchFamily="34" charset="0"/>
              </a:rPr>
              <a:t>Para ello, hemos de reunir información sobre el contexto (</a:t>
            </a:r>
            <a:r>
              <a:rPr lang="es" sz="1800" u="sng" dirty="0">
                <a:latin typeface="Source Sans Pro" panose="020B0503030403020204" pitchFamily="34" charset="0"/>
                <a:ea typeface="Source Sans Pro" panose="020B0503030403020204" pitchFamily="34" charset="0"/>
              </a:rPr>
              <a:t>la realidad</a:t>
            </a:r>
            <a:r>
              <a:rPr lang="es" sz="1800" dirty="0">
                <a:latin typeface="Source Sans Pro" panose="020B0503030403020204" pitchFamily="34" charset="0"/>
                <a:ea typeface="Source Sans Pro" panose="020B0503030403020204" pitchFamily="34" charset="0"/>
              </a:rPr>
              <a:t>) del sistema de saneamiento. </a:t>
            </a:r>
          </a:p>
        </p:txBody>
      </p:sp>
      <p:sp>
        <p:nvSpPr>
          <p:cNvPr id="11" name="Text Placeholder 7">
            <a:extLst>
              <a:ext uri="{FF2B5EF4-FFF2-40B4-BE49-F238E27FC236}">
                <a16:creationId xmlns:a16="http://schemas.microsoft.com/office/drawing/2014/main" id="{9C298FEB-1DB1-4442-8FDA-F774A3C7CE89}"/>
              </a:ext>
            </a:extLst>
          </p:cNvPr>
          <p:cNvSpPr txBox="1">
            <a:spLocks/>
          </p:cNvSpPr>
          <p:nvPr/>
        </p:nvSpPr>
        <p:spPr>
          <a:xfrm>
            <a:off x="1262788" y="3246855"/>
            <a:ext cx="2843708" cy="66321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s" sz="2200" dirty="0">
                <a:solidFill>
                  <a:srgbClr val="226676"/>
                </a:solidFill>
                <a:latin typeface="Source Sans Pro" panose="020B0503030403020204" pitchFamily="34" charset="0"/>
                <a:ea typeface="Source Sans Pro" panose="020B0503030403020204" pitchFamily="34" charset="0"/>
              </a:rPr>
              <a:t>Posibles peligros:</a:t>
            </a:r>
          </a:p>
        </p:txBody>
      </p:sp>
      <p:sp>
        <p:nvSpPr>
          <p:cNvPr id="12" name="Text Placeholder 7">
            <a:extLst>
              <a:ext uri="{FF2B5EF4-FFF2-40B4-BE49-F238E27FC236}">
                <a16:creationId xmlns:a16="http://schemas.microsoft.com/office/drawing/2014/main" id="{9A692532-47A1-3C4A-97CA-1D20DBAA3E71}"/>
              </a:ext>
            </a:extLst>
          </p:cNvPr>
          <p:cNvSpPr txBox="1">
            <a:spLocks/>
          </p:cNvSpPr>
          <p:nvPr/>
        </p:nvSpPr>
        <p:spPr>
          <a:xfrm>
            <a:off x="5803457" y="3226879"/>
            <a:ext cx="2722236" cy="70317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s" sz="2200" dirty="0">
                <a:solidFill>
                  <a:srgbClr val="226676"/>
                </a:solidFill>
                <a:latin typeface="Source Sans Pro" panose="020B0503030403020204" pitchFamily="34" charset="0"/>
                <a:ea typeface="Source Sans Pro" panose="020B0503030403020204" pitchFamily="34" charset="0"/>
              </a:rPr>
              <a:t>Peligros pertinentes:</a:t>
            </a:r>
          </a:p>
        </p:txBody>
      </p:sp>
      <p:sp>
        <p:nvSpPr>
          <p:cNvPr id="13" name="2 Marcador de texto">
            <a:extLst>
              <a:ext uri="{FF2B5EF4-FFF2-40B4-BE49-F238E27FC236}">
                <a16:creationId xmlns:a16="http://schemas.microsoft.com/office/drawing/2014/main" id="{B92B01B0-9B69-9E41-BBFA-63A18DB07514}"/>
              </a:ext>
            </a:extLst>
          </p:cNvPr>
          <p:cNvSpPr txBox="1">
            <a:spLocks/>
          </p:cNvSpPr>
          <p:nvPr/>
        </p:nvSpPr>
        <p:spPr>
          <a:xfrm>
            <a:off x="5362702" y="4094687"/>
            <a:ext cx="3603746" cy="1346155"/>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Presencia real de patógenos en la comunidad</a:t>
            </a:r>
          </a:p>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Desempeño real del sistema de tratamiento, etc.</a:t>
            </a:r>
          </a:p>
        </p:txBody>
      </p:sp>
      <p:pic>
        <p:nvPicPr>
          <p:cNvPr id="5" name="Picture 4">
            <a:extLst>
              <a:ext uri="{FF2B5EF4-FFF2-40B4-BE49-F238E27FC236}">
                <a16:creationId xmlns:a16="http://schemas.microsoft.com/office/drawing/2014/main" id="{68422895-DBA3-7737-9287-204F36CDC31A}"/>
              </a:ext>
            </a:extLst>
          </p:cNvPr>
          <p:cNvPicPr>
            <a:picLocks noChangeAspect="1"/>
          </p:cNvPicPr>
          <p:nvPr/>
        </p:nvPicPr>
        <p:blipFill>
          <a:blip r:embed="rId3"/>
          <a:stretch>
            <a:fillRect/>
          </a:stretch>
        </p:blipFill>
        <p:spPr>
          <a:xfrm>
            <a:off x="136766" y="3869966"/>
            <a:ext cx="5095753" cy="2129664"/>
          </a:xfrm>
          <a:prstGeom prst="rect">
            <a:avLst/>
          </a:prstGeom>
        </p:spPr>
      </p:pic>
      <p:sp>
        <p:nvSpPr>
          <p:cNvPr id="2" name="Text Placeholder 19">
            <a:extLst>
              <a:ext uri="{FF2B5EF4-FFF2-40B4-BE49-F238E27FC236}">
                <a16:creationId xmlns:a16="http://schemas.microsoft.com/office/drawing/2014/main" id="{F36E113E-0AAA-4D62-1651-DF80BDD16155}"/>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012BEEC8-0BF1-3E0A-B216-EFE1676F1E3A}"/>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
        <p:nvSpPr>
          <p:cNvPr id="6" name="TextBox 11">
            <a:extLst>
              <a:ext uri="{FF2B5EF4-FFF2-40B4-BE49-F238E27FC236}">
                <a16:creationId xmlns:a16="http://schemas.microsoft.com/office/drawing/2014/main" id="{1829C3B6-A9C8-CA9F-C634-34C69DF2B512}"/>
              </a:ext>
            </a:extLst>
          </p:cNvPr>
          <p:cNvSpPr txBox="1"/>
          <p:nvPr/>
        </p:nvSpPr>
        <p:spPr>
          <a:xfrm>
            <a:off x="1881853" y="1117112"/>
            <a:ext cx="4146698" cy="584775"/>
          </a:xfrm>
          <a:prstGeom prst="rect">
            <a:avLst/>
          </a:prstGeom>
          <a:noFill/>
        </p:spPr>
        <p:txBody>
          <a:bodyPr wrap="square" rtlCol="0">
            <a:spAutoFit/>
          </a:bodyPr>
          <a:lstStyle/>
          <a:p>
            <a:pPr rtl="0"/>
            <a:r>
              <a:rPr lang="es"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OBJECTIVO</a:t>
            </a:r>
          </a:p>
        </p:txBody>
      </p:sp>
      <p:pic>
        <p:nvPicPr>
          <p:cNvPr id="7" name="Picture 12">
            <a:extLst>
              <a:ext uri="{FF2B5EF4-FFF2-40B4-BE49-F238E27FC236}">
                <a16:creationId xmlns:a16="http://schemas.microsoft.com/office/drawing/2014/main" id="{100497A3-1FA6-2062-5185-4A07C9BBB545}"/>
              </a:ext>
            </a:extLst>
          </p:cNvPr>
          <p:cNvPicPr>
            <a:picLocks noChangeAspect="1"/>
          </p:cNvPicPr>
          <p:nvPr/>
        </p:nvPicPr>
        <p:blipFill rotWithShape="1">
          <a:blip r:embed="rId4"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2459" y="1399121"/>
            <a:ext cx="1091955" cy="1082032"/>
          </a:xfrm>
          <a:prstGeom prst="rect">
            <a:avLst/>
          </a:prstGeom>
        </p:spPr>
      </p:pic>
    </p:spTree>
    <p:extLst>
      <p:ext uri="{BB962C8B-B14F-4D97-AF65-F5344CB8AC3E}">
        <p14:creationId xmlns:p14="http://schemas.microsoft.com/office/powerpoint/2010/main" val="2694524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4"/>
          </p:nvPr>
        </p:nvSpPr>
        <p:spPr>
          <a:xfrm>
            <a:off x="224901" y="1540851"/>
            <a:ext cx="4346058" cy="2485393"/>
          </a:xfrm>
        </p:spPr>
        <p:txBody>
          <a:bodyPr rtlCol="0"/>
          <a:lstStyle/>
          <a:p>
            <a:pPr marL="0" indent="0" rtl="0">
              <a:lnSpc>
                <a:spcPct val="100000"/>
              </a:lnSpc>
              <a:buNone/>
            </a:pPr>
            <a:r>
              <a:rPr lang="es" sz="1800" dirty="0">
                <a:solidFill>
                  <a:srgbClr val="226676"/>
                </a:solidFill>
                <a:latin typeface="Source Sans Pro" panose="020B0503030403020204" pitchFamily="34" charset="0"/>
                <a:ea typeface="Source Sans Pro" panose="020B0503030403020204" pitchFamily="34" charset="0"/>
              </a:rPr>
              <a:t>Requisitos normativos</a:t>
            </a:r>
          </a:p>
          <a:p>
            <a:pPr rtl="0">
              <a:lnSpc>
                <a:spcPct val="100000"/>
              </a:lnSpc>
            </a:pPr>
            <a:r>
              <a:rPr lang="es" dirty="0">
                <a:latin typeface="Source Sans Pro" panose="020B0503030403020204" pitchFamily="34" charset="0"/>
                <a:ea typeface="Source Sans Pro" panose="020B0503030403020204" pitchFamily="34" charset="0"/>
              </a:rPr>
              <a:t>Leyes y ordenanzas pertinentes</a:t>
            </a:r>
          </a:p>
          <a:p>
            <a:pPr rtl="0">
              <a:lnSpc>
                <a:spcPct val="100000"/>
              </a:lnSpc>
            </a:pPr>
            <a:r>
              <a:rPr lang="es" dirty="0">
                <a:latin typeface="Source Sans Pro" panose="020B0503030403020204" pitchFamily="34" charset="0"/>
                <a:ea typeface="Source Sans Pro" panose="020B0503030403020204" pitchFamily="34" charset="0"/>
              </a:rPr>
              <a:t>Normas de calidad sobre los vertidos de efluentes</a:t>
            </a:r>
          </a:p>
          <a:p>
            <a:pPr rtl="0">
              <a:lnSpc>
                <a:spcPct val="100000"/>
              </a:lnSpc>
            </a:pPr>
            <a:r>
              <a:rPr lang="es" dirty="0">
                <a:latin typeface="Source Sans Pro" panose="020B0503030403020204" pitchFamily="34" charset="0"/>
                <a:ea typeface="Source Sans Pro" panose="020B0503030403020204" pitchFamily="34" charset="0"/>
              </a:rPr>
              <a:t>Directrices en materia de preparación frente al cambio climático o planificación para casos de desastre</a:t>
            </a:r>
          </a:p>
        </p:txBody>
      </p:sp>
      <p:sp>
        <p:nvSpPr>
          <p:cNvPr id="3" name="2 Marcador de texto"/>
          <p:cNvSpPr>
            <a:spLocks noGrp="1"/>
          </p:cNvSpPr>
          <p:nvPr>
            <p:ph type="body" sz="quarter" idx="17"/>
          </p:nvPr>
        </p:nvSpPr>
        <p:spPr>
          <a:xfrm>
            <a:off x="4604686" y="1540851"/>
            <a:ext cx="4567304" cy="1829728"/>
          </a:xfrm>
        </p:spPr>
        <p:txBody>
          <a:bodyPr rtlCol="0"/>
          <a:lstStyle/>
          <a:p>
            <a:pPr marL="0" indent="0" rtl="0">
              <a:lnSpc>
                <a:spcPct val="100000"/>
              </a:lnSpc>
              <a:buNone/>
            </a:pPr>
            <a:r>
              <a:rPr lang="es" sz="1800" dirty="0">
                <a:solidFill>
                  <a:srgbClr val="226676"/>
                </a:solidFill>
                <a:latin typeface="Source Sans Pro" panose="020B0503030403020204" pitchFamily="34" charset="0"/>
                <a:ea typeface="Source Sans Pro" panose="020B0503030403020204" pitchFamily="34" charset="0"/>
              </a:rPr>
              <a:t>Demografía y patrones de uso del suelo</a:t>
            </a:r>
          </a:p>
          <a:p>
            <a:pPr rtl="0">
              <a:lnSpc>
                <a:spcPct val="100000"/>
              </a:lnSpc>
            </a:pPr>
            <a:r>
              <a:rPr lang="es" dirty="0">
                <a:latin typeface="Source Sans Pro" panose="020B0503030403020204" pitchFamily="34" charset="0"/>
                <a:ea typeface="Source Sans Pro" panose="020B0503030403020204" pitchFamily="34" charset="0"/>
              </a:rPr>
              <a:t>Demografía, uso del suelo</a:t>
            </a:r>
          </a:p>
          <a:p>
            <a:pPr rtl="0">
              <a:lnSpc>
                <a:spcPct val="100000"/>
              </a:lnSpc>
            </a:pPr>
            <a:r>
              <a:rPr lang="es" dirty="0">
                <a:latin typeface="Source Sans Pro" panose="020B0503030403020204" pitchFamily="34" charset="0"/>
                <a:ea typeface="Source Sans Pro" panose="020B0503030403020204" pitchFamily="34" charset="0"/>
              </a:rPr>
              <a:t>Asentamientos formales e informales</a:t>
            </a:r>
          </a:p>
          <a:p>
            <a:pPr rtl="0">
              <a:lnSpc>
                <a:spcPct val="100000"/>
              </a:lnSpc>
            </a:pPr>
            <a:r>
              <a:rPr lang="es" dirty="0">
                <a:latin typeface="Source Sans Pro" panose="020B0503030403020204" pitchFamily="34" charset="0"/>
                <a:ea typeface="Source Sans Pro" panose="020B0503030403020204" pitchFamily="34" charset="0"/>
              </a:rPr>
              <a:t>Zonas en las que se prevea un alto crecimiento demográfico</a:t>
            </a:r>
            <a:endParaRPr lang="es-VE" dirty="0">
              <a:latin typeface="Source Sans Pro" panose="020B0503030403020204" pitchFamily="34" charset="0"/>
              <a:ea typeface="Source Sans Pro" panose="020B0503030403020204" pitchFamily="34" charset="0"/>
            </a:endParaRPr>
          </a:p>
        </p:txBody>
      </p:sp>
      <p:sp>
        <p:nvSpPr>
          <p:cNvPr id="4" name="3 Marcador de texto"/>
          <p:cNvSpPr>
            <a:spLocks noGrp="1"/>
          </p:cNvSpPr>
          <p:nvPr>
            <p:ph type="body" sz="quarter" idx="18"/>
          </p:nvPr>
        </p:nvSpPr>
        <p:spPr>
          <a:xfrm>
            <a:off x="457200" y="1107192"/>
            <a:ext cx="8229600" cy="355600"/>
          </a:xfrm>
        </p:spPr>
        <p:txBody>
          <a:bodyPr rtlCol="0"/>
          <a:lstStyle/>
          <a:p>
            <a:pPr rtl="0"/>
            <a:r>
              <a:rPr lang="es" dirty="0">
                <a:latin typeface="Source Sans Pro Semibold" pitchFamily="34" charset="0"/>
              </a:rPr>
              <a:t>Ejemplos de datos que deben recopilarse</a:t>
            </a:r>
          </a:p>
        </p:txBody>
      </p:sp>
      <p:sp>
        <p:nvSpPr>
          <p:cNvPr id="17" name="Rectangular Callout 16">
            <a:extLst>
              <a:ext uri="{FF2B5EF4-FFF2-40B4-BE49-F238E27FC236}">
                <a16:creationId xmlns:a16="http://schemas.microsoft.com/office/drawing/2014/main" id="{E2F30E0E-ECA0-7143-883A-BBF0EDE82E81}"/>
              </a:ext>
            </a:extLst>
          </p:cNvPr>
          <p:cNvSpPr/>
          <p:nvPr/>
        </p:nvSpPr>
        <p:spPr>
          <a:xfrm>
            <a:off x="7246799" y="59274"/>
            <a:ext cx="1812359"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2.4</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31</a:t>
            </a:r>
          </a:p>
        </p:txBody>
      </p:sp>
      <p:sp>
        <p:nvSpPr>
          <p:cNvPr id="18" name="1 Marcador de texto">
            <a:extLst>
              <a:ext uri="{FF2B5EF4-FFF2-40B4-BE49-F238E27FC236}">
                <a16:creationId xmlns:a16="http://schemas.microsoft.com/office/drawing/2014/main" id="{0F394AEF-EC75-E740-A7A4-F85BE691593C}"/>
              </a:ext>
            </a:extLst>
          </p:cNvPr>
          <p:cNvSpPr txBox="1">
            <a:spLocks/>
          </p:cNvSpPr>
          <p:nvPr/>
        </p:nvSpPr>
        <p:spPr>
          <a:xfrm>
            <a:off x="218609" y="4123156"/>
            <a:ext cx="4346058" cy="1655127"/>
          </a:xfrm>
          <a:prstGeom prst="rect">
            <a:avLst/>
          </a:prstGeom>
        </p:spPr>
        <p:txBody>
          <a:bodyPr rtlCol="0"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Font typeface="Arial" panose="020B0604020202020204" pitchFamily="34" charset="0"/>
              <a:buNone/>
            </a:pPr>
            <a:r>
              <a:rPr lang="es" sz="1800" dirty="0">
                <a:solidFill>
                  <a:srgbClr val="226676"/>
                </a:solidFill>
                <a:latin typeface="Source Sans Pro" panose="020B0503030403020204" pitchFamily="34" charset="0"/>
                <a:ea typeface="Source Sans Pro" panose="020B0503030403020204" pitchFamily="34" charset="0"/>
              </a:rPr>
              <a:t>Gestión y desempeño del sistema</a:t>
            </a:r>
          </a:p>
          <a:p>
            <a:pPr rtl="0">
              <a:lnSpc>
                <a:spcPct val="100000"/>
              </a:lnSpc>
            </a:pPr>
            <a:r>
              <a:rPr lang="es" dirty="0">
                <a:latin typeface="Source Sans Pro" panose="020B0503030403020204" pitchFamily="34" charset="0"/>
                <a:ea typeface="Source Sans Pro" panose="020B0503030403020204" pitchFamily="34" charset="0"/>
              </a:rPr>
              <a:t>Registros de monitoreo y vigilancia</a:t>
            </a:r>
          </a:p>
          <a:p>
            <a:pPr rtl="0">
              <a:lnSpc>
                <a:spcPct val="100000"/>
              </a:lnSpc>
            </a:pPr>
            <a:r>
              <a:rPr lang="es" dirty="0">
                <a:latin typeface="Source Sans Pro" panose="020B0503030403020204" pitchFamily="34" charset="0"/>
                <a:ea typeface="Source Sans Pro" panose="020B0503030403020204" pitchFamily="34" charset="0"/>
              </a:rPr>
              <a:t>Datos epidemiológicos</a:t>
            </a:r>
          </a:p>
          <a:p>
            <a:pPr rtl="0">
              <a:lnSpc>
                <a:spcPct val="100000"/>
              </a:lnSpc>
            </a:pPr>
            <a:r>
              <a:rPr lang="es" dirty="0">
                <a:latin typeface="Source Sans Pro" panose="020B0503030403020204" pitchFamily="34" charset="0"/>
                <a:ea typeface="Source Sans Pro" panose="020B0503030403020204" pitchFamily="34" charset="0"/>
              </a:rPr>
              <a:t>Tipos y cantidad de productos elaborados</a:t>
            </a:r>
          </a:p>
        </p:txBody>
      </p:sp>
      <p:sp>
        <p:nvSpPr>
          <p:cNvPr id="19" name="2 Marcador de texto">
            <a:extLst>
              <a:ext uri="{FF2B5EF4-FFF2-40B4-BE49-F238E27FC236}">
                <a16:creationId xmlns:a16="http://schemas.microsoft.com/office/drawing/2014/main" id="{72B8CDFA-8E07-A14C-A4B1-EFCEDCD39CC4}"/>
              </a:ext>
            </a:extLst>
          </p:cNvPr>
          <p:cNvSpPr txBox="1">
            <a:spLocks/>
          </p:cNvSpPr>
          <p:nvPr/>
        </p:nvSpPr>
        <p:spPr>
          <a:xfrm>
            <a:off x="4604686" y="3757528"/>
            <a:ext cx="4567304" cy="2813863"/>
          </a:xfrm>
          <a:prstGeom prst="rect">
            <a:avLst/>
          </a:prstGeom>
        </p:spPr>
        <p:txBody>
          <a:bodyPr rtlCol="0"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Font typeface="Arial" panose="020B0604020202020204" pitchFamily="34" charset="0"/>
              <a:buNone/>
            </a:pPr>
            <a:r>
              <a:rPr lang="es" sz="1800" dirty="0">
                <a:solidFill>
                  <a:srgbClr val="226676"/>
                </a:solidFill>
                <a:latin typeface="Source Sans Pro" panose="020B0503030403020204" pitchFamily="34" charset="0"/>
                <a:ea typeface="Source Sans Pro" panose="020B0503030403020204" pitchFamily="34" charset="0"/>
              </a:rPr>
              <a:t>Cambios vinculados al clima y otras condiciones estacionales</a:t>
            </a:r>
          </a:p>
          <a:p>
            <a:pPr rtl="0">
              <a:lnSpc>
                <a:spcPct val="100000"/>
              </a:lnSpc>
            </a:pPr>
            <a:r>
              <a:rPr lang="es" dirty="0">
                <a:latin typeface="Source Sans Pro" panose="020B0503030403020204" pitchFamily="34" charset="0"/>
                <a:ea typeface="Source Sans Pro" panose="020B0503030403020204" pitchFamily="34" charset="0"/>
              </a:rPr>
              <a:t>Cambios estacionales y efectos sobre las cargas</a:t>
            </a:r>
          </a:p>
          <a:p>
            <a:pPr rtl="0">
              <a:lnSpc>
                <a:spcPct val="100000"/>
              </a:lnSpc>
            </a:pPr>
            <a:r>
              <a:rPr lang="es" dirty="0">
                <a:latin typeface="Source Sans Pro" panose="020B0503030403020204" pitchFamily="34" charset="0"/>
                <a:ea typeface="Source Sans Pro" panose="020B0503030403020204" pitchFamily="34" charset="0"/>
              </a:rPr>
              <a:t>Datos estacionales sobre cultivos y cosechas</a:t>
            </a:r>
          </a:p>
          <a:p>
            <a:pPr rtl="0">
              <a:lnSpc>
                <a:spcPct val="100000"/>
              </a:lnSpc>
            </a:pPr>
            <a:r>
              <a:rPr lang="es" dirty="0">
                <a:latin typeface="Source Sans Pro" panose="020B0503030403020204" pitchFamily="34" charset="0"/>
                <a:ea typeface="Source Sans Pro" panose="020B0503030403020204" pitchFamily="34" charset="0"/>
              </a:rPr>
              <a:t>Flujos suplementarios cuando hay precipitaciones intensas </a:t>
            </a:r>
          </a:p>
          <a:p>
            <a:pPr rtl="0">
              <a:lnSpc>
                <a:spcPct val="100000"/>
              </a:lnSpc>
            </a:pPr>
            <a:r>
              <a:rPr lang="es" dirty="0">
                <a:latin typeface="Source Sans Pro" panose="020B0503030403020204" pitchFamily="34" charset="0"/>
                <a:ea typeface="Source Sans Pro" panose="020B0503030403020204" pitchFamily="34" charset="0"/>
              </a:rPr>
              <a:t>Cambios en el uso del agua provocados por la escasez</a:t>
            </a:r>
          </a:p>
          <a:p>
            <a:pPr marL="0" indent="0" rtl="0">
              <a:lnSpc>
                <a:spcPct val="100000"/>
              </a:lnSpc>
              <a:buFont typeface="Arial" panose="020B0604020202020204" pitchFamily="34" charset="0"/>
              <a:buNone/>
            </a:pPr>
            <a:endParaRPr lang="es-VE" dirty="0">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1FB2882E-7F36-7B90-E548-38AEA771BAE2}"/>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6" name="Text Placeholder 19">
            <a:extLst>
              <a:ext uri="{FF2B5EF4-FFF2-40B4-BE49-F238E27FC236}">
                <a16:creationId xmlns:a16="http://schemas.microsoft.com/office/drawing/2014/main" id="{AA812E71-CF7E-23EA-6C7C-BBADFC2B3CEF}"/>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Tree>
    <p:extLst>
      <p:ext uri="{BB962C8B-B14F-4D97-AF65-F5344CB8AC3E}">
        <p14:creationId xmlns:p14="http://schemas.microsoft.com/office/powerpoint/2010/main" val="2224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750833"/>
            <a:ext cx="2136185"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Fracciones de residuos del paso 2.2</a:t>
            </a: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Posibles peligros para la salud</a:t>
            </a:r>
          </a:p>
          <a:p>
            <a:pP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Datos contextuales y sanitarios</a:t>
            </a: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7053436" y="2750833"/>
            <a:ext cx="2237379"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Determinar los peligros para la salud pertinentes</a:t>
            </a: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206171" y="3801505"/>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529841" y="3872715"/>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00291" y="3838426"/>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331432"/>
            <a:ext cx="3853786" cy="104386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Utilicen los datos epidemiológicos y ambientales que existan</a:t>
            </a:r>
          </a:p>
        </p:txBody>
      </p:sp>
      <p:sp>
        <p:nvSpPr>
          <p:cNvPr id="13" name="Text Placeholder 7">
            <a:extLst>
              <a:ext uri="{FF2B5EF4-FFF2-40B4-BE49-F238E27FC236}">
                <a16:creationId xmlns:a16="http://schemas.microsoft.com/office/drawing/2014/main" id="{A19A1B85-DFDF-2846-9676-9E966B0566C7}"/>
              </a:ext>
            </a:extLst>
          </p:cNvPr>
          <p:cNvSpPr txBox="1">
            <a:spLocks/>
          </p:cNvSpPr>
          <p:nvPr/>
        </p:nvSpPr>
        <p:spPr>
          <a:xfrm rot="20750886">
            <a:off x="737553" y="1628423"/>
            <a:ext cx="3853786" cy="104386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3400">
                <a:solidFill>
                  <a:srgbClr val="226676"/>
                </a:solidFill>
                <a:latin typeface="Source Sans Pro" panose="020B0503030403020204" pitchFamily="34" charset="0"/>
                <a:ea typeface="Source Sans Pro" panose="020B0503030403020204" pitchFamily="34" charset="0"/>
              </a:rPr>
              <a:t>Recapitulemos:</a:t>
            </a:r>
          </a:p>
        </p:txBody>
      </p:sp>
      <p:sp>
        <p:nvSpPr>
          <p:cNvPr id="14" name="TextBox 11">
            <a:extLst>
              <a:ext uri="{FF2B5EF4-FFF2-40B4-BE49-F238E27FC236}">
                <a16:creationId xmlns:a16="http://schemas.microsoft.com/office/drawing/2014/main" id="{AE112F16-8839-4441-A54E-B2357AD15669}"/>
              </a:ext>
            </a:extLst>
          </p:cNvPr>
          <p:cNvSpPr txBox="1">
            <a:spLocks noChangeArrowheads="1"/>
          </p:cNvSpPr>
          <p:nvPr/>
        </p:nvSpPr>
        <p:spPr bwMode="auto">
          <a:xfrm>
            <a:off x="677804" y="5209743"/>
            <a:ext cx="80581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tlCol="0">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rtl="0" eaLnBrk="1" hangingPunct="1"/>
            <a:r>
              <a:rPr lang="es" sz="2000" dirty="0">
                <a:solidFill>
                  <a:schemeClr val="tx2"/>
                </a:solidFill>
                <a:latin typeface="Source Sans Pro" panose="020B0503030403020204" pitchFamily="34" charset="0"/>
                <a:ea typeface="Source Sans Pro" panose="020B0503030403020204" pitchFamily="34" charset="0"/>
              </a:rPr>
              <a:t>Por ejemplo, si se ha confirmado que los helmintos suponen un posible peligro para la salud, la caracterización tiene el objetivo de determinar qué especies son endémicas y hasta qué punto.</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 name="Text Placeholder 19">
            <a:extLst>
              <a:ext uri="{FF2B5EF4-FFF2-40B4-BE49-F238E27FC236}">
                <a16:creationId xmlns:a16="http://schemas.microsoft.com/office/drawing/2014/main" id="{FE1EDF85-9F52-2AA2-D1B5-879668C0325D}"/>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10" name="Text Placeholder 19">
            <a:extLst>
              <a:ext uri="{FF2B5EF4-FFF2-40B4-BE49-F238E27FC236}">
                <a16:creationId xmlns:a16="http://schemas.microsoft.com/office/drawing/2014/main" id="{FE3237BD-8F56-9E0B-7F86-D46827F3091D}"/>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Tree>
    <p:extLst>
      <p:ext uri="{BB962C8B-B14F-4D97-AF65-F5344CB8AC3E}">
        <p14:creationId xmlns:p14="http://schemas.microsoft.com/office/powerpoint/2010/main" val="24215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6187014" y="1033449"/>
            <a:ext cx="2960117" cy="37195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200">
                <a:solidFill>
                  <a:srgbClr val="226676"/>
                </a:solidFill>
                <a:latin typeface="Source Sans Pro" panose="020B0503030403020204" pitchFamily="34" charset="0"/>
                <a:ea typeface="Source Sans Pro" panose="020B0503030403020204" pitchFamily="34" charset="0"/>
              </a:rPr>
              <a:t>Bacterias</a:t>
            </a:r>
          </a:p>
          <a:p>
            <a:pPr rtl="0">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5979884" y="1407429"/>
            <a:ext cx="3183586" cy="141887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Intestinales, transmitidos por vía fecal-oral.</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Provocan gastroenteritis, fiebre tifoidea, diarrea por </a:t>
            </a:r>
            <a:r>
              <a:rPr lang="en" i="1" dirty="0">
                <a:solidFill>
                  <a:schemeClr val="tx2"/>
                </a:solidFill>
                <a:latin typeface="Source Sans Pro" panose="020B0503030403020204" pitchFamily="34" charset="0"/>
                <a:ea typeface="Source Sans Pro" panose="020B0503030403020204" pitchFamily="34" charset="0"/>
              </a:rPr>
              <a:t>E. coli</a:t>
            </a:r>
            <a:r>
              <a:rPr lang="en" dirty="0">
                <a:solidFill>
                  <a:schemeClr val="tx2"/>
                </a:solidFill>
                <a:latin typeface="Source Sans Pro" panose="020B0503030403020204" pitchFamily="34" charset="0"/>
                <a:ea typeface="Source Sans Pro" panose="020B0503030403020204" pitchFamily="34" charset="0"/>
              </a:rPr>
              <a:t>.</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Provocan graves consecuencias para la salud y efectos a largo plazo.</a:t>
            </a:r>
          </a:p>
          <a:p>
            <a:pPr marL="285750" indent="-285750" rtl="0">
              <a:lnSpc>
                <a:spcPct val="100000"/>
              </a:lnSpc>
              <a:buFont typeface="Arial" panose="020B0604020202020204" pitchFamily="34" charset="0"/>
              <a:buChar char="•"/>
            </a:pPr>
            <a:endParaRPr lang="en-GB" dirty="0">
              <a:solidFill>
                <a:schemeClr val="tx2"/>
              </a:solidFill>
              <a:latin typeface="Source Sans Pro" panose="020B0503030403020204" pitchFamily="34" charset="0"/>
              <a:ea typeface="Source Sans Pro" panose="020B0503030403020204" pitchFamily="34" charset="0"/>
            </a:endParaRPr>
          </a:p>
        </p:txBody>
      </p:sp>
      <p:pic>
        <p:nvPicPr>
          <p:cNvPr id="2" name="Grafik 1">
            <a:extLst>
              <a:ext uri="{FF2B5EF4-FFF2-40B4-BE49-F238E27FC236}">
                <a16:creationId xmlns:a16="http://schemas.microsoft.com/office/drawing/2014/main" id="{A18DA0C7-525B-B24A-AAC4-3B2BE1256EF9}"/>
              </a:ext>
            </a:extLst>
          </p:cNvPr>
          <p:cNvPicPr>
            <a:picLocks noChangeAspect="1"/>
          </p:cNvPicPr>
          <p:nvPr/>
        </p:nvPicPr>
        <p:blipFill>
          <a:blip r:embed="rId3"/>
          <a:stretch>
            <a:fillRect/>
          </a:stretch>
        </p:blipFill>
        <p:spPr>
          <a:xfrm>
            <a:off x="4786706" y="1147830"/>
            <a:ext cx="972597" cy="972597"/>
          </a:xfrm>
          <a:prstGeom prst="rect">
            <a:avLst/>
          </a:prstGeom>
        </p:spPr>
      </p:pic>
      <p:pic>
        <p:nvPicPr>
          <p:cNvPr id="18" name="Grafik 17">
            <a:extLst>
              <a:ext uri="{FF2B5EF4-FFF2-40B4-BE49-F238E27FC236}">
                <a16:creationId xmlns:a16="http://schemas.microsoft.com/office/drawing/2014/main" id="{E1AE4F7E-8DB8-FB40-AA42-CB9C5709FC2B}"/>
              </a:ext>
            </a:extLst>
          </p:cNvPr>
          <p:cNvPicPr>
            <a:picLocks noChangeAspect="1"/>
          </p:cNvPicPr>
          <p:nvPr/>
        </p:nvPicPr>
        <p:blipFill>
          <a:blip r:embed="rId4"/>
          <a:stretch>
            <a:fillRect/>
          </a:stretch>
        </p:blipFill>
        <p:spPr>
          <a:xfrm>
            <a:off x="418138" y="1188243"/>
            <a:ext cx="873076" cy="873076"/>
          </a:xfrm>
          <a:prstGeom prst="rect">
            <a:avLst/>
          </a:prstGeom>
        </p:spPr>
      </p:pic>
      <p:pic>
        <p:nvPicPr>
          <p:cNvPr id="19" name="Grafik 18">
            <a:extLst>
              <a:ext uri="{FF2B5EF4-FFF2-40B4-BE49-F238E27FC236}">
                <a16:creationId xmlns:a16="http://schemas.microsoft.com/office/drawing/2014/main" id="{929A4EE4-B3A1-3B42-B46F-6B4313FCC17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195" y="3570615"/>
            <a:ext cx="1257503" cy="1342041"/>
          </a:xfrm>
          <a:prstGeom prst="rect">
            <a:avLst/>
          </a:prstGeom>
        </p:spPr>
      </p:pic>
      <p:pic>
        <p:nvPicPr>
          <p:cNvPr id="21" name="Grafik 20">
            <a:extLst>
              <a:ext uri="{FF2B5EF4-FFF2-40B4-BE49-F238E27FC236}">
                <a16:creationId xmlns:a16="http://schemas.microsoft.com/office/drawing/2014/main" id="{F733D3F0-2793-2F44-A774-44D0E75C9C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60307" y="3662248"/>
            <a:ext cx="1452768" cy="1178159"/>
          </a:xfrm>
          <a:prstGeom prst="rect">
            <a:avLst/>
          </a:prstGeom>
        </p:spPr>
      </p:pic>
      <p:sp>
        <p:nvSpPr>
          <p:cNvPr id="22" name="Oval 21">
            <a:extLst>
              <a:ext uri="{FF2B5EF4-FFF2-40B4-BE49-F238E27FC236}">
                <a16:creationId xmlns:a16="http://schemas.microsoft.com/office/drawing/2014/main" id="{59172730-64EB-D046-81E5-2FE0E58C2FB2}"/>
              </a:ext>
            </a:extLst>
          </p:cNvPr>
          <p:cNvSpPr>
            <a:spLocks noChangeArrowheads="1"/>
          </p:cNvSpPr>
          <p:nvPr/>
        </p:nvSpPr>
        <p:spPr bwMode="auto">
          <a:xfrm>
            <a:off x="372004" y="2325465"/>
            <a:ext cx="46038" cy="46038"/>
          </a:xfrm>
          <a:prstGeom prst="ellipse">
            <a:avLst/>
          </a:prstGeom>
          <a:solidFill>
            <a:srgbClr val="543900"/>
          </a:solidFill>
          <a:ln w="9525">
            <a:solidFill>
              <a:srgbClr val="543900"/>
            </a:solidFill>
            <a:round/>
            <a:headEnd/>
            <a:tailEnd/>
          </a:ln>
          <a:effectLst>
            <a:outerShdw blurRad="40000" dist="23000" dir="5400000" rotWithShape="0">
              <a:srgbClr val="000000">
                <a:alpha val="34999"/>
              </a:srgbClr>
            </a:outerShdw>
          </a:effectLst>
        </p:spPr>
        <p:txBody>
          <a:bodyPr rtlCol="0" anchor="ctr"/>
          <a:lstStyle/>
          <a:p>
            <a:pPr algn="ctr" rtl="0" eaLnBrk="1" fontAlgn="auto" hangingPunct="1">
              <a:spcBef>
                <a:spcPts val="0"/>
              </a:spcBef>
              <a:spcAft>
                <a:spcPts val="0"/>
              </a:spcAft>
              <a:defRPr/>
            </a:pPr>
            <a:endParaRPr lang="en-GB">
              <a:solidFill>
                <a:schemeClr val="lt1"/>
              </a:solidFill>
              <a:latin typeface="+mn-lt"/>
              <a:ea typeface="+mn-ea"/>
            </a:endParaRPr>
          </a:p>
        </p:txBody>
      </p:sp>
      <p:sp>
        <p:nvSpPr>
          <p:cNvPr id="23" name="Oval 22">
            <a:extLst>
              <a:ext uri="{FF2B5EF4-FFF2-40B4-BE49-F238E27FC236}">
                <a16:creationId xmlns:a16="http://schemas.microsoft.com/office/drawing/2014/main" id="{FAA2B525-F002-F344-B322-78F6690549F9}"/>
              </a:ext>
            </a:extLst>
          </p:cNvPr>
          <p:cNvSpPr>
            <a:spLocks noChangeArrowheads="1"/>
          </p:cNvSpPr>
          <p:nvPr/>
        </p:nvSpPr>
        <p:spPr bwMode="auto">
          <a:xfrm>
            <a:off x="4704156" y="2240621"/>
            <a:ext cx="165100" cy="165100"/>
          </a:xfrm>
          <a:prstGeom prst="ellipse">
            <a:avLst/>
          </a:prstGeom>
          <a:solidFill>
            <a:schemeClr val="accent5">
              <a:lumMod val="10000"/>
            </a:schemeClr>
          </a:solidFill>
          <a:ln w="9525">
            <a:solidFill>
              <a:srgbClr val="543900"/>
            </a:solidFill>
            <a:round/>
            <a:headEnd/>
            <a:tailEnd/>
          </a:ln>
          <a:effectLst>
            <a:outerShdw blurRad="40000" dist="23000" dir="5400000" rotWithShape="0">
              <a:srgbClr val="000000">
                <a:alpha val="34999"/>
              </a:srgbClr>
            </a:outerShdw>
          </a:effectLst>
        </p:spPr>
        <p:txBody>
          <a:bodyPr rtlCol="0" anchor="ctr"/>
          <a:lstStyle/>
          <a:p>
            <a:pPr algn="ctr" rtl="0" eaLnBrk="1" fontAlgn="auto" hangingPunct="1">
              <a:spcBef>
                <a:spcPts val="0"/>
              </a:spcBef>
              <a:spcAft>
                <a:spcPts val="0"/>
              </a:spcAft>
              <a:defRPr/>
            </a:pPr>
            <a:endParaRPr lang="en-GB">
              <a:solidFill>
                <a:schemeClr val="lt1"/>
              </a:solidFill>
              <a:latin typeface="+mn-lt"/>
              <a:ea typeface="+mn-ea"/>
            </a:endParaRPr>
          </a:p>
        </p:txBody>
      </p:sp>
      <p:sp>
        <p:nvSpPr>
          <p:cNvPr id="24" name="Oval 23">
            <a:extLst>
              <a:ext uri="{FF2B5EF4-FFF2-40B4-BE49-F238E27FC236}">
                <a16:creationId xmlns:a16="http://schemas.microsoft.com/office/drawing/2014/main" id="{C6154EAB-9077-4747-AEB2-931E10FBADA0}"/>
              </a:ext>
            </a:extLst>
          </p:cNvPr>
          <p:cNvSpPr>
            <a:spLocks noChangeArrowheads="1"/>
          </p:cNvSpPr>
          <p:nvPr/>
        </p:nvSpPr>
        <p:spPr bwMode="auto">
          <a:xfrm>
            <a:off x="4434237" y="5237703"/>
            <a:ext cx="950912" cy="960438"/>
          </a:xfrm>
          <a:prstGeom prst="ellipse">
            <a:avLst/>
          </a:prstGeom>
          <a:solidFill>
            <a:schemeClr val="tx2"/>
          </a:solidFill>
          <a:ln w="9525">
            <a:solidFill>
              <a:srgbClr val="543900"/>
            </a:solidFill>
            <a:round/>
            <a:headEnd/>
            <a:tailEnd/>
          </a:ln>
          <a:effectLst>
            <a:outerShdw blurRad="40000" dist="23000" dir="5400000" rotWithShape="0">
              <a:srgbClr val="000000">
                <a:alpha val="34999"/>
              </a:srgbClr>
            </a:outerShdw>
          </a:effectLst>
        </p:spPr>
        <p:txBody>
          <a:bodyPr rtlCol="0" anchor="ctr"/>
          <a:lstStyle/>
          <a:p>
            <a:pPr algn="ctr" rtl="0" eaLnBrk="1" fontAlgn="auto" hangingPunct="1">
              <a:spcBef>
                <a:spcPts val="0"/>
              </a:spcBef>
              <a:spcAft>
                <a:spcPts val="0"/>
              </a:spcAft>
              <a:defRPr/>
            </a:pPr>
            <a:endParaRPr lang="en-GB">
              <a:solidFill>
                <a:schemeClr val="lt1"/>
              </a:solidFill>
              <a:latin typeface="+mn-lt"/>
              <a:ea typeface="+mn-ea"/>
            </a:endParaRPr>
          </a:p>
        </p:txBody>
      </p:sp>
      <p:sp>
        <p:nvSpPr>
          <p:cNvPr id="25" name="Oval 24">
            <a:extLst>
              <a:ext uri="{FF2B5EF4-FFF2-40B4-BE49-F238E27FC236}">
                <a16:creationId xmlns:a16="http://schemas.microsoft.com/office/drawing/2014/main" id="{F3CFC0AE-82EC-E744-BA7B-6CF86ED0EEBA}"/>
              </a:ext>
            </a:extLst>
          </p:cNvPr>
          <p:cNvSpPr/>
          <p:nvPr/>
        </p:nvSpPr>
        <p:spPr>
          <a:xfrm>
            <a:off x="224901" y="5471223"/>
            <a:ext cx="668450" cy="571270"/>
          </a:xfrm>
          <a:prstGeom prst="ellipse">
            <a:avLst/>
          </a:prstGeom>
          <a:solidFill>
            <a:schemeClr val="tx2"/>
          </a:solidFill>
          <a:ln>
            <a:solidFill>
              <a:srgbClr val="5439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spcBef>
                <a:spcPts val="0"/>
              </a:spcBef>
              <a:spcAft>
                <a:spcPts val="0"/>
              </a:spcAft>
              <a:defRPr/>
            </a:pPr>
            <a:endParaRPr lang="en-GB"/>
          </a:p>
        </p:txBody>
      </p:sp>
      <p:sp>
        <p:nvSpPr>
          <p:cNvPr id="26" name="TextBox 18">
            <a:extLst>
              <a:ext uri="{FF2B5EF4-FFF2-40B4-BE49-F238E27FC236}">
                <a16:creationId xmlns:a16="http://schemas.microsoft.com/office/drawing/2014/main" id="{B3061C22-7BC1-4D4D-BA07-0B16358B50FB}"/>
              </a:ext>
            </a:extLst>
          </p:cNvPr>
          <p:cNvSpPr txBox="1"/>
          <p:nvPr/>
        </p:nvSpPr>
        <p:spPr>
          <a:xfrm rot="5400000">
            <a:off x="5246334" y="1345964"/>
            <a:ext cx="461665" cy="1951068"/>
          </a:xfrm>
          <a:prstGeom prst="rect">
            <a:avLst/>
          </a:prstGeom>
          <a:noFill/>
        </p:spPr>
        <p:txBody>
          <a:bodyPr vert="vert270" wrap="square" rtlCol="0">
            <a:spAutoFit/>
          </a:bodyPr>
          <a:lstStyle/>
          <a:p>
            <a:pPr algn="ctr" rtl="0" eaLnBrk="1" fontAlgn="auto" hangingPunct="1">
              <a:spcBef>
                <a:spcPts val="0"/>
              </a:spcBef>
              <a:spcAft>
                <a:spcPts val="0"/>
              </a:spcAft>
              <a:defRPr/>
            </a:pPr>
            <a:r>
              <a:rPr lang="es">
                <a:solidFill>
                  <a:schemeClr val="tx2"/>
                </a:solidFill>
                <a:latin typeface="Source Sans Pro" panose="020B0503030403020204" pitchFamily="34" charset="0"/>
                <a:ea typeface="Source Sans Pro" panose="020B0503030403020204" pitchFamily="34" charset="0"/>
              </a:rPr>
              <a:t>0,2-2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7" name="TextBox 19">
            <a:extLst>
              <a:ext uri="{FF2B5EF4-FFF2-40B4-BE49-F238E27FC236}">
                <a16:creationId xmlns:a16="http://schemas.microsoft.com/office/drawing/2014/main" id="{9DB1E771-355B-0C4B-B7BF-D1BE2BAF2018}"/>
              </a:ext>
            </a:extLst>
          </p:cNvPr>
          <p:cNvSpPr txBox="1">
            <a:spLocks noChangeArrowheads="1"/>
          </p:cNvSpPr>
          <p:nvPr/>
        </p:nvSpPr>
        <p:spPr bwMode="auto">
          <a:xfrm>
            <a:off x="694266" y="5857549"/>
            <a:ext cx="6715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tlCol="0">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rtl="0" eaLnBrk="1" hangingPunct="1"/>
            <a:r>
              <a:rPr lang="es" sz="1600">
                <a:solidFill>
                  <a:schemeClr val="tx2"/>
                </a:solidFill>
                <a:latin typeface="Source Sans Pro" panose="020B0503030403020204" pitchFamily="34" charset="0"/>
                <a:ea typeface="Source Sans Pro" panose="020B0503030403020204" pitchFamily="34" charset="0"/>
              </a:rPr>
              <a:t>pelo</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28" name="TextBox 20">
            <a:extLst>
              <a:ext uri="{FF2B5EF4-FFF2-40B4-BE49-F238E27FC236}">
                <a16:creationId xmlns:a16="http://schemas.microsoft.com/office/drawing/2014/main" id="{3BEDA160-CCB4-5243-AD23-2D1946EDC5CA}"/>
              </a:ext>
            </a:extLst>
          </p:cNvPr>
          <p:cNvSpPr txBox="1">
            <a:spLocks noChangeArrowheads="1"/>
          </p:cNvSpPr>
          <p:nvPr/>
        </p:nvSpPr>
        <p:spPr bwMode="auto">
          <a:xfrm>
            <a:off x="5301525" y="5931836"/>
            <a:ext cx="15398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tlCol="0">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rtl="0" eaLnBrk="1" hangingPunct="1"/>
            <a:r>
              <a:rPr lang="es" sz="1600">
                <a:solidFill>
                  <a:schemeClr val="tx2"/>
                </a:solidFill>
                <a:latin typeface="Source Sans Pro" panose="020B0503030403020204" pitchFamily="34" charset="0"/>
                <a:ea typeface="Source Sans Pro" panose="020B0503030403020204" pitchFamily="34" charset="0"/>
              </a:rPr>
              <a:t>Visibles</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35" name="TextBox 18">
            <a:extLst>
              <a:ext uri="{FF2B5EF4-FFF2-40B4-BE49-F238E27FC236}">
                <a16:creationId xmlns:a16="http://schemas.microsoft.com/office/drawing/2014/main" id="{63416DF5-B303-B947-B68B-2B99740ACA4C}"/>
              </a:ext>
            </a:extLst>
          </p:cNvPr>
          <p:cNvSpPr txBox="1"/>
          <p:nvPr/>
        </p:nvSpPr>
        <p:spPr>
          <a:xfrm rot="5400000">
            <a:off x="909782" y="1347637"/>
            <a:ext cx="461665" cy="1951068"/>
          </a:xfrm>
          <a:prstGeom prst="rect">
            <a:avLst/>
          </a:prstGeom>
          <a:noFill/>
        </p:spPr>
        <p:txBody>
          <a:bodyPr vert="vert270" wrap="square" rtlCol="0">
            <a:spAutoFit/>
          </a:bodyPr>
          <a:lstStyle/>
          <a:p>
            <a:pPr algn="ctr" rtl="0" eaLnBrk="1" fontAlgn="auto" hangingPunct="1">
              <a:spcBef>
                <a:spcPts val="0"/>
              </a:spcBef>
              <a:spcAft>
                <a:spcPts val="0"/>
              </a:spcAft>
              <a:defRPr/>
            </a:pPr>
            <a:r>
              <a:rPr lang="es">
                <a:solidFill>
                  <a:schemeClr val="tx2"/>
                </a:solidFill>
                <a:latin typeface="Source Sans Pro" panose="020B0503030403020204" pitchFamily="34" charset="0"/>
                <a:ea typeface="Source Sans Pro" panose="020B0503030403020204" pitchFamily="34" charset="0"/>
              </a:rPr>
              <a:t>20-100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18CEDD49-2B32-0A48-8255-108521532879}"/>
              </a:ext>
            </a:extLst>
          </p:cNvPr>
          <p:cNvSpPr txBox="1">
            <a:spLocks/>
          </p:cNvSpPr>
          <p:nvPr/>
        </p:nvSpPr>
        <p:spPr>
          <a:xfrm>
            <a:off x="1596326" y="1105968"/>
            <a:ext cx="2960117" cy="37195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200" dirty="0">
                <a:solidFill>
                  <a:srgbClr val="226676"/>
                </a:solidFill>
                <a:latin typeface="Source Sans Pro" panose="020B0503030403020204" pitchFamily="34" charset="0"/>
                <a:ea typeface="Source Sans Pro" panose="020B0503030403020204" pitchFamily="34" charset="0"/>
              </a:rPr>
              <a:t>Virus</a:t>
            </a:r>
          </a:p>
          <a:p>
            <a:pPr rtl="0">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37" name="Text Placeholder 7">
            <a:extLst>
              <a:ext uri="{FF2B5EF4-FFF2-40B4-BE49-F238E27FC236}">
                <a16:creationId xmlns:a16="http://schemas.microsoft.com/office/drawing/2014/main" id="{5A713A30-98E7-2246-9310-766D62F26DC0}"/>
              </a:ext>
            </a:extLst>
          </p:cNvPr>
          <p:cNvSpPr txBox="1">
            <a:spLocks/>
          </p:cNvSpPr>
          <p:nvPr/>
        </p:nvSpPr>
        <p:spPr>
          <a:xfrm>
            <a:off x="1565930" y="1492308"/>
            <a:ext cx="3138226" cy="197467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Se pueden excretar en cantidades muy elevadas y pueden ser transportados por el agua hasta grandes distancias.</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Provocan predominantemente gastroenteritis, hepatitis A y E y meningitis vírica.</a:t>
            </a:r>
          </a:p>
        </p:txBody>
      </p:sp>
      <p:sp>
        <p:nvSpPr>
          <p:cNvPr id="38" name="TextBox 18">
            <a:extLst>
              <a:ext uri="{FF2B5EF4-FFF2-40B4-BE49-F238E27FC236}">
                <a16:creationId xmlns:a16="http://schemas.microsoft.com/office/drawing/2014/main" id="{2232951F-F2F1-AD4F-A7EA-8562DFB7E097}"/>
              </a:ext>
            </a:extLst>
          </p:cNvPr>
          <p:cNvSpPr txBox="1"/>
          <p:nvPr/>
        </p:nvSpPr>
        <p:spPr>
          <a:xfrm rot="5400000">
            <a:off x="795868" y="4323449"/>
            <a:ext cx="461665" cy="1951068"/>
          </a:xfrm>
          <a:prstGeom prst="rect">
            <a:avLst/>
          </a:prstGeom>
          <a:noFill/>
        </p:spPr>
        <p:txBody>
          <a:bodyPr vert="vert270" wrap="square" rtlCol="0">
            <a:spAutoFit/>
          </a:bodyPr>
          <a:lstStyle/>
          <a:p>
            <a:pPr algn="ctr" rtl="0" eaLnBrk="1" fontAlgn="auto" hangingPunct="1">
              <a:spcBef>
                <a:spcPts val="0"/>
              </a:spcBef>
              <a:spcAft>
                <a:spcPts val="0"/>
              </a:spcAft>
              <a:defRPr/>
            </a:pPr>
            <a:r>
              <a:rPr lang="es">
                <a:solidFill>
                  <a:schemeClr val="tx2"/>
                </a:solidFill>
                <a:latin typeface="Source Sans Pro" panose="020B0503030403020204" pitchFamily="34" charset="0"/>
                <a:ea typeface="Source Sans Pro" panose="020B0503030403020204" pitchFamily="34" charset="0"/>
              </a:rPr>
              <a:t>3-20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9" name="Text Placeholder 7">
            <a:extLst>
              <a:ext uri="{FF2B5EF4-FFF2-40B4-BE49-F238E27FC236}">
                <a16:creationId xmlns:a16="http://schemas.microsoft.com/office/drawing/2014/main" id="{193CD5E8-04D4-EA49-97C4-95EA1E385015}"/>
              </a:ext>
            </a:extLst>
          </p:cNvPr>
          <p:cNvSpPr txBox="1">
            <a:spLocks/>
          </p:cNvSpPr>
          <p:nvPr/>
        </p:nvSpPr>
        <p:spPr>
          <a:xfrm>
            <a:off x="1565930" y="3893743"/>
            <a:ext cx="2960117" cy="37195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200" dirty="0">
                <a:solidFill>
                  <a:srgbClr val="226676"/>
                </a:solidFill>
                <a:latin typeface="Source Sans Pro" panose="020B0503030403020204" pitchFamily="34" charset="0"/>
                <a:ea typeface="Source Sans Pro" panose="020B0503030403020204" pitchFamily="34" charset="0"/>
              </a:rPr>
              <a:t>Protozoos</a:t>
            </a:r>
          </a:p>
          <a:p>
            <a:pPr rtl="0">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0" name="Text Placeholder 7">
            <a:extLst>
              <a:ext uri="{FF2B5EF4-FFF2-40B4-BE49-F238E27FC236}">
                <a16:creationId xmlns:a16="http://schemas.microsoft.com/office/drawing/2014/main" id="{D68F3915-C7D0-B046-96AE-0B04FE9A23B6}"/>
              </a:ext>
            </a:extLst>
          </p:cNvPr>
          <p:cNvSpPr txBox="1">
            <a:spLocks/>
          </p:cNvSpPr>
          <p:nvPr/>
        </p:nvSpPr>
        <p:spPr>
          <a:xfrm>
            <a:off x="1639432" y="4284749"/>
            <a:ext cx="3183586" cy="224192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Entéricos, provocan gastroenteritis, disentería amebiana, giardiasis.</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La producción de quistes u ooquistes favorece la supervivencia en el medio ambiente.</a:t>
            </a:r>
          </a:p>
          <a:p>
            <a:pPr marL="285750" indent="-285750" rtl="0">
              <a:lnSpc>
                <a:spcPct val="100000"/>
              </a:lnSpc>
              <a:buFont typeface="Arial" panose="020B0604020202020204" pitchFamily="34" charset="0"/>
              <a:buChar char="•"/>
            </a:pPr>
            <a:endParaRPr lang="en-GB" dirty="0">
              <a:solidFill>
                <a:schemeClr val="tx2"/>
              </a:solidFill>
              <a:latin typeface="Source Sans Pro" panose="020B0503030403020204" pitchFamily="34" charset="0"/>
              <a:ea typeface="Source Sans Pro" panose="020B0503030403020204" pitchFamily="34" charset="0"/>
            </a:endParaRPr>
          </a:p>
        </p:txBody>
      </p:sp>
      <p:sp>
        <p:nvSpPr>
          <p:cNvPr id="41" name="TextBox 18">
            <a:extLst>
              <a:ext uri="{FF2B5EF4-FFF2-40B4-BE49-F238E27FC236}">
                <a16:creationId xmlns:a16="http://schemas.microsoft.com/office/drawing/2014/main" id="{140E00D8-5EB5-DA43-B948-3D389D6EE752}"/>
              </a:ext>
            </a:extLst>
          </p:cNvPr>
          <p:cNvSpPr txBox="1"/>
          <p:nvPr/>
        </p:nvSpPr>
        <p:spPr>
          <a:xfrm rot="5400000">
            <a:off x="5339655" y="4167955"/>
            <a:ext cx="461665" cy="1951068"/>
          </a:xfrm>
          <a:prstGeom prst="rect">
            <a:avLst/>
          </a:prstGeom>
          <a:noFill/>
        </p:spPr>
        <p:txBody>
          <a:bodyPr vert="vert270" wrap="square" rtlCol="0">
            <a:spAutoFit/>
          </a:bodyPr>
          <a:lstStyle/>
          <a:p>
            <a:pPr algn="ctr" rtl="0" eaLnBrk="1" fontAlgn="auto" hangingPunct="1">
              <a:spcBef>
                <a:spcPts val="0"/>
              </a:spcBef>
              <a:spcAft>
                <a:spcPts val="0"/>
              </a:spcAft>
              <a:defRPr/>
            </a:pPr>
            <a:r>
              <a:rPr lang="es">
                <a:solidFill>
                  <a:schemeClr val="tx2"/>
                </a:solidFill>
                <a:latin typeface="Source Sans Pro" panose="020B0503030403020204" pitchFamily="34" charset="0"/>
                <a:ea typeface="Source Sans Pro" panose="020B0503030403020204" pitchFamily="34" charset="0"/>
              </a:rPr>
              <a:t>1-300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42" name="Text Placeholder 7">
            <a:extLst>
              <a:ext uri="{FF2B5EF4-FFF2-40B4-BE49-F238E27FC236}">
                <a16:creationId xmlns:a16="http://schemas.microsoft.com/office/drawing/2014/main" id="{241B1E1A-CC2F-B749-B795-EF7726E1B41D}"/>
              </a:ext>
            </a:extLst>
          </p:cNvPr>
          <p:cNvSpPr txBox="1">
            <a:spLocks/>
          </p:cNvSpPr>
          <p:nvPr/>
        </p:nvSpPr>
        <p:spPr>
          <a:xfrm>
            <a:off x="6247335" y="3652772"/>
            <a:ext cx="2960117" cy="37195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200" dirty="0">
                <a:solidFill>
                  <a:srgbClr val="226676"/>
                </a:solidFill>
                <a:latin typeface="Source Sans Pro" panose="020B0503030403020204" pitchFamily="34" charset="0"/>
                <a:ea typeface="Source Sans Pro" panose="020B0503030403020204" pitchFamily="34" charset="0"/>
              </a:rPr>
              <a:t>Helmintos</a:t>
            </a:r>
          </a:p>
          <a:p>
            <a:pPr rtl="0">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3" name="Text Placeholder 7">
            <a:extLst>
              <a:ext uri="{FF2B5EF4-FFF2-40B4-BE49-F238E27FC236}">
                <a16:creationId xmlns:a16="http://schemas.microsoft.com/office/drawing/2014/main" id="{762A3E7F-3890-E94E-BE77-D7895ED4AC76}"/>
              </a:ext>
            </a:extLst>
          </p:cNvPr>
          <p:cNvSpPr txBox="1">
            <a:spLocks/>
          </p:cNvSpPr>
          <p:nvPr/>
        </p:nvSpPr>
        <p:spPr>
          <a:xfrm>
            <a:off x="6000023" y="4121505"/>
            <a:ext cx="3183586" cy="224192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Gusanos que viven en el suelo y el agua.</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Ingesta de huevos o penetración cutánea.</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Provocan ascariasis, anquilostomiasis.</a:t>
            </a:r>
          </a:p>
        </p:txBody>
      </p:sp>
      <p:sp>
        <p:nvSpPr>
          <p:cNvPr id="29" name="Rectangular Callout 28">
            <a:extLst>
              <a:ext uri="{FF2B5EF4-FFF2-40B4-BE49-F238E27FC236}">
                <a16:creationId xmlns:a16="http://schemas.microsoft.com/office/drawing/2014/main" id="{957415C7-93AE-764D-A1B4-B30596041A8B}"/>
              </a:ext>
            </a:extLst>
          </p:cNvPr>
          <p:cNvSpPr/>
          <p:nvPr/>
        </p:nvSpPr>
        <p:spPr>
          <a:xfrm>
            <a:off x="7518078" y="112232"/>
            <a:ext cx="1440000" cy="103886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100 a 124</a:t>
            </a:r>
          </a:p>
        </p:txBody>
      </p:sp>
      <p:sp>
        <p:nvSpPr>
          <p:cNvPr id="5" name="Text Placeholder 19">
            <a:extLst>
              <a:ext uri="{FF2B5EF4-FFF2-40B4-BE49-F238E27FC236}">
                <a16:creationId xmlns:a16="http://schemas.microsoft.com/office/drawing/2014/main" id="{2F57B4A6-BE36-611B-E19B-49195337B7E6}"/>
              </a:ext>
            </a:extLst>
          </p:cNvPr>
          <p:cNvSpPr txBox="1">
            <a:spLocks/>
          </p:cNvSpPr>
          <p:nvPr/>
        </p:nvSpPr>
        <p:spPr>
          <a:xfrm>
            <a:off x="224901" y="120222"/>
            <a:ext cx="7293177"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36586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animBg="1"/>
      <p:bldP spid="23" grpId="0" animBg="1"/>
      <p:bldP spid="24" grpId="0" animBg="1"/>
      <p:bldP spid="25" grpId="0" animBg="1"/>
      <p:bldP spid="26" grpId="0"/>
      <p:bldP spid="27" grpId="0"/>
      <p:bldP spid="28" grpId="0"/>
      <p:bldP spid="35"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2098268" y="2371455"/>
            <a:ext cx="1978763"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Aparición</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patógenos deben ser excretados al medio ambiente en cantidades suficientes por las personas infectadas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185922" y="1129634"/>
            <a:ext cx="7410515"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x-none" sz="2000" spc="0" dirty="0">
              <a:solidFill>
                <a:schemeClr val="tx2"/>
              </a:solidFill>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972152" y="2042761"/>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1176278" y="2637545"/>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2399" y="2479968"/>
            <a:ext cx="694505" cy="741194"/>
          </a:xfrm>
          <a:prstGeom prst="rect">
            <a:avLst/>
          </a:prstGeom>
        </p:spPr>
      </p:pic>
      <p:pic>
        <p:nvPicPr>
          <p:cNvPr id="16" name="Grafik 15">
            <a:extLst>
              <a:ext uri="{FF2B5EF4-FFF2-40B4-BE49-F238E27FC236}">
                <a16:creationId xmlns:a16="http://schemas.microsoft.com/office/drawing/2014/main" id="{CFB30933-4DF2-E94B-A38E-97290600B5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4698" y="3063585"/>
            <a:ext cx="957132" cy="776211"/>
          </a:xfrm>
          <a:prstGeom prst="rect">
            <a:avLst/>
          </a:prstGeom>
        </p:spPr>
      </p:pic>
      <p:pic>
        <p:nvPicPr>
          <p:cNvPr id="20" name="Grafik 19" descr="Benutzer">
            <a:extLst>
              <a:ext uri="{FF2B5EF4-FFF2-40B4-BE49-F238E27FC236}">
                <a16:creationId xmlns:a16="http://schemas.microsoft.com/office/drawing/2014/main" id="{8AD8AB11-5EDE-5544-9226-B65ED7C16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1179" y="4734630"/>
            <a:ext cx="1799097" cy="1799097"/>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4340263" y="2391278"/>
            <a:ext cx="1797945"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Persistencia</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patógenos deben sobrevivir en la superficie, el agua, las aguas residuales y el suelo, y seguir siendo infecciosos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2" name="Text Placeholder 7">
            <a:extLst>
              <a:ext uri="{FF2B5EF4-FFF2-40B4-BE49-F238E27FC236}">
                <a16:creationId xmlns:a16="http://schemas.microsoft.com/office/drawing/2014/main" id="{1C1B2145-4DB9-714B-9BDE-51324998933C}"/>
              </a:ext>
            </a:extLst>
          </p:cNvPr>
          <p:cNvSpPr txBox="1">
            <a:spLocks/>
          </p:cNvSpPr>
          <p:nvPr/>
        </p:nvSpPr>
        <p:spPr>
          <a:xfrm>
            <a:off x="6580126" y="2411714"/>
            <a:ext cx="1797945"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Vectores o anfitriones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Presencia y abundancia de los vectores o anfitriones intermediarios necesarios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0" y="5440042"/>
            <a:ext cx="1797945" cy="723156"/>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Infecciosidad</a:t>
            </a:r>
          </a:p>
          <a:p>
            <a:pPr algn="ctr" rtl="0">
              <a:lnSpc>
                <a:spcPct val="100000"/>
              </a:lnSpc>
            </a:pPr>
            <a:r>
              <a:rPr lang="es" sz="1800" dirty="0">
                <a:solidFill>
                  <a:schemeClr val="tx2"/>
                </a:solidFill>
                <a:latin typeface="Source Sans Pro" panose="020B0503030403020204" pitchFamily="34" charset="0"/>
                <a:ea typeface="Source Sans Pro" panose="020B0503030403020204" pitchFamily="34" charset="0"/>
              </a:rPr>
              <a:t>Cepa específica y virulencia</a:t>
            </a:r>
          </a:p>
          <a:p>
            <a:pPr algn="ct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ED86A1F4-3A5F-AD4C-95B2-98551E7D8606}"/>
              </a:ext>
            </a:extLst>
          </p:cNvPr>
          <p:cNvSpPr txBox="1">
            <a:spLocks/>
          </p:cNvSpPr>
          <p:nvPr/>
        </p:nvSpPr>
        <p:spPr>
          <a:xfrm>
            <a:off x="5407942" y="4996730"/>
            <a:ext cx="3654860" cy="72315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Susceptibilidad de los individuos a las infecciones</a:t>
            </a:r>
          </a:p>
          <a:p>
            <a:pPr algn="ctr" rtl="0">
              <a:lnSpc>
                <a:spcPct val="100000"/>
              </a:lnSpc>
            </a:pPr>
            <a:r>
              <a:rPr lang="es" sz="1800" dirty="0">
                <a:solidFill>
                  <a:schemeClr val="tx2"/>
                </a:solidFill>
                <a:latin typeface="Source Sans Pro" panose="020B0503030403020204" pitchFamily="34" charset="0"/>
                <a:ea typeface="Source Sans Pro" panose="020B0503030403020204" pitchFamily="34" charset="0"/>
              </a:rPr>
              <a:t>Estado inmunitario, estado nutricional, edad, afecciones previas</a:t>
            </a:r>
          </a:p>
          <a:p>
            <a:pPr algn="ct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1974595" y="1685864"/>
            <a:ext cx="4293340"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_tradnl" dirty="0">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2078883" y="4475925"/>
            <a:ext cx="3996295" cy="58492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¿Cómo detectamos los patógenos en el medio ambiente?</a:t>
            </a:r>
          </a:p>
          <a:p>
            <a:pPr algn="ctr" rtl="0">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AF419F60-5DD9-7A4F-8876-174F2A79C24D}"/>
              </a:ext>
            </a:extLst>
          </p:cNvPr>
          <p:cNvSpPr/>
          <p:nvPr/>
        </p:nvSpPr>
        <p:spPr>
          <a:xfrm>
            <a:off x="7518078" y="191604"/>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115 a 120</a:t>
            </a:r>
          </a:p>
        </p:txBody>
      </p:sp>
      <p:sp>
        <p:nvSpPr>
          <p:cNvPr id="2" name="Text Placeholder 19">
            <a:extLst>
              <a:ext uri="{FF2B5EF4-FFF2-40B4-BE49-F238E27FC236}">
                <a16:creationId xmlns:a16="http://schemas.microsoft.com/office/drawing/2014/main" id="{96E33C1E-86E3-AB82-4D55-0431D3F01D48}"/>
              </a:ext>
            </a:extLst>
          </p:cNvPr>
          <p:cNvSpPr txBox="1">
            <a:spLocks/>
          </p:cNvSpPr>
          <p:nvPr/>
        </p:nvSpPr>
        <p:spPr>
          <a:xfrm>
            <a:off x="185922" y="115690"/>
            <a:ext cx="7293177"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9451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342523" y="1558310"/>
            <a:ext cx="8658944"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¿Cómo detectamos los patógenos en el medio ambiente? </a:t>
            </a:r>
            <a:r>
              <a:rPr lang="es" sz="1400" dirty="0">
                <a:solidFill>
                  <a:srgbClr val="226676"/>
                </a:solidFill>
                <a:latin typeface="Source Sans Pro" panose="020B0503030403020204" pitchFamily="34" charset="0"/>
                <a:ea typeface="Source Sans Pro" panose="020B0503030403020204" pitchFamily="34" charset="0"/>
              </a:rPr>
              <a:t>(Capítulo 6.3.1 de las </a:t>
            </a:r>
            <a:r>
              <a:rPr lang="en" sz="1400" i="1" dirty="0">
                <a:solidFill>
                  <a:srgbClr val="226676"/>
                </a:solidFill>
                <a:latin typeface="Source Sans Pro" panose="020B0503030403020204" pitchFamily="34" charset="0"/>
                <a:ea typeface="Source Sans Pro" panose="020B0503030403020204" pitchFamily="34" charset="0"/>
              </a:rPr>
              <a:t>Guías </a:t>
            </a:r>
            <a:r>
              <a:rPr lang="en" sz="1400" dirty="0">
                <a:solidFill>
                  <a:srgbClr val="226676"/>
                </a:solidFill>
                <a:latin typeface="Source Sans Pro" panose="020B0503030403020204" pitchFamily="34" charset="0"/>
                <a:ea typeface="Source Sans Pro" panose="020B0503030403020204" pitchFamily="34" charset="0"/>
              </a:rPr>
              <a:t>de la OMS)</a:t>
            </a:r>
          </a:p>
          <a:p>
            <a:pPr rtl="0">
              <a:lnSpc>
                <a:spcPct val="100000"/>
              </a:lnSpc>
            </a:pPr>
            <a:endParaRPr lang="en-GB" dirty="0">
              <a:solidFill>
                <a:srgbClr val="226676"/>
              </a:solidFill>
              <a:latin typeface="Source Sans Pro" panose="020B0503030403020204" pitchFamily="34" charset="0"/>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7392" y="2097844"/>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462526" y="2776396"/>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2526" y="3360013"/>
            <a:ext cx="694505" cy="741194"/>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174371" y="2164924"/>
            <a:ext cx="4299636" cy="36061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Indicador de contaminación fecal</a:t>
            </a:r>
          </a:p>
          <a:p>
            <a:pP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376339" y="5728366"/>
            <a:ext cx="8681816" cy="72315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chemeClr val="tx2"/>
                </a:solidFill>
                <a:latin typeface="Source Sans Pro" panose="020B0503030403020204" pitchFamily="34" charset="0"/>
                <a:ea typeface="Source Sans Pro" panose="020B0503030403020204" pitchFamily="34" charset="0"/>
              </a:rPr>
              <a:t>En algunas circunstancias, puede ser importante determinar la fuente</a:t>
            </a:r>
            <a:br>
              <a:rPr lang="es" sz="1800" dirty="0">
                <a:solidFill>
                  <a:schemeClr val="tx2"/>
                </a:solidFill>
                <a:latin typeface="Source Sans Pro" panose="020B0503030403020204" pitchFamily="34" charset="0"/>
                <a:ea typeface="Source Sans Pro" panose="020B0503030403020204" pitchFamily="34" charset="0"/>
              </a:rPr>
            </a:br>
            <a:r>
              <a:rPr lang="es" sz="1800" dirty="0">
                <a:solidFill>
                  <a:schemeClr val="tx2"/>
                </a:solidFill>
                <a:latin typeface="Source Sans Pro" panose="020B0503030403020204" pitchFamily="34" charset="0"/>
                <a:ea typeface="Source Sans Pro" panose="020B0503030403020204" pitchFamily="34" charset="0"/>
              </a:rPr>
              <a:t>y el movimiento de un patógeno específico. </a:t>
            </a:r>
          </a:p>
          <a:p>
            <a:pPr algn="ct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18" name="3 Marcador de texto">
            <a:extLst>
              <a:ext uri="{FF2B5EF4-FFF2-40B4-BE49-F238E27FC236}">
                <a16:creationId xmlns:a16="http://schemas.microsoft.com/office/drawing/2014/main" id="{D9CB1685-C7EB-964E-B639-0291B4FC29A3}"/>
              </a:ext>
            </a:extLst>
          </p:cNvPr>
          <p:cNvSpPr txBox="1">
            <a:spLocks/>
          </p:cNvSpPr>
          <p:nvPr/>
        </p:nvSpPr>
        <p:spPr>
          <a:xfrm>
            <a:off x="639161" y="1848139"/>
            <a:ext cx="3064877" cy="281574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rtl="0">
              <a:lnSpc>
                <a:spcPct val="200000"/>
              </a:lnSpc>
            </a:pPr>
            <a:r>
              <a:rPr lang="es" sz="2200" dirty="0">
                <a:solidFill>
                  <a:schemeClr val="tx2"/>
                </a:solidFill>
                <a:latin typeface="Source Sans Pro" panose="020B0503030403020204" pitchFamily="34" charset="0"/>
                <a:ea typeface="Source Sans Pro" panose="020B0503030403020204" pitchFamily="34" charset="0"/>
              </a:rPr>
              <a:t>bacterias</a:t>
            </a:r>
          </a:p>
          <a:p>
            <a:pPr marL="800100" lvl="1" indent="-342900" rtl="0">
              <a:lnSpc>
                <a:spcPct val="200000"/>
              </a:lnSpc>
            </a:pPr>
            <a:r>
              <a:rPr lang="es" sz="2200" dirty="0">
                <a:solidFill>
                  <a:schemeClr val="tx2"/>
                </a:solidFill>
                <a:latin typeface="Source Sans Pro" panose="020B0503030403020204" pitchFamily="34" charset="0"/>
                <a:ea typeface="Source Sans Pro" panose="020B0503030403020204" pitchFamily="34" charset="0"/>
              </a:rPr>
              <a:t>virus</a:t>
            </a:r>
          </a:p>
          <a:p>
            <a:pPr marL="800100" lvl="1" indent="-342900" rtl="0">
              <a:lnSpc>
                <a:spcPct val="200000"/>
              </a:lnSpc>
            </a:pPr>
            <a:r>
              <a:rPr lang="es" sz="2200" dirty="0">
                <a:solidFill>
                  <a:schemeClr val="tx2"/>
                </a:solidFill>
                <a:latin typeface="Source Sans Pro" panose="020B0503030403020204" pitchFamily="34" charset="0"/>
                <a:ea typeface="Source Sans Pro" panose="020B0503030403020204" pitchFamily="34" charset="0"/>
              </a:rPr>
              <a:t>protozoos</a:t>
            </a:r>
            <a:endParaRPr lang="es-VE" dirty="0">
              <a:solidFill>
                <a:schemeClr val="tx2"/>
              </a:solidFill>
              <a:latin typeface="Source Sans Pro" panose="020B0503030403020204" pitchFamily="34" charset="0"/>
              <a:ea typeface="Source Sans Pro" panose="020B0503030403020204" pitchFamily="34" charset="0"/>
            </a:endParaRPr>
          </a:p>
        </p:txBody>
      </p:sp>
      <p:sp>
        <p:nvSpPr>
          <p:cNvPr id="19" name="1 Cerrar llave">
            <a:extLst>
              <a:ext uri="{FF2B5EF4-FFF2-40B4-BE49-F238E27FC236}">
                <a16:creationId xmlns:a16="http://schemas.microsoft.com/office/drawing/2014/main" id="{ADECBB04-43C8-644D-B6FC-23E7B5B2A838}"/>
              </a:ext>
            </a:extLst>
          </p:cNvPr>
          <p:cNvSpPr/>
          <p:nvPr/>
        </p:nvSpPr>
        <p:spPr>
          <a:xfrm>
            <a:off x="2762523" y="2202300"/>
            <a:ext cx="330752" cy="1859997"/>
          </a:xfrm>
          <a:prstGeom prst="rightBrac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VE"/>
          </a:p>
        </p:txBody>
      </p:sp>
      <p:sp>
        <p:nvSpPr>
          <p:cNvPr id="25" name="Rectangle 6">
            <a:extLst>
              <a:ext uri="{FF2B5EF4-FFF2-40B4-BE49-F238E27FC236}">
                <a16:creationId xmlns:a16="http://schemas.microsoft.com/office/drawing/2014/main" id="{1A45788B-3C2F-404B-9F27-EF3628BFA9A3}"/>
              </a:ext>
            </a:extLst>
          </p:cNvPr>
          <p:cNvSpPr>
            <a:spLocks noChangeArrowheads="1"/>
          </p:cNvSpPr>
          <p:nvPr/>
        </p:nvSpPr>
        <p:spPr bwMode="auto">
          <a:xfrm>
            <a:off x="3203375" y="2829499"/>
            <a:ext cx="4270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rtl="0" eaLnBrk="1" hangingPunct="1"/>
            <a:r>
              <a:rPr lang="en" sz="2000" i="1" dirty="0">
                <a:solidFill>
                  <a:schemeClr val="tx2"/>
                </a:solidFill>
                <a:latin typeface="Source Sans Pro" panose="020B0503030403020204" pitchFamily="34" charset="0"/>
                <a:ea typeface="Source Sans Pro" panose="020B0503030403020204" pitchFamily="34" charset="0"/>
              </a:rPr>
              <a:t>E. coli</a:t>
            </a:r>
            <a:r>
              <a:rPr lang="en" sz="2000" dirty="0">
                <a:solidFill>
                  <a:schemeClr val="tx2"/>
                </a:solidFill>
                <a:latin typeface="Source Sans Pro" panose="020B0503030403020204" pitchFamily="34" charset="0"/>
                <a:ea typeface="Source Sans Pro" panose="020B0503030403020204" pitchFamily="34" charset="0"/>
              </a:rPr>
              <a:t> como indicador combinado</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3866346" y="3424753"/>
            <a:ext cx="5229047" cy="36061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También enterococos y bacteriófagos de </a:t>
            </a:r>
            <a:r>
              <a:rPr lang="en" sz="1800" i="1" dirty="0">
                <a:solidFill>
                  <a:schemeClr val="tx2"/>
                </a:solidFill>
                <a:latin typeface="Source Sans Pro" panose="020B0503030403020204" pitchFamily="34" charset="0"/>
                <a:ea typeface="Source Sans Pro" panose="020B0503030403020204" pitchFamily="34" charset="0"/>
              </a:rPr>
              <a:t>Bacteroides</a:t>
            </a: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3471422" y="3956204"/>
            <a:ext cx="2666733" cy="58361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0">
              <a:lnSpc>
                <a:spcPct val="100000"/>
              </a:lnSpc>
            </a:pPr>
            <a:r>
              <a:rPr lang="es" sz="2000" dirty="0">
                <a:solidFill>
                  <a:schemeClr val="tx2"/>
                </a:solidFill>
                <a:latin typeface="Source Sans Pro" panose="020B0503030403020204" pitchFamily="34" charset="0"/>
                <a:ea typeface="Source Sans Pro" panose="020B0503030403020204" pitchFamily="34" charset="0"/>
              </a:rPr>
              <a:t>No son indicadores perfectos</a:t>
            </a:r>
          </a:p>
          <a:p>
            <a:pPr algn="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773656D6-4DB2-8449-A5D2-2A2413E25BB3}"/>
              </a:ext>
            </a:extLst>
          </p:cNvPr>
          <p:cNvSpPr txBox="1">
            <a:spLocks/>
          </p:cNvSpPr>
          <p:nvPr/>
        </p:nvSpPr>
        <p:spPr>
          <a:xfrm>
            <a:off x="6414052" y="3956203"/>
            <a:ext cx="2364770" cy="58361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Pero resultan…</a:t>
            </a:r>
          </a:p>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útiles;</a:t>
            </a:r>
          </a:p>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factibles; y</a:t>
            </a:r>
          </a:p>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económicos.</a:t>
            </a:r>
          </a:p>
        </p:txBody>
      </p:sp>
      <p:sp>
        <p:nvSpPr>
          <p:cNvPr id="3" name="Text Placeholder 19">
            <a:extLst>
              <a:ext uri="{FF2B5EF4-FFF2-40B4-BE49-F238E27FC236}">
                <a16:creationId xmlns:a16="http://schemas.microsoft.com/office/drawing/2014/main" id="{FD2C76E7-C618-5741-8880-96311D9F8446}"/>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
        <p:nvSpPr>
          <p:cNvPr id="5" name="Text Placeholder 19">
            <a:extLst>
              <a:ext uri="{FF2B5EF4-FFF2-40B4-BE49-F238E27FC236}">
                <a16:creationId xmlns:a16="http://schemas.microsoft.com/office/drawing/2014/main" id="{18735A35-FE4E-1A80-D2D2-180231CDE062}"/>
              </a:ext>
            </a:extLst>
          </p:cNvPr>
          <p:cNvSpPr txBox="1">
            <a:spLocks/>
          </p:cNvSpPr>
          <p:nvPr/>
        </p:nvSpPr>
        <p:spPr>
          <a:xfrm>
            <a:off x="185922" y="1129634"/>
            <a:ext cx="7410515"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x-none" sz="2000" spc="0" dirty="0">
              <a:solidFill>
                <a:schemeClr val="tx2"/>
              </a:solidFill>
              <a:ea typeface="Source Sans Pro" panose="020B0503030403020204" pitchFamily="34" charset="0"/>
            </a:endParaRPr>
          </a:p>
        </p:txBody>
      </p:sp>
    </p:spTree>
    <p:extLst>
      <p:ext uri="{BB962C8B-B14F-4D97-AF65-F5344CB8AC3E}">
        <p14:creationId xmlns:p14="http://schemas.microsoft.com/office/powerpoint/2010/main" val="505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8" grpId="0"/>
      <p:bldP spid="25" grpId="0"/>
      <p:bldP spid="26" grpId="0"/>
      <p:bldP spid="27"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794D7325-A2D2-8C40-AB8F-AAC0D7869C34}"/>
              </a:ext>
            </a:extLst>
          </p:cNvPr>
          <p:cNvSpPr txBox="1">
            <a:spLocks/>
          </p:cNvSpPr>
          <p:nvPr/>
        </p:nvSpPr>
        <p:spPr>
          <a:xfrm rot="20750886">
            <a:off x="110843" y="1091669"/>
            <a:ext cx="1914198" cy="670678"/>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3000">
                <a:solidFill>
                  <a:srgbClr val="226676"/>
                </a:solidFill>
                <a:latin typeface="Source Sans Pro" panose="020B0503030403020204" pitchFamily="34" charset="0"/>
                <a:ea typeface="Source Sans Pro" panose="020B0503030403020204" pitchFamily="34" charset="0"/>
              </a:rPr>
              <a:t>Cuadro 6.1</a:t>
            </a:r>
          </a:p>
        </p:txBody>
      </p:sp>
      <p:sp>
        <p:nvSpPr>
          <p:cNvPr id="12" name="Rectangular Callout 11">
            <a:extLst>
              <a:ext uri="{FF2B5EF4-FFF2-40B4-BE49-F238E27FC236}">
                <a16:creationId xmlns:a16="http://schemas.microsoft.com/office/drawing/2014/main" id="{195CAD75-2A7C-E240-9D04-6D94FE9324D5}"/>
              </a:ext>
            </a:extLst>
          </p:cNvPr>
          <p:cNvSpPr/>
          <p:nvPr/>
        </p:nvSpPr>
        <p:spPr>
          <a:xfrm>
            <a:off x="7579155" y="685068"/>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105 a 114</a:t>
            </a:r>
          </a:p>
        </p:txBody>
      </p:sp>
      <p:sp>
        <p:nvSpPr>
          <p:cNvPr id="3" name="Text Placeholder 19">
            <a:extLst>
              <a:ext uri="{FF2B5EF4-FFF2-40B4-BE49-F238E27FC236}">
                <a16:creationId xmlns:a16="http://schemas.microsoft.com/office/drawing/2014/main" id="{D7E069B7-BC8E-7823-4320-74C894054600}"/>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pic>
        <p:nvPicPr>
          <p:cNvPr id="4" name="Imagen 3">
            <a:extLst>
              <a:ext uri="{FF2B5EF4-FFF2-40B4-BE49-F238E27FC236}">
                <a16:creationId xmlns:a16="http://schemas.microsoft.com/office/drawing/2014/main" id="{D083A289-71BE-C9DC-33B2-AC377BE34A06}"/>
              </a:ext>
            </a:extLst>
          </p:cNvPr>
          <p:cNvPicPr>
            <a:picLocks noChangeAspect="1"/>
          </p:cNvPicPr>
          <p:nvPr/>
        </p:nvPicPr>
        <p:blipFill rotWithShape="1">
          <a:blip r:embed="rId3"/>
          <a:srcRect l="20909" t="9454" r="21272" b="68243"/>
          <a:stretch/>
        </p:blipFill>
        <p:spPr>
          <a:xfrm>
            <a:off x="603315" y="1686945"/>
            <a:ext cx="6950979" cy="3016464"/>
          </a:xfrm>
          <a:prstGeom prst="rect">
            <a:avLst/>
          </a:prstGeom>
        </p:spPr>
      </p:pic>
      <p:pic>
        <p:nvPicPr>
          <p:cNvPr id="5" name="Imagen 4">
            <a:extLst>
              <a:ext uri="{FF2B5EF4-FFF2-40B4-BE49-F238E27FC236}">
                <a16:creationId xmlns:a16="http://schemas.microsoft.com/office/drawing/2014/main" id="{14E3384F-C748-D288-9971-8C5F97F96E2D}"/>
              </a:ext>
            </a:extLst>
          </p:cNvPr>
          <p:cNvPicPr>
            <a:picLocks noChangeAspect="1"/>
          </p:cNvPicPr>
          <p:nvPr/>
        </p:nvPicPr>
        <p:blipFill rotWithShape="1">
          <a:blip r:embed="rId4"/>
          <a:srcRect l="20113" t="21672" r="22896" b="67939"/>
          <a:stretch/>
        </p:blipFill>
        <p:spPr>
          <a:xfrm>
            <a:off x="1192819" y="3466795"/>
            <a:ext cx="6851669" cy="1405031"/>
          </a:xfrm>
          <a:prstGeom prst="rect">
            <a:avLst/>
          </a:prstGeom>
        </p:spPr>
      </p:pic>
      <p:pic>
        <p:nvPicPr>
          <p:cNvPr id="6" name="Imagen 5">
            <a:extLst>
              <a:ext uri="{FF2B5EF4-FFF2-40B4-BE49-F238E27FC236}">
                <a16:creationId xmlns:a16="http://schemas.microsoft.com/office/drawing/2014/main" id="{1693E108-E0E1-38E6-3A6B-A3ECD3CB2267}"/>
              </a:ext>
            </a:extLst>
          </p:cNvPr>
          <p:cNvPicPr>
            <a:picLocks noChangeAspect="1"/>
          </p:cNvPicPr>
          <p:nvPr/>
        </p:nvPicPr>
        <p:blipFill rotWithShape="1">
          <a:blip r:embed="rId5"/>
          <a:srcRect l="1429" t="2456" r="2799" b="64689"/>
          <a:stretch/>
        </p:blipFill>
        <p:spPr>
          <a:xfrm>
            <a:off x="1662438" y="4118069"/>
            <a:ext cx="6657114" cy="991743"/>
          </a:xfrm>
          <a:prstGeom prst="rect">
            <a:avLst/>
          </a:prstGeom>
        </p:spPr>
      </p:pic>
      <p:pic>
        <p:nvPicPr>
          <p:cNvPr id="7" name="Imagen 6">
            <a:extLst>
              <a:ext uri="{FF2B5EF4-FFF2-40B4-BE49-F238E27FC236}">
                <a16:creationId xmlns:a16="http://schemas.microsoft.com/office/drawing/2014/main" id="{3DB79A21-B3BA-5E02-F1CE-961BD76D0021}"/>
              </a:ext>
            </a:extLst>
          </p:cNvPr>
          <p:cNvPicPr>
            <a:picLocks noChangeAspect="1"/>
          </p:cNvPicPr>
          <p:nvPr/>
        </p:nvPicPr>
        <p:blipFill rotWithShape="1">
          <a:blip r:embed="rId6"/>
          <a:srcRect r="2799" b="50849"/>
          <a:stretch/>
        </p:blipFill>
        <p:spPr>
          <a:xfrm>
            <a:off x="2032749" y="4791591"/>
            <a:ext cx="6756422" cy="1483616"/>
          </a:xfrm>
          <a:prstGeom prst="rect">
            <a:avLst/>
          </a:prstGeom>
        </p:spPr>
      </p:pic>
    </p:spTree>
    <p:extLst>
      <p:ext uri="{BB962C8B-B14F-4D97-AF65-F5344CB8AC3E}">
        <p14:creationId xmlns:p14="http://schemas.microsoft.com/office/powerpoint/2010/main" val="1397172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23085" y="1670545"/>
            <a:ext cx="8658944"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Análisis de muestras ambientales para detectar la presencia de patógenos</a:t>
            </a:r>
            <a:endParaRPr lang="en-US" sz="14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US" dirty="0">
              <a:solidFill>
                <a:srgbClr val="226676"/>
              </a:solidFill>
              <a:latin typeface="Source Sans Pro" panose="020B0503030403020204" pitchFamily="34" charset="0"/>
              <a:ea typeface="Source Sans Pro" panose="020B0503030403020204" pitchFamily="34" charset="0"/>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127729" y="1007582"/>
            <a:ext cx="658229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en-US"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192259" y="2260573"/>
            <a:ext cx="4442650" cy="2289158"/>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La toma de muestras y el análisis de las muestras ambientales para detectar patógenos puede ser una tarea difícil y costosa.</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En muchos casos, los métodos de análisis de patógenos humanos a partir de muestras ambientales aún no están normalizados.</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Los resultados pueden variar según la preparación y el análisis de la muestra.</a:t>
            </a:r>
          </a:p>
          <a:p>
            <a:pPr rtl="0">
              <a:lnSpc>
                <a:spcPct val="100000"/>
              </a:lnSpc>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1104732" y="4750980"/>
            <a:ext cx="2295694" cy="1061344"/>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obtener información cuantitativa sobre la concentración de agentes patógenos en la muestra; </a:t>
            </a: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891188" y="2262508"/>
            <a:ext cx="4347596" cy="1878637"/>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Hace falta:</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Un equipo especializado con material y experiencia y que comprenda los métodos analíticos.</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Preparar un plan de investigación, con objetivos específicos. </a:t>
            </a:r>
          </a:p>
          <a:p>
            <a:pPr rtl="0">
              <a:lnSpc>
                <a:spcPct val="100000"/>
              </a:lnSpc>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185922" y="4748108"/>
            <a:ext cx="818151" cy="43660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rgbClr val="226676"/>
                </a:solidFill>
                <a:latin typeface="Source Sans Pro" panose="020B0503030403020204" pitchFamily="34" charset="0"/>
                <a:ea typeface="Source Sans Pro" panose="020B0503030403020204" pitchFamily="34" charset="0"/>
              </a:rPr>
              <a:t>Objetivo:</a:t>
            </a:r>
          </a:p>
          <a:p>
            <a:pPr rtl="0">
              <a:lnSpc>
                <a:spcPct val="100000"/>
              </a:lnSpc>
            </a:pPr>
            <a:endParaRPr lang="en-US"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902028" y="4722404"/>
            <a:ext cx="2295694" cy="1089919"/>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evaluar el riesgo que entrañan el contacto o la ingesta de la muestra ambiental;</a:t>
            </a: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835776" y="4745610"/>
            <a:ext cx="2295694" cy="106671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evaluar la eficacia de un proceso de tratamiento.</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398586" y="5957385"/>
            <a:ext cx="6835775" cy="43660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No siempre es factible. Para la PSS, basta el indicador </a:t>
            </a:r>
            <a:r>
              <a:rPr lang="en" sz="2000" i="1" dirty="0">
                <a:solidFill>
                  <a:schemeClr val="tx2"/>
                </a:solidFill>
                <a:latin typeface="Source Sans Pro" panose="020B0503030403020204" pitchFamily="34" charset="0"/>
                <a:ea typeface="Source Sans Pro" panose="020B0503030403020204" pitchFamily="34" charset="0"/>
              </a:rPr>
              <a:t>E. coli</a:t>
            </a:r>
            <a:r>
              <a:rPr lang="en" sz="2000" dirty="0">
                <a:solidFill>
                  <a:schemeClr val="tx2"/>
                </a:solidFill>
                <a:latin typeface="Source Sans Pro" panose="020B0503030403020204" pitchFamily="34" charset="0"/>
                <a:ea typeface="Source Sans Pro" panose="020B0503030403020204" pitchFamily="34" charset="0"/>
              </a:rPr>
              <a:t>.</a:t>
            </a:r>
          </a:p>
          <a:p>
            <a:pPr rtl="0">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p:txBody>
      </p:sp>
      <p:pic>
        <p:nvPicPr>
          <p:cNvPr id="28" name="Grafik 27">
            <a:extLst>
              <a:ext uri="{FF2B5EF4-FFF2-40B4-BE49-F238E27FC236}">
                <a16:creationId xmlns:a16="http://schemas.microsoft.com/office/drawing/2014/main" id="{A52F5DE1-362C-0148-810A-E9B5FDA4AAAD}"/>
              </a:ext>
            </a:extLst>
          </p:cNvPr>
          <p:cNvPicPr>
            <a:picLocks noChangeAspect="1"/>
          </p:cNvPicPr>
          <p:nvPr/>
        </p:nvPicPr>
        <p:blipFill>
          <a:blip r:embed="rId3"/>
          <a:stretch>
            <a:fillRect/>
          </a:stretch>
        </p:blipFill>
        <p:spPr>
          <a:xfrm>
            <a:off x="7795335" y="1439830"/>
            <a:ext cx="422065" cy="422065"/>
          </a:xfrm>
          <a:prstGeom prst="rect">
            <a:avLst/>
          </a:prstGeom>
        </p:spPr>
      </p:pic>
      <p:pic>
        <p:nvPicPr>
          <p:cNvPr id="30" name="Grafik 29">
            <a:extLst>
              <a:ext uri="{FF2B5EF4-FFF2-40B4-BE49-F238E27FC236}">
                <a16:creationId xmlns:a16="http://schemas.microsoft.com/office/drawing/2014/main" id="{0D847874-24F9-FA44-8544-37ECFAF8F467}"/>
              </a:ext>
            </a:extLst>
          </p:cNvPr>
          <p:cNvPicPr>
            <a:picLocks noChangeAspect="1"/>
          </p:cNvPicPr>
          <p:nvPr/>
        </p:nvPicPr>
        <p:blipFill>
          <a:blip r:embed="rId4"/>
          <a:stretch>
            <a:fillRect/>
          </a:stretch>
        </p:blipFill>
        <p:spPr>
          <a:xfrm>
            <a:off x="8022627" y="1941492"/>
            <a:ext cx="422065" cy="422065"/>
          </a:xfrm>
          <a:prstGeom prst="rect">
            <a:avLst/>
          </a:prstGeom>
        </p:spPr>
      </p:pic>
      <p:pic>
        <p:nvPicPr>
          <p:cNvPr id="31" name="Grafik 30">
            <a:extLst>
              <a:ext uri="{FF2B5EF4-FFF2-40B4-BE49-F238E27FC236}">
                <a16:creationId xmlns:a16="http://schemas.microsoft.com/office/drawing/2014/main" id="{369137F5-ECE5-AF4E-AF78-58AB6753716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46993" y="1906586"/>
            <a:ext cx="502258" cy="536023"/>
          </a:xfrm>
          <a:prstGeom prst="rect">
            <a:avLst/>
          </a:prstGeom>
        </p:spPr>
      </p:pic>
      <p:sp>
        <p:nvSpPr>
          <p:cNvPr id="32" name="Text Placeholder 7">
            <a:extLst>
              <a:ext uri="{FF2B5EF4-FFF2-40B4-BE49-F238E27FC236}">
                <a16:creationId xmlns:a16="http://schemas.microsoft.com/office/drawing/2014/main" id="{ABB8254A-5857-4842-AD4A-001699A33D6C}"/>
              </a:ext>
            </a:extLst>
          </p:cNvPr>
          <p:cNvSpPr txBox="1">
            <a:spLocks/>
          </p:cNvSpPr>
          <p:nvPr/>
        </p:nvSpPr>
        <p:spPr>
          <a:xfrm>
            <a:off x="6121939" y="5033399"/>
            <a:ext cx="447303" cy="3907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o</a:t>
            </a:r>
          </a:p>
        </p:txBody>
      </p:sp>
      <p:sp>
        <p:nvSpPr>
          <p:cNvPr id="35" name="Rectangular Callout 34">
            <a:extLst>
              <a:ext uri="{FF2B5EF4-FFF2-40B4-BE49-F238E27FC236}">
                <a16:creationId xmlns:a16="http://schemas.microsoft.com/office/drawing/2014/main" id="{59922C16-1050-6244-9838-EA4073FB07D5}"/>
              </a:ext>
            </a:extLst>
          </p:cNvPr>
          <p:cNvSpPr/>
          <p:nvPr/>
        </p:nvSpPr>
        <p:spPr>
          <a:xfrm>
            <a:off x="7302627" y="5326324"/>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115 a 120</a:t>
            </a:r>
          </a:p>
        </p:txBody>
      </p:sp>
      <p:sp>
        <p:nvSpPr>
          <p:cNvPr id="3" name="Text Placeholder 19">
            <a:extLst>
              <a:ext uri="{FF2B5EF4-FFF2-40B4-BE49-F238E27FC236}">
                <a16:creationId xmlns:a16="http://schemas.microsoft.com/office/drawing/2014/main" id="{F6A15FCA-EB2A-39BF-D4FB-BF0920D053E6}"/>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4486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P spid="20" grpId="0"/>
      <p:bldP spid="22" grpId="0"/>
      <p:bldP spid="24"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397346" y="1669058"/>
            <a:ext cx="1676551"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Helmintos</a:t>
            </a:r>
            <a:endParaRPr lang="en-GB" sz="20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35602" y="1014072"/>
            <a:ext cx="658229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x-none"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4990990" y="1491732"/>
            <a:ext cx="3754175" cy="197297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El motivo es que:</a:t>
            </a:r>
          </a:p>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las helmintiasis dependen del contexto concreto; y</a:t>
            </a:r>
          </a:p>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las especies y concentraciones de huevos de helmintos en los residuos influyen en las medidas de control.</a:t>
            </a:r>
          </a:p>
          <a:p>
            <a:pPr rtl="0">
              <a:lnSpc>
                <a:spcPct val="100000"/>
              </a:lnSpc>
            </a:pPr>
            <a:endParaRPr lang="en-GB" sz="17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7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7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494656" y="4052003"/>
            <a:ext cx="2490153" cy="163650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Los huevos infectan a caracoles que viven en aguas estancadas. </a:t>
            </a:r>
          </a:p>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Las </a:t>
            </a:r>
            <a:r>
              <a:rPr lang="en" sz="1700" i="1" dirty="0">
                <a:solidFill>
                  <a:schemeClr val="tx2"/>
                </a:solidFill>
                <a:latin typeface="Source Sans Pro" panose="020B0503030403020204" pitchFamily="34" charset="0"/>
                <a:ea typeface="Source Sans Pro" panose="020B0503030403020204" pitchFamily="34" charset="0"/>
              </a:rPr>
              <a:t>cercaria</a:t>
            </a:r>
            <a:r>
              <a:rPr lang="en" sz="1700" dirty="0">
                <a:solidFill>
                  <a:schemeClr val="tx2"/>
                </a:solidFill>
                <a:latin typeface="Source Sans Pro" panose="020B0503030403020204" pitchFamily="34" charset="0"/>
                <a:ea typeface="Source Sans Pro" panose="020B0503030403020204" pitchFamily="34" charset="0"/>
              </a:rPr>
              <a:t> nadan y penetran en la piel de los seres humanos en el agua.</a:t>
            </a:r>
          </a:p>
          <a:p>
            <a:pPr rtl="0">
              <a:lnSpc>
                <a:spcPct val="100000"/>
              </a:lnSpc>
            </a:pPr>
            <a:endParaRPr lang="en-GB" sz="17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94656" y="2223136"/>
            <a:ext cx="4092280" cy="360612"/>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Es importante saber qué helmintos son endémicos en la localidad objetivo de la PSS.</a:t>
            </a:r>
          </a:p>
          <a:p>
            <a:pPr marL="285750" indent="-285750" rtl="0">
              <a:lnSpc>
                <a:spcPct val="100000"/>
              </a:lnSpc>
              <a:buFont typeface="Arial" panose="020B0604020202020204" pitchFamily="34" charset="0"/>
              <a:buChar char="•"/>
            </a:pPr>
            <a:endParaRPr lang="en-GB" sz="17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7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398835" y="3119374"/>
            <a:ext cx="4318523"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Ejemplos de helmintiasis </a:t>
            </a:r>
          </a:p>
          <a:p>
            <a:pPr rtl="0">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526752" y="4052003"/>
            <a:ext cx="2504098" cy="163650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Se transmite por vía fecal-oral.</a:t>
            </a:r>
          </a:p>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Contaminación de productos cultivados con agua y lodos fecales contaminados.</a:t>
            </a: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572793" y="4054312"/>
            <a:ext cx="2295694" cy="163650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700" dirty="0">
                <a:solidFill>
                  <a:schemeClr val="tx2"/>
                </a:solidFill>
                <a:latin typeface="Source Sans Pro" panose="020B0503030403020204" pitchFamily="34" charset="0"/>
                <a:ea typeface="Source Sans Pro" panose="020B0503030403020204" pitchFamily="34" charset="0"/>
              </a:rPr>
              <a:t>Los huevos se excretan a través de las heces y las larvas penetran en la piel, normalmente por los pies.</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66302" y="6046601"/>
            <a:ext cx="8898957" cy="43660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La vía de transmisión influye en el riesgo y las medidas de control necesarias</a:t>
            </a:r>
          </a:p>
          <a:p>
            <a:pPr rtl="0">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pic>
        <p:nvPicPr>
          <p:cNvPr id="19" name="Grafik 18">
            <a:extLst>
              <a:ext uri="{FF2B5EF4-FFF2-40B4-BE49-F238E27FC236}">
                <a16:creationId xmlns:a16="http://schemas.microsoft.com/office/drawing/2014/main" id="{EB6D4F8C-C0DD-464D-8D4F-E84849797F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24403" y="1480229"/>
            <a:ext cx="957132" cy="776211"/>
          </a:xfrm>
          <a:prstGeom prst="rect">
            <a:avLst/>
          </a:prstGeom>
        </p:spPr>
      </p:pic>
      <p:sp>
        <p:nvSpPr>
          <p:cNvPr id="34" name="Text Placeholder 7">
            <a:extLst>
              <a:ext uri="{FF2B5EF4-FFF2-40B4-BE49-F238E27FC236}">
                <a16:creationId xmlns:a16="http://schemas.microsoft.com/office/drawing/2014/main" id="{6762314E-C930-F044-99C0-02EA30B564AA}"/>
              </a:ext>
            </a:extLst>
          </p:cNvPr>
          <p:cNvSpPr txBox="1">
            <a:spLocks/>
          </p:cNvSpPr>
          <p:nvPr/>
        </p:nvSpPr>
        <p:spPr>
          <a:xfrm>
            <a:off x="397346" y="3603722"/>
            <a:ext cx="1905623"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Esquistosomiasis</a:t>
            </a:r>
            <a:endParaRPr lang="en-GB" sz="14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GB" dirty="0">
              <a:solidFill>
                <a:srgbClr val="226676"/>
              </a:solidFill>
              <a:latin typeface="Source Sans Pro" panose="020B0503030403020204" pitchFamily="34" charset="0"/>
              <a:ea typeface="Source Sans Pro" panose="020B0503030403020204" pitchFamily="34" charset="0"/>
            </a:endParaRPr>
          </a:p>
        </p:txBody>
      </p:sp>
      <p:sp>
        <p:nvSpPr>
          <p:cNvPr id="35" name="Text Placeholder 7">
            <a:extLst>
              <a:ext uri="{FF2B5EF4-FFF2-40B4-BE49-F238E27FC236}">
                <a16:creationId xmlns:a16="http://schemas.microsoft.com/office/drawing/2014/main" id="{1746D6FE-10FC-C248-B80C-48BEB78A5F84}"/>
              </a:ext>
            </a:extLst>
          </p:cNvPr>
          <p:cNvSpPr txBox="1">
            <a:spLocks/>
          </p:cNvSpPr>
          <p:nvPr/>
        </p:nvSpPr>
        <p:spPr>
          <a:xfrm>
            <a:off x="3446358" y="3598319"/>
            <a:ext cx="1332443"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Ascariasis</a:t>
            </a:r>
            <a:endParaRPr lang="en-GB" sz="14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GB" dirty="0">
              <a:solidFill>
                <a:srgbClr val="226676"/>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5235ADF6-2213-2D4C-B59C-3D3A92BBBBCA}"/>
              </a:ext>
            </a:extLst>
          </p:cNvPr>
          <p:cNvSpPr txBox="1">
            <a:spLocks/>
          </p:cNvSpPr>
          <p:nvPr/>
        </p:nvSpPr>
        <p:spPr>
          <a:xfrm>
            <a:off x="6468590" y="3598319"/>
            <a:ext cx="2504099"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Anquilostomiasis</a:t>
            </a:r>
            <a:endParaRPr lang="en-GB" sz="1400" dirty="0">
              <a:solidFill>
                <a:srgbClr val="226676"/>
              </a:solidFill>
              <a:latin typeface="Source Sans Pro" panose="020B0503030403020204" pitchFamily="34" charset="0"/>
              <a:ea typeface="Source Sans Pro" panose="020B0503030403020204" pitchFamily="34" charset="0"/>
            </a:endParaRPr>
          </a:p>
        </p:txBody>
      </p:sp>
      <p:sp>
        <p:nvSpPr>
          <p:cNvPr id="3" name="Text Placeholder 19">
            <a:extLst>
              <a:ext uri="{FF2B5EF4-FFF2-40B4-BE49-F238E27FC236}">
                <a16:creationId xmlns:a16="http://schemas.microsoft.com/office/drawing/2014/main" id="{1F117A2C-F4A0-2D9C-A47E-CEF3FE681CE8}"/>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24443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p:bldP spid="20" grpId="0"/>
      <p:bldP spid="22" grpId="0"/>
      <p:bldP spid="24" grpId="0"/>
      <p:bldP spid="34"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06FB08-E1EB-9545-908E-A78814943F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bwMode="auto">
          <a:xfrm>
            <a:off x="1584011" y="1395167"/>
            <a:ext cx="5975978" cy="4952569"/>
          </a:xfrm>
          <a:prstGeom prst="rect">
            <a:avLst/>
          </a:prstGeom>
          <a:noFill/>
          <a:ln w="9525">
            <a:solidFill>
              <a:schemeClr val="tx1"/>
            </a:solidFill>
            <a:miter lim="800000"/>
            <a:headEnd/>
            <a:tailEnd/>
          </a:ln>
        </p:spPr>
      </p:pic>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185922" y="1055011"/>
            <a:ext cx="7105128" cy="42499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b="1" dirty="0">
                <a:solidFill>
                  <a:schemeClr val="tx2"/>
                </a:solidFill>
              </a:rPr>
              <a:t>Helmintos: transmisión de la esquistosomiasis</a:t>
            </a:r>
            <a:endParaRPr lang="en-GB" sz="1200" b="1" dirty="0">
              <a:solidFill>
                <a:schemeClr val="tx2"/>
              </a:solidFill>
            </a:endParaRPr>
          </a:p>
        </p:txBody>
      </p:sp>
      <p:sp>
        <p:nvSpPr>
          <p:cNvPr id="3" name="Text Placeholder 19">
            <a:extLst>
              <a:ext uri="{FF2B5EF4-FFF2-40B4-BE49-F238E27FC236}">
                <a16:creationId xmlns:a16="http://schemas.microsoft.com/office/drawing/2014/main" id="{DF985E12-9552-8DBD-59E1-6F3CD371A9F0}"/>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361921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02D8D599-CC91-5A42-90F4-319874C18D53}"/>
              </a:ext>
            </a:extLst>
          </p:cNvPr>
          <p:cNvSpPr txBox="1">
            <a:spLocks/>
          </p:cNvSpPr>
          <p:nvPr/>
        </p:nvSpPr>
        <p:spPr>
          <a:xfrm>
            <a:off x="2269540" y="1801865"/>
            <a:ext cx="4274479"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200" dirty="0">
                <a:solidFill>
                  <a:srgbClr val="369175"/>
                </a:solidFill>
                <a:latin typeface="Source Sans Pro" panose="020B0503030403020204" pitchFamily="34" charset="0"/>
                <a:ea typeface="Source Sans Pro" panose="020B0503030403020204" pitchFamily="34" charset="0"/>
              </a:rPr>
              <a:t>Sistemas de saneamiento seguro</a:t>
            </a:r>
          </a:p>
        </p:txBody>
      </p:sp>
      <p:sp>
        <p:nvSpPr>
          <p:cNvPr id="11" name="3 Marcador de texto">
            <a:extLst>
              <a:ext uri="{FF2B5EF4-FFF2-40B4-BE49-F238E27FC236}">
                <a16:creationId xmlns:a16="http://schemas.microsoft.com/office/drawing/2014/main" id="{A2E20292-DF7A-9649-97D4-B32CC5DDCBCD}"/>
              </a:ext>
            </a:extLst>
          </p:cNvPr>
          <p:cNvSpPr txBox="1">
            <a:spLocks/>
          </p:cNvSpPr>
          <p:nvPr/>
        </p:nvSpPr>
        <p:spPr>
          <a:xfrm>
            <a:off x="2269540" y="2295778"/>
            <a:ext cx="6560832" cy="1281286"/>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Los sistemas de saneamiento son una combinación de tecnologías y servicios que, si se vinculan y gestionan correctamente, formarán una cadena segura.</a:t>
            </a:r>
          </a:p>
        </p:txBody>
      </p:sp>
      <p:sp>
        <p:nvSpPr>
          <p:cNvPr id="19" name="1 Marcador de texto">
            <a:extLst>
              <a:ext uri="{FF2B5EF4-FFF2-40B4-BE49-F238E27FC236}">
                <a16:creationId xmlns:a16="http://schemas.microsoft.com/office/drawing/2014/main" id="{E50FA7EA-7704-7445-91F3-D10519CA7477}"/>
              </a:ext>
            </a:extLst>
          </p:cNvPr>
          <p:cNvSpPr txBox="1">
            <a:spLocks/>
          </p:cNvSpPr>
          <p:nvPr/>
        </p:nvSpPr>
        <p:spPr>
          <a:xfrm>
            <a:off x="2269540" y="1388707"/>
            <a:ext cx="6946114" cy="413158"/>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200" dirty="0">
                <a:solidFill>
                  <a:srgbClr val="369175"/>
                </a:solidFill>
                <a:latin typeface="Source Sans Pro" panose="020B0503030403020204" pitchFamily="34" charset="0"/>
                <a:ea typeface="Source Sans Pro" panose="020B0503030403020204" pitchFamily="34" charset="0"/>
              </a:rPr>
              <a:t>Recomendaciones de la OMS, capítulo 3</a:t>
            </a:r>
          </a:p>
        </p:txBody>
      </p:sp>
      <p:sp>
        <p:nvSpPr>
          <p:cNvPr id="21" name="Rectangular Callout 20">
            <a:extLst>
              <a:ext uri="{FF2B5EF4-FFF2-40B4-BE49-F238E27FC236}">
                <a16:creationId xmlns:a16="http://schemas.microsoft.com/office/drawing/2014/main" id="{E3FE5CC2-EF98-F04A-B163-9EDE43CEE7B6}"/>
              </a:ext>
            </a:extLst>
          </p:cNvPr>
          <p:cNvSpPr/>
          <p:nvPr/>
        </p:nvSpPr>
        <p:spPr>
          <a:xfrm>
            <a:off x="335223" y="191720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Páginas 29 a 58</a:t>
            </a:r>
          </a:p>
        </p:txBody>
      </p:sp>
      <p:sp>
        <p:nvSpPr>
          <p:cNvPr id="2" name="Text Placeholder 19">
            <a:extLst>
              <a:ext uri="{FF2B5EF4-FFF2-40B4-BE49-F238E27FC236}">
                <a16:creationId xmlns:a16="http://schemas.microsoft.com/office/drawing/2014/main" id="{0B7D6B02-0D17-3AB4-6CF1-C3FDABC72D69}"/>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17E6285C-0DB9-6893-12B7-31970C47E153}"/>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pic>
        <p:nvPicPr>
          <p:cNvPr id="4" name="Picture 4">
            <a:extLst>
              <a:ext uri="{FF2B5EF4-FFF2-40B4-BE49-F238E27FC236}">
                <a16:creationId xmlns:a16="http://schemas.microsoft.com/office/drawing/2014/main" id="{2A8ECC8E-FE59-B564-3B62-FA5999201A96}"/>
              </a:ext>
            </a:extLst>
          </p:cNvPr>
          <p:cNvPicPr>
            <a:picLocks noChangeAspect="1"/>
          </p:cNvPicPr>
          <p:nvPr>
            <p:custDataLst>
              <p:tags r:id="rId1"/>
            </p:custDataLst>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3326" r="9385"/>
          <a:stretch/>
        </p:blipFill>
        <p:spPr>
          <a:xfrm>
            <a:off x="429502" y="3075019"/>
            <a:ext cx="8284995" cy="3219284"/>
          </a:xfrm>
          <a:prstGeom prst="rect">
            <a:avLst/>
          </a:prstGeom>
        </p:spPr>
      </p:pic>
    </p:spTree>
    <p:extLst>
      <p:ext uri="{BB962C8B-B14F-4D97-AF65-F5344CB8AC3E}">
        <p14:creationId xmlns:p14="http://schemas.microsoft.com/office/powerpoint/2010/main" val="3043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24901" y="985865"/>
            <a:ext cx="7105128"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b="1" dirty="0">
                <a:solidFill>
                  <a:schemeClr val="tx2"/>
                </a:solidFill>
              </a:rPr>
              <a:t>Helmintos: transmisión de la ascariasis</a:t>
            </a:r>
            <a:endParaRPr lang="en-GB" sz="1200" b="1" dirty="0">
              <a:solidFill>
                <a:schemeClr val="tx2"/>
              </a:solidFill>
            </a:endParaRPr>
          </a:p>
        </p:txBody>
      </p:sp>
      <p:pic>
        <p:nvPicPr>
          <p:cNvPr id="6" name="Picture 4">
            <a:extLst>
              <a:ext uri="{FF2B5EF4-FFF2-40B4-BE49-F238E27FC236}">
                <a16:creationId xmlns:a16="http://schemas.microsoft.com/office/drawing/2014/main" id="{69014B30-A1FA-E946-BD73-29885B3F88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bwMode="auto">
          <a:xfrm>
            <a:off x="2057858" y="1319035"/>
            <a:ext cx="5028283" cy="5074929"/>
          </a:xfrm>
          <a:prstGeom prst="rect">
            <a:avLst/>
          </a:prstGeom>
          <a:noFill/>
          <a:ln w="9525">
            <a:solidFill>
              <a:schemeClr val="tx1"/>
            </a:solidFill>
            <a:miter lim="800000"/>
            <a:headEnd/>
            <a:tailEnd/>
          </a:ln>
        </p:spPr>
      </p:pic>
      <p:sp>
        <p:nvSpPr>
          <p:cNvPr id="3" name="Text Placeholder 19">
            <a:extLst>
              <a:ext uri="{FF2B5EF4-FFF2-40B4-BE49-F238E27FC236}">
                <a16:creationId xmlns:a16="http://schemas.microsoft.com/office/drawing/2014/main" id="{C9C84794-5E54-FA29-20A9-805AB7DC24AB}"/>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63463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185922" y="955484"/>
            <a:ext cx="7105128"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b="1" dirty="0">
                <a:solidFill>
                  <a:schemeClr val="tx2"/>
                </a:solidFill>
              </a:rPr>
              <a:t>Helmintos: transmisión de la anquilostomiasis</a:t>
            </a:r>
            <a:endParaRPr lang="en-GB" b="1" dirty="0">
              <a:solidFill>
                <a:schemeClr val="tx2"/>
              </a:solidFill>
            </a:endParaRPr>
          </a:p>
        </p:txBody>
      </p:sp>
      <p:pic>
        <p:nvPicPr>
          <p:cNvPr id="5" name="Picture 3">
            <a:extLst>
              <a:ext uri="{FF2B5EF4-FFF2-40B4-BE49-F238E27FC236}">
                <a16:creationId xmlns:a16="http://schemas.microsoft.com/office/drawing/2014/main" id="{ED517ABA-61CA-9A40-873F-2539E35A4F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b="1393"/>
          <a:stretch>
            <a:fillRect/>
          </a:stretch>
        </p:blipFill>
        <p:spPr bwMode="auto">
          <a:xfrm>
            <a:off x="1287071" y="1312071"/>
            <a:ext cx="6569858" cy="5055149"/>
          </a:xfrm>
          <a:prstGeom prst="rect">
            <a:avLst/>
          </a:prstGeom>
          <a:noFill/>
          <a:ln w="9525">
            <a:solidFill>
              <a:schemeClr val="tx1"/>
            </a:solidFill>
            <a:miter lim="800000"/>
            <a:headEnd/>
            <a:tailEnd/>
          </a:ln>
        </p:spPr>
      </p:pic>
      <p:sp>
        <p:nvSpPr>
          <p:cNvPr id="3" name="Text Placeholder 19">
            <a:extLst>
              <a:ext uri="{FF2B5EF4-FFF2-40B4-BE49-F238E27FC236}">
                <a16:creationId xmlns:a16="http://schemas.microsoft.com/office/drawing/2014/main" id="{6CD393BA-EDCD-FA6B-AAC8-0EE8C71730CD}"/>
              </a:ext>
            </a:extLst>
          </p:cNvPr>
          <p:cNvSpPr txBox="1">
            <a:spLocks/>
          </p:cNvSpPr>
          <p:nvPr/>
        </p:nvSpPr>
        <p:spPr>
          <a:xfrm>
            <a:off x="185922" y="115690"/>
            <a:ext cx="865971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385553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197083" y="1064228"/>
            <a:ext cx="658229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x-none" sz="2000" spc="0" dirty="0">
              <a:solidFill>
                <a:schemeClr val="tx2"/>
              </a:solidFill>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5980557" y="1707333"/>
            <a:ext cx="1853944"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_tradnl" sz="1600" dirty="0"/>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5358549" y="4376505"/>
            <a:ext cx="3096765" cy="58492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¿Por qué deben contemplarse los vectores en la PSS?</a:t>
            </a:r>
          </a:p>
          <a:p>
            <a:pPr algn="ctr" rtl="0">
              <a:lnSpc>
                <a:spcPct val="100000"/>
              </a:lnSpc>
            </a:pPr>
            <a:endParaRPr lang="en-GB" dirty="0">
              <a:solidFill>
                <a:srgbClr val="226676"/>
              </a:solidFill>
              <a:latin typeface="Source Sans Pro" panose="020B0503030403020204" pitchFamily="34" charset="0"/>
              <a:ea typeface="Source Sans Pro" panose="020B0503030403020204" pitchFamily="34" charset="0"/>
            </a:endParaRPr>
          </a:p>
        </p:txBody>
      </p:sp>
      <p:sp>
        <p:nvSpPr>
          <p:cNvPr id="3" name="Text Placeholder 19">
            <a:extLst>
              <a:ext uri="{FF2B5EF4-FFF2-40B4-BE49-F238E27FC236}">
                <a16:creationId xmlns:a16="http://schemas.microsoft.com/office/drawing/2014/main" id="{6E54E7D9-44D6-8C50-146C-2678D808AC21}"/>
              </a:ext>
            </a:extLst>
          </p:cNvPr>
          <p:cNvSpPr txBox="1">
            <a:spLocks/>
          </p:cNvSpPr>
          <p:nvPr/>
        </p:nvSpPr>
        <p:spPr>
          <a:xfrm>
            <a:off x="185922" y="115690"/>
            <a:ext cx="733594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pic>
        <p:nvPicPr>
          <p:cNvPr id="5" name="Grafik 19" descr="Benutzer">
            <a:extLst>
              <a:ext uri="{FF2B5EF4-FFF2-40B4-BE49-F238E27FC236}">
                <a16:creationId xmlns:a16="http://schemas.microsoft.com/office/drawing/2014/main" id="{3BA62A07-A7F7-7A04-BF64-957C19079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012" y="4801008"/>
            <a:ext cx="1799097" cy="1799097"/>
          </a:xfrm>
          <a:prstGeom prst="rect">
            <a:avLst/>
          </a:prstGeom>
        </p:spPr>
      </p:pic>
      <p:sp>
        <p:nvSpPr>
          <p:cNvPr id="6" name="Text Placeholder 7">
            <a:extLst>
              <a:ext uri="{FF2B5EF4-FFF2-40B4-BE49-F238E27FC236}">
                <a16:creationId xmlns:a16="http://schemas.microsoft.com/office/drawing/2014/main" id="{CA4325E8-1BDB-934F-6DDC-30D3B7B21A2C}"/>
              </a:ext>
            </a:extLst>
          </p:cNvPr>
          <p:cNvSpPr txBox="1">
            <a:spLocks/>
          </p:cNvSpPr>
          <p:nvPr/>
        </p:nvSpPr>
        <p:spPr>
          <a:xfrm>
            <a:off x="4515781" y="5107352"/>
            <a:ext cx="4062953" cy="723156"/>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Susceptibilidad de los individuos a las infecciones</a:t>
            </a:r>
          </a:p>
          <a:p>
            <a:pPr algn="ctr" rtl="0">
              <a:lnSpc>
                <a:spcPct val="100000"/>
              </a:lnSpc>
            </a:pPr>
            <a:r>
              <a:rPr lang="es" sz="1800" dirty="0">
                <a:solidFill>
                  <a:schemeClr val="tx2"/>
                </a:solidFill>
                <a:latin typeface="Source Sans Pro" panose="020B0503030403020204" pitchFamily="34" charset="0"/>
                <a:ea typeface="Source Sans Pro" panose="020B0503030403020204" pitchFamily="34" charset="0"/>
              </a:rPr>
              <a:t>Estado inmunitario, estado nutricional, edad, afecciones previas</a:t>
            </a:r>
          </a:p>
          <a:p>
            <a:pPr algn="ct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7" name="Text Placeholder 7">
            <a:extLst>
              <a:ext uri="{FF2B5EF4-FFF2-40B4-BE49-F238E27FC236}">
                <a16:creationId xmlns:a16="http://schemas.microsoft.com/office/drawing/2014/main" id="{F79FFDC6-298E-106C-AC53-57094D7EB508}"/>
              </a:ext>
            </a:extLst>
          </p:cNvPr>
          <p:cNvSpPr txBox="1">
            <a:spLocks/>
          </p:cNvSpPr>
          <p:nvPr/>
        </p:nvSpPr>
        <p:spPr>
          <a:xfrm>
            <a:off x="1760827" y="2361840"/>
            <a:ext cx="1978763"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Aparición</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patógenos deben ser excretados al medio ambiente en cantidades suficientes por las personas infectadas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pic>
        <p:nvPicPr>
          <p:cNvPr id="9" name="Grafik 12">
            <a:extLst>
              <a:ext uri="{FF2B5EF4-FFF2-40B4-BE49-F238E27FC236}">
                <a16:creationId xmlns:a16="http://schemas.microsoft.com/office/drawing/2014/main" id="{0C56585E-9B0A-ABF0-6D96-635A54D83CE3}"/>
              </a:ext>
            </a:extLst>
          </p:cNvPr>
          <p:cNvPicPr>
            <a:picLocks noChangeAspect="1"/>
          </p:cNvPicPr>
          <p:nvPr/>
        </p:nvPicPr>
        <p:blipFill>
          <a:blip r:embed="rId5"/>
          <a:stretch>
            <a:fillRect/>
          </a:stretch>
        </p:blipFill>
        <p:spPr>
          <a:xfrm>
            <a:off x="790305" y="2050456"/>
            <a:ext cx="583617" cy="583617"/>
          </a:xfrm>
          <a:prstGeom prst="rect">
            <a:avLst/>
          </a:prstGeom>
        </p:spPr>
      </p:pic>
      <p:pic>
        <p:nvPicPr>
          <p:cNvPr id="10" name="Grafik 13">
            <a:extLst>
              <a:ext uri="{FF2B5EF4-FFF2-40B4-BE49-F238E27FC236}">
                <a16:creationId xmlns:a16="http://schemas.microsoft.com/office/drawing/2014/main" id="{94EA4DB1-DCE3-2678-9C10-5F8E92918153}"/>
              </a:ext>
            </a:extLst>
          </p:cNvPr>
          <p:cNvPicPr>
            <a:picLocks noChangeAspect="1"/>
          </p:cNvPicPr>
          <p:nvPr/>
        </p:nvPicPr>
        <p:blipFill>
          <a:blip r:embed="rId6"/>
          <a:stretch>
            <a:fillRect/>
          </a:stretch>
        </p:blipFill>
        <p:spPr>
          <a:xfrm>
            <a:off x="994431" y="2645240"/>
            <a:ext cx="583617" cy="583617"/>
          </a:xfrm>
          <a:prstGeom prst="rect">
            <a:avLst/>
          </a:prstGeom>
        </p:spPr>
      </p:pic>
      <p:pic>
        <p:nvPicPr>
          <p:cNvPr id="11" name="Grafik 14">
            <a:extLst>
              <a:ext uri="{FF2B5EF4-FFF2-40B4-BE49-F238E27FC236}">
                <a16:creationId xmlns:a16="http://schemas.microsoft.com/office/drawing/2014/main" id="{96D03804-E507-76D4-97CF-FFFFD7935E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0552" y="2487663"/>
            <a:ext cx="694505" cy="741194"/>
          </a:xfrm>
          <a:prstGeom prst="rect">
            <a:avLst/>
          </a:prstGeom>
        </p:spPr>
      </p:pic>
      <p:pic>
        <p:nvPicPr>
          <p:cNvPr id="12" name="Grafik 15">
            <a:extLst>
              <a:ext uri="{FF2B5EF4-FFF2-40B4-BE49-F238E27FC236}">
                <a16:creationId xmlns:a16="http://schemas.microsoft.com/office/drawing/2014/main" id="{F9A72CC7-1E94-1DD5-F174-924B51C4442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22851" y="3071280"/>
            <a:ext cx="957132" cy="776211"/>
          </a:xfrm>
          <a:prstGeom prst="rect">
            <a:avLst/>
          </a:prstGeom>
        </p:spPr>
      </p:pic>
      <p:sp>
        <p:nvSpPr>
          <p:cNvPr id="17" name="Text Placeholder 7">
            <a:extLst>
              <a:ext uri="{FF2B5EF4-FFF2-40B4-BE49-F238E27FC236}">
                <a16:creationId xmlns:a16="http://schemas.microsoft.com/office/drawing/2014/main" id="{3DE80284-16A8-E2AC-AD0D-B5174B1D7B92}"/>
              </a:ext>
            </a:extLst>
          </p:cNvPr>
          <p:cNvSpPr txBox="1">
            <a:spLocks/>
          </p:cNvSpPr>
          <p:nvPr/>
        </p:nvSpPr>
        <p:spPr>
          <a:xfrm>
            <a:off x="4002822" y="2381663"/>
            <a:ext cx="1797945"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Persistencia</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patógenos deben sobrevivir en la superficie, el agua, las aguas residuales y el suelo, y seguir siendo infecciosos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18" name="Text Placeholder 7">
            <a:extLst>
              <a:ext uri="{FF2B5EF4-FFF2-40B4-BE49-F238E27FC236}">
                <a16:creationId xmlns:a16="http://schemas.microsoft.com/office/drawing/2014/main" id="{EEFD7C86-D96B-8E48-9885-78695EA12067}"/>
              </a:ext>
            </a:extLst>
          </p:cNvPr>
          <p:cNvSpPr txBox="1">
            <a:spLocks/>
          </p:cNvSpPr>
          <p:nvPr/>
        </p:nvSpPr>
        <p:spPr>
          <a:xfrm>
            <a:off x="6300970" y="2402099"/>
            <a:ext cx="1657805" cy="1418879"/>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Vectores o anfitriones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Presencia y abundancia de los vectores o anfitriones intermediarios necesarios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19" name="Text Placeholder 7">
            <a:extLst>
              <a:ext uri="{FF2B5EF4-FFF2-40B4-BE49-F238E27FC236}">
                <a16:creationId xmlns:a16="http://schemas.microsoft.com/office/drawing/2014/main" id="{3F5B3DA3-8ABB-A66E-1354-80F65D902711}"/>
              </a:ext>
            </a:extLst>
          </p:cNvPr>
          <p:cNvSpPr txBox="1">
            <a:spLocks/>
          </p:cNvSpPr>
          <p:nvPr/>
        </p:nvSpPr>
        <p:spPr>
          <a:xfrm>
            <a:off x="0" y="5440042"/>
            <a:ext cx="1797945" cy="723156"/>
          </a:xfrm>
          <a:prstGeom prst="rect">
            <a:avLst/>
          </a:prstGeom>
        </p:spPr>
        <p:txBody>
          <a:bodyPr lIns="0" tIns="0" rIns="0" bIns="0"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Infecciosidad</a:t>
            </a:r>
          </a:p>
          <a:p>
            <a:pPr algn="ctr" rtl="0">
              <a:lnSpc>
                <a:spcPct val="100000"/>
              </a:lnSpc>
            </a:pPr>
            <a:r>
              <a:rPr lang="es" sz="1800" dirty="0">
                <a:solidFill>
                  <a:schemeClr val="tx2"/>
                </a:solidFill>
                <a:latin typeface="Source Sans Pro" panose="020B0503030403020204" pitchFamily="34" charset="0"/>
                <a:ea typeface="Source Sans Pro" panose="020B0503030403020204" pitchFamily="34" charset="0"/>
              </a:rPr>
              <a:t>Cepa específica y virulencia</a:t>
            </a:r>
          </a:p>
          <a:p>
            <a:pPr algn="ct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9" name="Rectangular Callout 30">
            <a:extLst>
              <a:ext uri="{FF2B5EF4-FFF2-40B4-BE49-F238E27FC236}">
                <a16:creationId xmlns:a16="http://schemas.microsoft.com/office/drawing/2014/main" id="{A615ED60-0B2D-11D6-2A7C-80015C51AA05}"/>
              </a:ext>
            </a:extLst>
          </p:cNvPr>
          <p:cNvSpPr/>
          <p:nvPr/>
        </p:nvSpPr>
        <p:spPr>
          <a:xfrm>
            <a:off x="7521868" y="243166"/>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115 a 120</a:t>
            </a:r>
          </a:p>
        </p:txBody>
      </p:sp>
    </p:spTree>
    <p:extLst>
      <p:ext uri="{BB962C8B-B14F-4D97-AF65-F5344CB8AC3E}">
        <p14:creationId xmlns:p14="http://schemas.microsoft.com/office/powerpoint/2010/main" val="11044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85922" y="1433113"/>
            <a:ext cx="8658944" cy="52086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Las excretas facilitan la reproducción de los vectores </a:t>
            </a:r>
            <a:r>
              <a:rPr lang="es" sz="1400" dirty="0">
                <a:solidFill>
                  <a:srgbClr val="226676"/>
                </a:solidFill>
                <a:latin typeface="Source Sans Pro" panose="020B0503030403020204" pitchFamily="34" charset="0"/>
                <a:ea typeface="Source Sans Pro" panose="020B0503030403020204" pitchFamily="34" charset="0"/>
              </a:rPr>
              <a:t>(Capítulo 6.2.3 de las </a:t>
            </a:r>
            <a:r>
              <a:rPr lang="en" sz="1400" i="1" dirty="0">
                <a:solidFill>
                  <a:srgbClr val="226676"/>
                </a:solidFill>
                <a:latin typeface="Source Sans Pro" panose="020B0503030403020204" pitchFamily="34" charset="0"/>
                <a:ea typeface="Source Sans Pro" panose="020B0503030403020204" pitchFamily="34" charset="0"/>
              </a:rPr>
              <a:t>Guías </a:t>
            </a:r>
            <a:r>
              <a:rPr lang="en" sz="1400" dirty="0">
                <a:solidFill>
                  <a:srgbClr val="226676"/>
                </a:solidFill>
                <a:latin typeface="Source Sans Pro" panose="020B0503030403020204" pitchFamily="34" charset="0"/>
                <a:ea typeface="Source Sans Pro" panose="020B0503030403020204" pitchFamily="34" charset="0"/>
              </a:rPr>
              <a:t>de la OMS)</a:t>
            </a:r>
          </a:p>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 </a:t>
            </a:r>
            <a:endParaRPr lang="en-GB" sz="1400" dirty="0">
              <a:solidFill>
                <a:srgbClr val="226676"/>
              </a:solidFill>
              <a:latin typeface="Source Sans Pro" panose="020B0503030403020204" pitchFamily="34" charset="0"/>
              <a:ea typeface="Source Sans Pro" panose="020B0503030403020204" pitchFamily="34" charset="0"/>
            </a:endParaRPr>
          </a:p>
          <a:p>
            <a:pPr rtl="0">
              <a:lnSpc>
                <a:spcPct val="100000"/>
              </a:lnSpc>
            </a:pPr>
            <a:endParaRPr lang="en-GB" dirty="0">
              <a:solidFill>
                <a:srgbClr val="226676"/>
              </a:solidFill>
              <a:latin typeface="Source Sans Pro" panose="020B0503030403020204" pitchFamily="34" charset="0"/>
              <a:ea typeface="Source Sans Pro" panose="020B0503030403020204" pitchFamily="34" charset="0"/>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185922" y="1030034"/>
            <a:ext cx="658229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pc="0" dirty="0">
                <a:solidFill>
                  <a:schemeClr val="tx2"/>
                </a:solidFill>
                <a:latin typeface="Source Sans Pro" panose="020B0503030403020204" pitchFamily="34" charset="0"/>
                <a:ea typeface="Source Sans Pro" panose="020B0503030403020204" pitchFamily="34" charset="0"/>
              </a:rPr>
              <a:t>Transmisión ambiental de patógenos presentes en residuos fecales</a:t>
            </a:r>
            <a:endParaRPr lang="x-none"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265323" y="1765572"/>
            <a:ext cx="8747990" cy="95405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Las excretas, el agua y los residuos pueden servir de focos de reproducción.</a:t>
            </a:r>
          </a:p>
          <a:p>
            <a:pPr marL="285750" indent="-285750" rtl="0">
              <a:lnSpc>
                <a:spcPct val="100000"/>
              </a:lnSpc>
              <a:buFont typeface="Arial" panose="020B0604020202020204" pitchFamily="34" charset="0"/>
              <a:buChar char="•"/>
            </a:pPr>
            <a:r>
              <a:rPr lang="es" dirty="0">
                <a:solidFill>
                  <a:schemeClr val="tx2"/>
                </a:solidFill>
                <a:latin typeface="Source Sans Pro" panose="020B0503030403020204" pitchFamily="34" charset="0"/>
                <a:ea typeface="Source Sans Pro" panose="020B0503030403020204" pitchFamily="34" charset="0"/>
              </a:rPr>
              <a:t>Los insectos pueden actuar como vectores de enfermedades al transportar mecánicamente patógenos en el entorno.</a:t>
            </a: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184678" y="3362968"/>
            <a:ext cx="3014229" cy="163650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Se reproducen en las excreciones, por ejemplo en las letrinas de pozo. </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Transportan patógenos humanos.
Cifras elevadas de microbios.</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Potencian la transmisión fecal-oral, al proporcionar vías desde las excreciones hasta los alimentos o los utensilios de cocina.</a:t>
            </a: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761223" y="2933756"/>
            <a:ext cx="1861138"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Cucarachas: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392906" y="5966060"/>
            <a:ext cx="8358187"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En la PSS deben contemplarse el hábitat de los vectores y el modo de transmisión.</a:t>
            </a:r>
          </a:p>
          <a:p>
            <a:pPr algn="ctr" rtl="0">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a:p>
            <a:pPr algn="ctr" rtl="0">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pic>
        <p:nvPicPr>
          <p:cNvPr id="3" name="Grafik 2" descr="Käfer">
            <a:extLst>
              <a:ext uri="{FF2B5EF4-FFF2-40B4-BE49-F238E27FC236}">
                <a16:creationId xmlns:a16="http://schemas.microsoft.com/office/drawing/2014/main" id="{B2EA4DAC-BFFF-1548-97C8-3D37D3A19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399" y="2849500"/>
            <a:ext cx="520862" cy="520862"/>
          </a:xfrm>
          <a:prstGeom prst="rect">
            <a:avLst/>
          </a:prstGeom>
        </p:spPr>
      </p:pic>
      <p:pic>
        <p:nvPicPr>
          <p:cNvPr id="6" name="Grafik 5">
            <a:extLst>
              <a:ext uri="{FF2B5EF4-FFF2-40B4-BE49-F238E27FC236}">
                <a16:creationId xmlns:a16="http://schemas.microsoft.com/office/drawing/2014/main" id="{37B2CA40-A6F1-A848-A558-24D962247F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48770" y="2822908"/>
            <a:ext cx="608626" cy="574045"/>
          </a:xfrm>
          <a:prstGeom prst="rect">
            <a:avLst/>
          </a:prstGeom>
        </p:spPr>
      </p:pic>
      <p:pic>
        <p:nvPicPr>
          <p:cNvPr id="13" name="Grafik 12">
            <a:extLst>
              <a:ext uri="{FF2B5EF4-FFF2-40B4-BE49-F238E27FC236}">
                <a16:creationId xmlns:a16="http://schemas.microsoft.com/office/drawing/2014/main" id="{68FC34B1-1E19-464F-8EDD-8AD60E4159F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28797" y="2824098"/>
            <a:ext cx="607163" cy="574045"/>
          </a:xfrm>
          <a:prstGeom prst="rect">
            <a:avLst/>
          </a:prstGeom>
        </p:spPr>
      </p:pic>
      <p:sp>
        <p:nvSpPr>
          <p:cNvPr id="25" name="Text Placeholder 7">
            <a:extLst>
              <a:ext uri="{FF2B5EF4-FFF2-40B4-BE49-F238E27FC236}">
                <a16:creationId xmlns:a16="http://schemas.microsoft.com/office/drawing/2014/main" id="{93100425-0C5A-EF4F-8826-A792D0EEA6F1}"/>
              </a:ext>
            </a:extLst>
          </p:cNvPr>
          <p:cNvSpPr txBox="1">
            <a:spLocks/>
          </p:cNvSpPr>
          <p:nvPr/>
        </p:nvSpPr>
        <p:spPr>
          <a:xfrm>
            <a:off x="3962621" y="2934659"/>
            <a:ext cx="1861138"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Moscas: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3DD88A26-7AF6-0B45-8968-3FB511011B1B}"/>
              </a:ext>
            </a:extLst>
          </p:cNvPr>
          <p:cNvSpPr txBox="1">
            <a:spLocks/>
          </p:cNvSpPr>
          <p:nvPr/>
        </p:nvSpPr>
        <p:spPr>
          <a:xfrm>
            <a:off x="6709908" y="2932159"/>
            <a:ext cx="1265963"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Mosquitos:</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33" name="Text Placeholder 7">
            <a:extLst>
              <a:ext uri="{FF2B5EF4-FFF2-40B4-BE49-F238E27FC236}">
                <a16:creationId xmlns:a16="http://schemas.microsoft.com/office/drawing/2014/main" id="{895BC17A-F374-A34F-9660-290D05358319}"/>
              </a:ext>
            </a:extLst>
          </p:cNvPr>
          <p:cNvSpPr txBox="1">
            <a:spLocks/>
          </p:cNvSpPr>
          <p:nvPr/>
        </p:nvSpPr>
        <p:spPr>
          <a:xfrm>
            <a:off x="3644929" y="3357170"/>
            <a:ext cx="2496522" cy="1636503"/>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Transportan muchos patógenos intestinales, como bacterias y protozoos.</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Provocan tracoma.</a:t>
            </a:r>
          </a:p>
        </p:txBody>
      </p:sp>
      <p:sp>
        <p:nvSpPr>
          <p:cNvPr id="34" name="Text Placeholder 7">
            <a:extLst>
              <a:ext uri="{FF2B5EF4-FFF2-40B4-BE49-F238E27FC236}">
                <a16:creationId xmlns:a16="http://schemas.microsoft.com/office/drawing/2014/main" id="{4DF98D30-D1F0-EE49-B9E1-0CE41E710DBD}"/>
              </a:ext>
            </a:extLst>
          </p:cNvPr>
          <p:cNvSpPr txBox="1">
            <a:spLocks/>
          </p:cNvSpPr>
          <p:nvPr/>
        </p:nvSpPr>
        <p:spPr>
          <a:xfrm>
            <a:off x="6343545" y="3356737"/>
            <a:ext cx="2645622" cy="2709817"/>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tx2"/>
                </a:solidFill>
                <a:latin typeface="Source Sans Pro" panose="020B0503030403020204" pitchFamily="34" charset="0"/>
                <a:ea typeface="Source Sans Pro" panose="020B0503030403020204" pitchFamily="34" charset="0"/>
              </a:rPr>
              <a:t>Los sistemas de desagüe inadecuados, el agua estancada y las balsas favorecen su reproducción.</a:t>
            </a:r>
          </a:p>
          <a:p>
            <a:pPr rtl="0">
              <a:lnSpc>
                <a:spcPct val="100000"/>
              </a:lnSpc>
            </a:pPr>
            <a:r>
              <a:rPr lang="es" dirty="0">
                <a:solidFill>
                  <a:schemeClr val="tx2"/>
                </a:solidFill>
                <a:latin typeface="Source Sans Pro" panose="020B0503030403020204" pitchFamily="34" charset="0"/>
                <a:ea typeface="Source Sans Pro" panose="020B0503030403020204" pitchFamily="34" charset="0"/>
              </a:rPr>
              <a:t>Gran variedad de enfermedades transmitidas por mosquitos: dengue, paludismo, virus del Nilo Occidental, chikungunya, fiebre amarilla, etc.</a:t>
            </a:r>
          </a:p>
        </p:txBody>
      </p:sp>
      <p:sp>
        <p:nvSpPr>
          <p:cNvPr id="20" name="Rectangular Callout 19">
            <a:extLst>
              <a:ext uri="{FF2B5EF4-FFF2-40B4-BE49-F238E27FC236}">
                <a16:creationId xmlns:a16="http://schemas.microsoft.com/office/drawing/2014/main" id="{B107C431-1B69-0441-919B-0253690507D7}"/>
              </a:ext>
            </a:extLst>
          </p:cNvPr>
          <p:cNvSpPr/>
          <p:nvPr/>
        </p:nvSpPr>
        <p:spPr>
          <a:xfrm>
            <a:off x="7549167" y="36113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Capítulo 6</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104</a:t>
            </a:r>
          </a:p>
        </p:txBody>
      </p:sp>
      <p:sp>
        <p:nvSpPr>
          <p:cNvPr id="5" name="Text Placeholder 19">
            <a:extLst>
              <a:ext uri="{FF2B5EF4-FFF2-40B4-BE49-F238E27FC236}">
                <a16:creationId xmlns:a16="http://schemas.microsoft.com/office/drawing/2014/main" id="{7A76B25F-CB05-2DCB-9F4D-63F0576FC13A}"/>
              </a:ext>
            </a:extLst>
          </p:cNvPr>
          <p:cNvSpPr txBox="1">
            <a:spLocks/>
          </p:cNvSpPr>
          <p:nvPr/>
        </p:nvSpPr>
        <p:spPr>
          <a:xfrm>
            <a:off x="185922" y="115690"/>
            <a:ext cx="704492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226676"/>
                </a:solidFill>
              </a:rPr>
              <a:t>Organismos patógenos relacionados con las excretas</a:t>
            </a:r>
          </a:p>
        </p:txBody>
      </p:sp>
    </p:spTree>
    <p:extLst>
      <p:ext uri="{BB962C8B-B14F-4D97-AF65-F5344CB8AC3E}">
        <p14:creationId xmlns:p14="http://schemas.microsoft.com/office/powerpoint/2010/main" val="2309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4" grpId="0"/>
      <p:bldP spid="25" grpId="0"/>
      <p:bldP spid="29" grpId="0"/>
      <p:bldP spid="33"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865134"/>
            <a:ext cx="2136185"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Fracciones de residuos del paso 2.2</a:t>
            </a:r>
          </a:p>
          <a:p>
            <a:pP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Posibles peligros para la salud</a:t>
            </a:r>
          </a:p>
          <a:p>
            <a:pP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Datos contextuales y sanitarios</a:t>
            </a: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6918830" y="2686901"/>
            <a:ext cx="2237379" cy="1418879"/>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a:solidFill>
                  <a:schemeClr val="tx2"/>
                </a:solidFill>
                <a:latin typeface="Source Sans Pro" panose="020B0503030403020204" pitchFamily="34" charset="0"/>
                <a:ea typeface="Source Sans Pro" panose="020B0503030403020204" pitchFamily="34" charset="0"/>
              </a:rPr>
              <a:t>Determinar los peligros para la salud pertinentes</a:t>
            </a: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075544" y="3526083"/>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468602" y="357457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43765" y="357924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471521"/>
            <a:ext cx="3853786" cy="104386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000">
                <a:solidFill>
                  <a:srgbClr val="226676"/>
                </a:solidFill>
                <a:latin typeface="Source Sans Pro" panose="020B0503030403020204" pitchFamily="34" charset="0"/>
                <a:ea typeface="Source Sans Pro" panose="020B0503030403020204" pitchFamily="34" charset="0"/>
              </a:rPr>
              <a:t>¿Qué información hemos de recopilar para elaborar nuestro proceso de PSS?</a:t>
            </a:r>
          </a:p>
        </p:txBody>
      </p:sp>
      <p:sp>
        <p:nvSpPr>
          <p:cNvPr id="15" name="Abgerundetes Rechteck 14">
            <a:extLst>
              <a:ext uri="{FF2B5EF4-FFF2-40B4-BE49-F238E27FC236}">
                <a16:creationId xmlns:a16="http://schemas.microsoft.com/office/drawing/2014/main" id="{BF494857-2B90-FB4D-B201-B3C54E89C423}"/>
              </a:ext>
            </a:extLst>
          </p:cNvPr>
          <p:cNvSpPr/>
          <p:nvPr/>
        </p:nvSpPr>
        <p:spPr>
          <a:xfrm>
            <a:off x="4867004" y="2816643"/>
            <a:ext cx="1739775" cy="1353126"/>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_tradnl" dirty="0">
              <a:solidFill>
                <a:srgbClr val="226676"/>
              </a:solidFill>
            </a:endParaRPr>
          </a:p>
        </p:txBody>
      </p:sp>
      <p:sp>
        <p:nvSpPr>
          <p:cNvPr id="2" name="Text Placeholder 19">
            <a:extLst>
              <a:ext uri="{FF2B5EF4-FFF2-40B4-BE49-F238E27FC236}">
                <a16:creationId xmlns:a16="http://schemas.microsoft.com/office/drawing/2014/main" id="{C52B3A61-2C1F-B284-5B9F-77AC4A8198C6}"/>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10" name="Text Placeholder 19">
            <a:extLst>
              <a:ext uri="{FF2B5EF4-FFF2-40B4-BE49-F238E27FC236}">
                <a16:creationId xmlns:a16="http://schemas.microsoft.com/office/drawing/2014/main" id="{A92F23FF-F379-38A1-932C-9E9E78787CAF}"/>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Tree>
    <p:extLst>
      <p:ext uri="{BB962C8B-B14F-4D97-AF65-F5344CB8AC3E}">
        <p14:creationId xmlns:p14="http://schemas.microsoft.com/office/powerpoint/2010/main" val="27454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79014" y="2225234"/>
            <a:ext cx="8559423" cy="294411"/>
          </a:xfrm>
        </p:spPr>
        <p:txBody>
          <a:bodyPr rtlCol="0"/>
          <a:lstStyle/>
          <a:p>
            <a:pPr marL="0" indent="0" rtl="0">
              <a:lnSpc>
                <a:spcPct val="100000"/>
              </a:lnSpc>
              <a:buNone/>
            </a:pPr>
            <a:r>
              <a:rPr lang="es" sz="2000" dirty="0">
                <a:latin typeface="Source Sans Pro" panose="020B0503030403020204" pitchFamily="34" charset="0"/>
                <a:ea typeface="Source Sans Pro" panose="020B0503030403020204" pitchFamily="34" charset="0"/>
              </a:rPr>
              <a:t>Información sobre las enfermedades y las concentraciones de patógenos:</a:t>
            </a:r>
          </a:p>
        </p:txBody>
      </p:sp>
      <p:sp>
        <p:nvSpPr>
          <p:cNvPr id="9" name="8 Marcador de texto"/>
          <p:cNvSpPr>
            <a:spLocks noGrp="1"/>
          </p:cNvSpPr>
          <p:nvPr>
            <p:ph type="body" sz="quarter" idx="20"/>
          </p:nvPr>
        </p:nvSpPr>
        <p:spPr>
          <a:xfrm>
            <a:off x="271392" y="1176194"/>
            <a:ext cx="7453856" cy="365761"/>
          </a:xfrm>
        </p:spPr>
        <p:txBody>
          <a:bodyPr rtlCol="0"/>
          <a:lstStyle/>
          <a:p>
            <a:pPr rtl="0">
              <a:spcBef>
                <a:spcPts val="0"/>
              </a:spcBef>
            </a:pPr>
            <a:r>
              <a:rPr lang="es" sz="2200" b="0" spc="0" dirty="0">
                <a:solidFill>
                  <a:schemeClr val="tx2"/>
                </a:solidFill>
                <a:latin typeface="Source Sans Pro" panose="020B0503030403020204" pitchFamily="34" charset="0"/>
                <a:ea typeface="Source Sans Pro" panose="020B0503030403020204" pitchFamily="34" charset="0"/>
              </a:rPr>
              <a:t>Recopilación de información sobre peligros biológicos</a:t>
            </a:r>
          </a:p>
          <a:p>
            <a:pPr rtl="0"/>
            <a:endParaRPr lang="en-GB" b="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79014" y="1648197"/>
            <a:ext cx="5074212"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¿Qué información han de recopilar?</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1295757" y="5168892"/>
            <a:ext cx="7713917" cy="1332298"/>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Fuentes bibliográficas </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Autoridades de salud pública</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Consulta al personal sanitario que trabaja en el área de la PSS o alrededores</a:t>
            </a: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1295757" y="4773197"/>
            <a:ext cx="2775474"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¿De qué fuentes?</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595663" y="2696018"/>
            <a:ext cx="8256109" cy="1983940"/>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patógenos transmitidos por vía entérica (gastrointestinal) y urinaria que existen en la comunidad;</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las enfermedades transmitidas por vectores (por ejemplo, malaria y dengue transmitidos por mosquitos, enfermedades transmitidas por ratas); e</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información relativa al peligro biológico en fracciones de desechos pertinentes (como mínimo: </a:t>
            </a:r>
            <a:r>
              <a:rPr lang="en" sz="1800" i="1" dirty="0">
                <a:solidFill>
                  <a:schemeClr val="tx2"/>
                </a:solidFill>
                <a:latin typeface="Source Sans Pro" panose="020B0503030403020204" pitchFamily="34" charset="0"/>
                <a:ea typeface="Source Sans Pro" panose="020B0503030403020204" pitchFamily="34" charset="0"/>
              </a:rPr>
              <a:t>E. coli</a:t>
            </a:r>
            <a:r>
              <a:rPr lang="en" sz="1800" dirty="0">
                <a:solidFill>
                  <a:schemeClr val="tx2"/>
                </a:solidFill>
                <a:latin typeface="Source Sans Pro" panose="020B0503030403020204" pitchFamily="34" charset="0"/>
                <a:ea typeface="Source Sans Pro" panose="020B0503030403020204" pitchFamily="34" charset="0"/>
              </a:rPr>
              <a:t> y huevos de helmintos).</a:t>
            </a:r>
          </a:p>
        </p:txBody>
      </p:sp>
      <p:cxnSp>
        <p:nvCxnSpPr>
          <p:cNvPr id="31" name="Straight Connector 8">
            <a:extLst>
              <a:ext uri="{FF2B5EF4-FFF2-40B4-BE49-F238E27FC236}">
                <a16:creationId xmlns:a16="http://schemas.microsoft.com/office/drawing/2014/main" id="{D5DB7DB4-4F35-9C49-8DC7-8D32998FD02B}"/>
              </a:ext>
            </a:extLst>
          </p:cNvPr>
          <p:cNvCxnSpPr>
            <a:cxnSpLocks/>
          </p:cNvCxnSpPr>
          <p:nvPr/>
        </p:nvCxnSpPr>
        <p:spPr>
          <a:xfrm flipV="1">
            <a:off x="7332432" y="52504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ular Callout 19">
            <a:extLst>
              <a:ext uri="{FF2B5EF4-FFF2-40B4-BE49-F238E27FC236}">
                <a16:creationId xmlns:a16="http://schemas.microsoft.com/office/drawing/2014/main" id="{97560BAF-34E3-E045-9399-995960A9C729}"/>
              </a:ext>
            </a:extLst>
          </p:cNvPr>
          <p:cNvSpPr/>
          <p:nvPr/>
        </p:nvSpPr>
        <p:spPr>
          <a:xfrm>
            <a:off x="7152594" y="165711"/>
            <a:ext cx="1811568"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2.5</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32</a:t>
            </a:r>
          </a:p>
        </p:txBody>
      </p:sp>
      <p:sp>
        <p:nvSpPr>
          <p:cNvPr id="2" name="Text Placeholder 19">
            <a:extLst>
              <a:ext uri="{FF2B5EF4-FFF2-40B4-BE49-F238E27FC236}">
                <a16:creationId xmlns:a16="http://schemas.microsoft.com/office/drawing/2014/main" id="{7FA9FD6E-F568-B610-F600-FD6E499728C6}"/>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84031A36-0D04-153F-A3AA-11D97CE7CF72}"/>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Tree>
    <p:extLst>
      <p:ext uri="{BB962C8B-B14F-4D97-AF65-F5344CB8AC3E}">
        <p14:creationId xmlns:p14="http://schemas.microsoft.com/office/powerpoint/2010/main" val="15521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79014" y="2203435"/>
            <a:ext cx="7318899" cy="402032"/>
          </a:xfrm>
        </p:spPr>
        <p:txBody>
          <a:bodyPr rtlCol="0"/>
          <a:lstStyle/>
          <a:p>
            <a:pPr marL="0" indent="0" rtl="0">
              <a:lnSpc>
                <a:spcPct val="100000"/>
              </a:lnSpc>
              <a:buNone/>
            </a:pPr>
            <a:r>
              <a:rPr lang="es" sz="2000" dirty="0">
                <a:latin typeface="Source Sans Pro" panose="020B0503030403020204" pitchFamily="34" charset="0"/>
                <a:ea typeface="Source Sans Pro" panose="020B0503030403020204" pitchFamily="34" charset="0"/>
              </a:rPr>
              <a:t>Recopilen información sobre los parámetros medioambientales:</a:t>
            </a:r>
          </a:p>
          <a:p>
            <a:pPr marL="0" indent="0" rtl="0">
              <a:lnSpc>
                <a:spcPct val="100000"/>
              </a:lnSpc>
              <a:buNone/>
            </a:pPr>
            <a:endParaRPr lang="en-GB" sz="20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20"/>
          </p:nvPr>
        </p:nvSpPr>
        <p:spPr>
          <a:xfrm>
            <a:off x="279014" y="1268285"/>
            <a:ext cx="8269104" cy="365761"/>
          </a:xfrm>
        </p:spPr>
        <p:txBody>
          <a:bodyPr rtlCol="0"/>
          <a:lstStyle/>
          <a:p>
            <a:pPr rtl="0">
              <a:spcBef>
                <a:spcPts val="0"/>
              </a:spcBef>
            </a:pPr>
            <a:r>
              <a:rPr lang="es" sz="2200" b="0" spc="0" dirty="0">
                <a:solidFill>
                  <a:schemeClr val="tx2"/>
                </a:solidFill>
                <a:latin typeface="Source Sans Pro" panose="020B0503030403020204" pitchFamily="34" charset="0"/>
                <a:ea typeface="Source Sans Pro" panose="020B0503030403020204" pitchFamily="34" charset="0"/>
              </a:rPr>
              <a:t>Recopilación de información sobre peligros químicos y físicos</a:t>
            </a:r>
          </a:p>
          <a:p>
            <a:pPr rtl="0"/>
            <a:endParaRPr lang="en-GB" b="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79014" y="1780845"/>
            <a:ext cx="4347099"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¿Qué información han de recopilar?</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1379840" y="4570528"/>
            <a:ext cx="7311673" cy="1736728"/>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Autoridades en materia medioambiental</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Resultados de las actividades de monitoreo de las plantas de tratamiento de aguas residuales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Entidades industriales o referencias publicadas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Observación directa</a:t>
            </a: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586519" y="2720301"/>
            <a:ext cx="8233184" cy="1532524"/>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Parámetros químicos y contaminantes de los flujos de residuos sólidos y líquidos de interés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Peligros físicos que puedan estar presentes en los residuos o que sean motivo de preocupación a la vista de los procesos y las prácticas de trabajo</a:t>
            </a:r>
          </a:p>
        </p:txBody>
      </p:sp>
      <p:sp>
        <p:nvSpPr>
          <p:cNvPr id="19" name="Rectangular Callout 18">
            <a:extLst>
              <a:ext uri="{FF2B5EF4-FFF2-40B4-BE49-F238E27FC236}">
                <a16:creationId xmlns:a16="http://schemas.microsoft.com/office/drawing/2014/main" id="{8D827C7A-D40E-F14F-852F-4759CEC3E9E5}"/>
              </a:ext>
            </a:extLst>
          </p:cNvPr>
          <p:cNvSpPr/>
          <p:nvPr/>
        </p:nvSpPr>
        <p:spPr>
          <a:xfrm>
            <a:off x="6534697" y="84990"/>
            <a:ext cx="2458473"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Notas orientativas 2.6 y 2.7</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33 y 34</a:t>
            </a:r>
          </a:p>
        </p:txBody>
      </p:sp>
      <p:sp>
        <p:nvSpPr>
          <p:cNvPr id="2" name="Text Placeholder 19">
            <a:extLst>
              <a:ext uri="{FF2B5EF4-FFF2-40B4-BE49-F238E27FC236}">
                <a16:creationId xmlns:a16="http://schemas.microsoft.com/office/drawing/2014/main" id="{6DBF211C-F401-B007-1396-38CD599B97B9}"/>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0AB58827-3A24-DD72-25C9-5814B4B25A29}"/>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
        <p:nvSpPr>
          <p:cNvPr id="4" name="Text Placeholder 7">
            <a:extLst>
              <a:ext uri="{FF2B5EF4-FFF2-40B4-BE49-F238E27FC236}">
                <a16:creationId xmlns:a16="http://schemas.microsoft.com/office/drawing/2014/main" id="{A8F9D8D9-7B60-EEDA-6195-FE06EC12FDFE}"/>
              </a:ext>
            </a:extLst>
          </p:cNvPr>
          <p:cNvSpPr txBox="1">
            <a:spLocks/>
          </p:cNvSpPr>
          <p:nvPr/>
        </p:nvSpPr>
        <p:spPr>
          <a:xfrm>
            <a:off x="1295757" y="4207588"/>
            <a:ext cx="2775474"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¿De qué fuentes?</a:t>
            </a:r>
          </a:p>
        </p:txBody>
      </p:sp>
    </p:spTree>
    <p:extLst>
      <p:ext uri="{BB962C8B-B14F-4D97-AF65-F5344CB8AC3E}">
        <p14:creationId xmlns:p14="http://schemas.microsoft.com/office/powerpoint/2010/main" val="356182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79014" y="2269654"/>
            <a:ext cx="7318899" cy="402032"/>
          </a:xfrm>
        </p:spPr>
        <p:txBody>
          <a:bodyPr rtlCol="0"/>
          <a:lstStyle/>
          <a:p>
            <a:pPr marL="0" indent="0" rtl="0">
              <a:lnSpc>
                <a:spcPct val="100000"/>
              </a:lnSpc>
              <a:buNone/>
            </a:pPr>
            <a:r>
              <a:rPr lang="es" sz="1800" dirty="0">
                <a:latin typeface="Source Sans Pro" panose="020B0503030403020204" pitchFamily="34" charset="0"/>
                <a:ea typeface="Source Sans Pro" panose="020B0503030403020204" pitchFamily="34" charset="0"/>
              </a:rPr>
              <a:t>Recopilen información sobre el clima local y su variabilidad:</a:t>
            </a:r>
          </a:p>
          <a:p>
            <a:pPr marL="0" indent="0" rtl="0">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20"/>
          </p:nvPr>
        </p:nvSpPr>
        <p:spPr>
          <a:xfrm>
            <a:off x="279014" y="1189492"/>
            <a:ext cx="6804549" cy="365761"/>
          </a:xfrm>
        </p:spPr>
        <p:txBody>
          <a:bodyPr rtlCol="0"/>
          <a:lstStyle/>
          <a:p>
            <a:pPr rtl="0">
              <a:spcBef>
                <a:spcPts val="0"/>
              </a:spcBef>
            </a:pPr>
            <a:r>
              <a:rPr lang="es" sz="2200" b="0" spc="0" dirty="0">
                <a:solidFill>
                  <a:schemeClr val="tx2"/>
                </a:solidFill>
                <a:latin typeface="Source Sans Pro" panose="020B0503030403020204" pitchFamily="34" charset="0"/>
                <a:ea typeface="Source Sans Pro" panose="020B0503030403020204" pitchFamily="34" charset="0"/>
              </a:rPr>
              <a:t>Recopilación de información esencial sobre el clima</a:t>
            </a:r>
          </a:p>
          <a:p>
            <a:pPr rtl="0"/>
            <a:endParaRPr lang="en-GB" b="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71392" y="1835049"/>
            <a:ext cx="5637191"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¿Qué información han de recopilar?</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1386904" y="5378152"/>
            <a:ext cx="7172634" cy="72981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Evaluaciones regionales de la vulnerabilidad climática</a:t>
            </a:r>
          </a:p>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Conocimientos comunitarios y experiencias de otros incidentes</a:t>
            </a:r>
          </a:p>
          <a:p>
            <a:pPr marL="0" indent="0" rtl="0">
              <a:lnSpc>
                <a:spcPct val="100000"/>
              </a:lnSpc>
              <a:buNone/>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784217" y="2680756"/>
            <a:ext cx="8035486" cy="1983940"/>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Registros o historial de fenómenos meteorológicos extremos</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Proyecciones climáticas para el futuro</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Datos históricos sobre la calidad del agua</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Tendencias en el suministro de agua y el uso del suelo</a:t>
            </a: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Evaluación de los peligros climáticos para el agua y otros servicios</a:t>
            </a:r>
          </a:p>
        </p:txBody>
      </p:sp>
      <p:sp>
        <p:nvSpPr>
          <p:cNvPr id="13" name="Rectangular Callout 12">
            <a:extLst>
              <a:ext uri="{FF2B5EF4-FFF2-40B4-BE49-F238E27FC236}">
                <a16:creationId xmlns:a16="http://schemas.microsoft.com/office/drawing/2014/main" id="{413044E5-C3B8-7440-AFFE-0244220EC685}"/>
              </a:ext>
            </a:extLst>
          </p:cNvPr>
          <p:cNvSpPr/>
          <p:nvPr/>
        </p:nvSpPr>
        <p:spPr>
          <a:xfrm>
            <a:off x="7181740" y="195985"/>
            <a:ext cx="1764298"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2.8</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34</a:t>
            </a:r>
          </a:p>
        </p:txBody>
      </p:sp>
      <p:sp>
        <p:nvSpPr>
          <p:cNvPr id="2" name="Text Placeholder 19">
            <a:extLst>
              <a:ext uri="{FF2B5EF4-FFF2-40B4-BE49-F238E27FC236}">
                <a16:creationId xmlns:a16="http://schemas.microsoft.com/office/drawing/2014/main" id="{AA0F40C1-58F6-AB79-F41A-8507A5CFB00E}"/>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F9C593DD-09D7-2CBB-7400-E4538486E657}"/>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
        <p:nvSpPr>
          <p:cNvPr id="4" name="Text Placeholder 7">
            <a:extLst>
              <a:ext uri="{FF2B5EF4-FFF2-40B4-BE49-F238E27FC236}">
                <a16:creationId xmlns:a16="http://schemas.microsoft.com/office/drawing/2014/main" id="{0CE270E8-BED2-80A3-19D4-80840E2D42A6}"/>
              </a:ext>
            </a:extLst>
          </p:cNvPr>
          <p:cNvSpPr txBox="1">
            <a:spLocks/>
          </p:cNvSpPr>
          <p:nvPr/>
        </p:nvSpPr>
        <p:spPr>
          <a:xfrm>
            <a:off x="1295757" y="4960203"/>
            <a:ext cx="2775474"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26676"/>
                </a:solidFill>
                <a:latin typeface="Source Sans Pro" panose="020B0503030403020204" pitchFamily="34" charset="0"/>
                <a:ea typeface="Source Sans Pro" panose="020B0503030403020204" pitchFamily="34" charset="0"/>
              </a:rPr>
              <a:t>¿De qué fuentes?</a:t>
            </a:r>
          </a:p>
        </p:txBody>
      </p:sp>
    </p:spTree>
    <p:extLst>
      <p:ext uri="{BB962C8B-B14F-4D97-AF65-F5344CB8AC3E}">
        <p14:creationId xmlns:p14="http://schemas.microsoft.com/office/powerpoint/2010/main" val="28247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279014" y="1789074"/>
            <a:ext cx="8919099" cy="2125960"/>
          </a:xfrm>
        </p:spPr>
        <p:txBody>
          <a:bodyPr rtlCol="0"/>
          <a:lstStyle/>
          <a:p>
            <a:pPr rtl="0">
              <a:lnSpc>
                <a:spcPct val="100000"/>
              </a:lnSpc>
              <a:spcBef>
                <a:spcPts val="600"/>
              </a:spcBef>
              <a:defRPr/>
            </a:pPr>
            <a:r>
              <a:rPr lang="es" sz="1800" dirty="0">
                <a:latin typeface="Source Sans Pro" panose="020B0503030403020204" pitchFamily="34" charset="0"/>
                <a:ea typeface="Source Sans Pro" panose="020B0503030403020204" pitchFamily="34" charset="0"/>
              </a:rPr>
              <a:t>Dependen de:</a:t>
            </a:r>
          </a:p>
          <a:p>
            <a:pPr marL="363538" indent="-363538" rtl="0" fontAlgn="auto">
              <a:lnSpc>
                <a:spcPct val="100000"/>
              </a:lnSpc>
              <a:spcBef>
                <a:spcPts val="600"/>
              </a:spcBef>
              <a:spcAft>
                <a:spcPts val="0"/>
              </a:spcAft>
              <a:buFont typeface="Arial"/>
              <a:buChar char="•"/>
              <a:defRPr/>
            </a:pPr>
            <a:r>
              <a:rPr lang="es" sz="1800" dirty="0">
                <a:solidFill>
                  <a:srgbClr val="226676"/>
                </a:solidFill>
                <a:latin typeface="Source Sans Pro" panose="020B0503030403020204" pitchFamily="34" charset="0"/>
                <a:ea typeface="Source Sans Pro" panose="020B0503030403020204" pitchFamily="34" charset="0"/>
              </a:rPr>
              <a:t>¿Qué se necesita realmente? </a:t>
            </a:r>
            <a:r>
              <a:rPr lang="es" sz="1800" dirty="0">
                <a:latin typeface="Source Sans Pro" panose="020B0503030403020204" pitchFamily="34" charset="0"/>
                <a:ea typeface="Source Sans Pro" panose="020B0503030403020204" pitchFamily="34" charset="0"/>
              </a:rPr>
              <a:t>Variedad de información pertinente necesaria.</a:t>
            </a:r>
          </a:p>
          <a:p>
            <a:pPr marL="363538" indent="-363538" rtl="0" fontAlgn="auto">
              <a:lnSpc>
                <a:spcPct val="100000"/>
              </a:lnSpc>
              <a:spcBef>
                <a:spcPts val="600"/>
              </a:spcBef>
              <a:spcAft>
                <a:spcPts val="0"/>
              </a:spcAft>
              <a:buFont typeface="Arial"/>
              <a:buChar char="•"/>
              <a:defRPr/>
            </a:pPr>
            <a:r>
              <a:rPr lang="es" sz="1800" dirty="0">
                <a:solidFill>
                  <a:srgbClr val="226676"/>
                </a:solidFill>
                <a:latin typeface="Source Sans Pro" panose="020B0503030403020204" pitchFamily="34" charset="0"/>
                <a:ea typeface="Source Sans Pro" panose="020B0503030403020204" pitchFamily="34" charset="0"/>
              </a:rPr>
              <a:t>¿De qué información se dispone? </a:t>
            </a:r>
            <a:r>
              <a:rPr lang="es" sz="1800" dirty="0">
                <a:latin typeface="Source Sans Pro" panose="020B0503030403020204" pitchFamily="34" charset="0"/>
                <a:ea typeface="Source Sans Pro" panose="020B0503030403020204" pitchFamily="34" charset="0"/>
              </a:rPr>
              <a:t>Disponibilidad de datos (por ejemplo, datos secundarios) y calidad de los mismos.</a:t>
            </a:r>
          </a:p>
          <a:p>
            <a:pPr marL="363538" indent="-363538" rtl="0" fontAlgn="auto">
              <a:lnSpc>
                <a:spcPct val="100000"/>
              </a:lnSpc>
              <a:spcBef>
                <a:spcPts val="600"/>
              </a:spcBef>
              <a:spcAft>
                <a:spcPts val="0"/>
              </a:spcAft>
              <a:buFont typeface="Arial"/>
              <a:buChar char="•"/>
              <a:defRPr/>
            </a:pPr>
            <a:r>
              <a:rPr lang="es" sz="1800" dirty="0">
                <a:solidFill>
                  <a:srgbClr val="226676"/>
                </a:solidFill>
                <a:latin typeface="Source Sans Pro" panose="020B0503030403020204" pitchFamily="34" charset="0"/>
                <a:ea typeface="Source Sans Pro" panose="020B0503030403020204" pitchFamily="34" charset="0"/>
              </a:rPr>
              <a:t>¿Con qué recursos contamos? </a:t>
            </a:r>
            <a:r>
              <a:rPr lang="es" sz="1800" dirty="0">
                <a:latin typeface="Source Sans Pro" panose="020B0503030403020204" pitchFamily="34" charset="0"/>
                <a:ea typeface="Source Sans Pro" panose="020B0503030403020204" pitchFamily="34" charset="0"/>
              </a:rPr>
              <a:t>Consideraciones relativas a los recursos (aspectos financieros, capacidad humana, tiempo).</a:t>
            </a:r>
          </a:p>
        </p:txBody>
      </p:sp>
      <p:sp>
        <p:nvSpPr>
          <p:cNvPr id="15" name="4 Marcador de texto">
            <a:extLst>
              <a:ext uri="{FF2B5EF4-FFF2-40B4-BE49-F238E27FC236}">
                <a16:creationId xmlns:a16="http://schemas.microsoft.com/office/drawing/2014/main" id="{487782DC-9CF6-E940-BD59-2020EB0C8C56}"/>
              </a:ext>
            </a:extLst>
          </p:cNvPr>
          <p:cNvSpPr txBox="1">
            <a:spLocks/>
          </p:cNvSpPr>
          <p:nvPr/>
        </p:nvSpPr>
        <p:spPr>
          <a:xfrm>
            <a:off x="279014" y="1199454"/>
            <a:ext cx="6410044" cy="417027"/>
          </a:xfrm>
          <a:prstGeom prst="rect">
            <a:avLst/>
          </a:prstGeom>
        </p:spPr>
        <p:txBody>
          <a:bodyPr rtlCol="0"/>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chemeClr val="tx2"/>
                </a:solidFill>
                <a:latin typeface="Source Sans Pro" panose="020B0503030403020204" pitchFamily="34" charset="0"/>
                <a:ea typeface="Source Sans Pro" panose="020B0503030403020204" pitchFamily="34" charset="0"/>
              </a:rPr>
              <a:t>Variedad y calidad de los datos </a:t>
            </a:r>
          </a:p>
          <a:p>
            <a:pPr rtl="0"/>
            <a:endParaRPr lang="es-VE" dirty="0">
              <a:solidFill>
                <a:schemeClr val="tx2"/>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C9C6CA9D-1ED5-8F47-951E-BB97C37E1E99}"/>
              </a:ext>
            </a:extLst>
          </p:cNvPr>
          <p:cNvSpPr txBox="1">
            <a:spLocks/>
          </p:cNvSpPr>
          <p:nvPr/>
        </p:nvSpPr>
        <p:spPr>
          <a:xfrm>
            <a:off x="324921" y="4657947"/>
            <a:ext cx="4473321" cy="163650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Estadísticas e informes sanitarios oficiales</a:t>
            </a:r>
          </a:p>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Publicaciones y artículos de investigación</a:t>
            </a:r>
          </a:p>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Observación directa</a:t>
            </a:r>
          </a:p>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Recopilaciones de datos participativas</a:t>
            </a:r>
          </a:p>
          <a:p>
            <a:pPr marL="285750" indent="-285750" rtl="0">
              <a:lnSpc>
                <a:spcPct val="100000"/>
              </a:lnSpc>
              <a:spcBef>
                <a:spcPts val="600"/>
              </a:spcBef>
              <a:buFont typeface="Arial" panose="020B0604020202020204" pitchFamily="34" charset="0"/>
              <a:buChar char="•"/>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17" name="Text Placeholder 7">
            <a:extLst>
              <a:ext uri="{FF2B5EF4-FFF2-40B4-BE49-F238E27FC236}">
                <a16:creationId xmlns:a16="http://schemas.microsoft.com/office/drawing/2014/main" id="{54DBA396-F3AC-9D42-A7B1-4848A10F2690}"/>
              </a:ext>
            </a:extLst>
          </p:cNvPr>
          <p:cNvSpPr txBox="1">
            <a:spLocks/>
          </p:cNvSpPr>
          <p:nvPr/>
        </p:nvSpPr>
        <p:spPr>
          <a:xfrm>
            <a:off x="324921" y="4200115"/>
            <a:ext cx="4247079"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Datos que deberían ser suficientes:</a:t>
            </a:r>
          </a:p>
        </p:txBody>
      </p:sp>
      <p:sp>
        <p:nvSpPr>
          <p:cNvPr id="18" name="Text Placeholder 7">
            <a:extLst>
              <a:ext uri="{FF2B5EF4-FFF2-40B4-BE49-F238E27FC236}">
                <a16:creationId xmlns:a16="http://schemas.microsoft.com/office/drawing/2014/main" id="{538D4E2A-70FE-A64F-85B7-C94059081753}"/>
              </a:ext>
            </a:extLst>
          </p:cNvPr>
          <p:cNvSpPr txBox="1">
            <a:spLocks/>
          </p:cNvSpPr>
          <p:nvPr/>
        </p:nvSpPr>
        <p:spPr>
          <a:xfrm>
            <a:off x="4939218" y="4657947"/>
            <a:ext cx="4361378" cy="127151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Obtención de muestras ambientales</a:t>
            </a:r>
          </a:p>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Estudios epidemiológicos</a:t>
            </a:r>
          </a:p>
          <a:p>
            <a:pPr marL="285750" indent="-285750" rtl="0">
              <a:lnSpc>
                <a:spcPct val="100000"/>
              </a:lnSpc>
              <a:spcBef>
                <a:spcPts val="600"/>
              </a:spcBef>
              <a:buFont typeface="Arial" panose="020B0604020202020204" pitchFamily="34" charset="0"/>
              <a:buChar char="•"/>
            </a:pPr>
            <a:r>
              <a:rPr lang="es" sz="1800" dirty="0">
                <a:solidFill>
                  <a:schemeClr val="tx2"/>
                </a:solidFill>
                <a:latin typeface="Source Sans Pro" panose="020B0503030403020204" pitchFamily="34" charset="0"/>
                <a:ea typeface="Source Sans Pro" panose="020B0503030403020204" pitchFamily="34" charset="0"/>
              </a:rPr>
              <a:t>Evaluaciones ambientales</a:t>
            </a: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19" name="Text Placeholder 7">
            <a:extLst>
              <a:ext uri="{FF2B5EF4-FFF2-40B4-BE49-F238E27FC236}">
                <a16:creationId xmlns:a16="http://schemas.microsoft.com/office/drawing/2014/main" id="{7E0A1135-14B5-7942-9BD5-B32B741869B0}"/>
              </a:ext>
            </a:extLst>
          </p:cNvPr>
          <p:cNvSpPr txBox="1">
            <a:spLocks/>
          </p:cNvSpPr>
          <p:nvPr/>
        </p:nvSpPr>
        <p:spPr>
          <a:xfrm>
            <a:off x="4939218" y="4200115"/>
            <a:ext cx="3089791" cy="43660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26676"/>
                </a:solidFill>
                <a:latin typeface="Source Sans Pro" panose="020B0503030403020204" pitchFamily="34" charset="0"/>
                <a:ea typeface="Source Sans Pro" panose="020B0503030403020204" pitchFamily="34" charset="0"/>
              </a:rPr>
              <a:t>No está de más tenerlos:</a:t>
            </a:r>
          </a:p>
        </p:txBody>
      </p:sp>
      <p:sp>
        <p:nvSpPr>
          <p:cNvPr id="2" name="Text Placeholder 19">
            <a:extLst>
              <a:ext uri="{FF2B5EF4-FFF2-40B4-BE49-F238E27FC236}">
                <a16:creationId xmlns:a16="http://schemas.microsoft.com/office/drawing/2014/main" id="{71E30D3A-C72C-4851-2876-40335DC3CB13}"/>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Recopilar información complementaria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FF145152-1082-76A2-BCBB-CF40836A6647}"/>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2.4</a:t>
            </a:r>
          </a:p>
        </p:txBody>
      </p:sp>
    </p:spTree>
    <p:extLst>
      <p:ext uri="{BB962C8B-B14F-4D97-AF65-F5344CB8AC3E}">
        <p14:creationId xmlns:p14="http://schemas.microsoft.com/office/powerpoint/2010/main" val="29155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1881853" y="1785892"/>
            <a:ext cx="6602530" cy="648687"/>
          </a:xfrm>
        </p:spPr>
        <p:txBody>
          <a:bodyPr rtlCol="0"/>
          <a:lstStyle/>
          <a:p>
            <a:pPr rtl="0"/>
            <a:r>
              <a:rPr lang="es" dirty="0">
                <a:latin typeface="Source Sans Pro" panose="020B0503030403020204" pitchFamily="34" charset="0"/>
                <a:ea typeface="Source Sans Pro" panose="020B0503030403020204" pitchFamily="34" charset="0"/>
              </a:rPr>
              <a:t>Garantizar que la descripción del sistema sea completa y precisa. </a:t>
            </a:r>
          </a:p>
          <a:p>
            <a:pPr rtl="0"/>
            <a:endParaRPr lang="es-VE" dirty="0">
              <a:latin typeface="Source Sans Pro" panose="020B0503030403020204" pitchFamily="34" charset="0"/>
              <a:ea typeface="Source Sans Pro" panose="020B0503030403020204" pitchFamily="34" charset="0"/>
            </a:endParaRPr>
          </a:p>
        </p:txBody>
      </p:sp>
      <p:sp>
        <p:nvSpPr>
          <p:cNvPr id="12" name="4 Marcador de texto">
            <a:extLst>
              <a:ext uri="{FF2B5EF4-FFF2-40B4-BE49-F238E27FC236}">
                <a16:creationId xmlns:a16="http://schemas.microsoft.com/office/drawing/2014/main" id="{3F49B396-D266-C443-9715-8E9F06C7609F}"/>
              </a:ext>
            </a:extLst>
          </p:cNvPr>
          <p:cNvSpPr txBox="1">
            <a:spLocks/>
          </p:cNvSpPr>
          <p:nvPr/>
        </p:nvSpPr>
        <p:spPr>
          <a:xfrm>
            <a:off x="309189" y="2991419"/>
            <a:ext cx="8525621" cy="2931660"/>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lnSpc>
                <a:spcPct val="100000"/>
              </a:lnSpc>
            </a:pPr>
            <a:r>
              <a:rPr lang="es" sz="1800" dirty="0">
                <a:solidFill>
                  <a:schemeClr val="tx2"/>
                </a:solidFill>
                <a:latin typeface="Source Sans Pro" panose="020B0503030403020204" pitchFamily="34" charset="0"/>
                <a:ea typeface="Source Sans Pro" panose="020B0503030403020204" pitchFamily="34" charset="0"/>
              </a:rPr>
              <a:t>Los pasos anteriores probablemente sean en gran medida una actividad documental.</a:t>
            </a:r>
          </a:p>
          <a:p>
            <a:pPr marL="342900" indent="-342900" rtl="0">
              <a:lnSpc>
                <a:spcPct val="100000"/>
              </a:lnSpc>
            </a:pPr>
            <a:r>
              <a:rPr lang="es" sz="1800" dirty="0">
                <a:solidFill>
                  <a:schemeClr val="tx2"/>
                </a:solidFill>
                <a:latin typeface="Source Sans Pro" panose="020B0503030403020204" pitchFamily="34" charset="0"/>
                <a:ea typeface="Source Sans Pro" panose="020B0503030403020204" pitchFamily="34" charset="0"/>
              </a:rPr>
              <a:t>Hacen falta investigaciones sobre el terreno para comprobar que la información sea completa y exacta.</a:t>
            </a:r>
          </a:p>
          <a:p>
            <a:pPr marL="342900" indent="-342900" rtl="0">
              <a:lnSpc>
                <a:spcPct val="100000"/>
              </a:lnSpc>
            </a:pPr>
            <a:r>
              <a:rPr lang="es" sz="1800" dirty="0">
                <a:solidFill>
                  <a:schemeClr val="tx2"/>
                </a:solidFill>
                <a:latin typeface="Source Sans Pro" panose="020B0503030403020204" pitchFamily="34" charset="0"/>
                <a:ea typeface="Source Sans Pro" panose="020B0503030403020204" pitchFamily="34" charset="0"/>
              </a:rPr>
              <a:t>Herramientas: inspecciones sanitarias, transectos, herramientas de grupos focales, etc.</a:t>
            </a:r>
          </a:p>
          <a:p>
            <a:pPr marL="342900" indent="-342900" rtl="0">
              <a:lnSpc>
                <a:spcPct val="100000"/>
              </a:lnSpc>
            </a:pPr>
            <a:r>
              <a:rPr lang="es" sz="1800" dirty="0">
                <a:solidFill>
                  <a:schemeClr val="tx2"/>
                </a:solidFill>
                <a:latin typeface="Source Sans Pro" panose="020B0503030403020204" pitchFamily="34" charset="0"/>
                <a:ea typeface="Source Sans Pro" panose="020B0503030403020204" pitchFamily="34" charset="0"/>
              </a:rPr>
              <a:t>Validación de la eficacia del tratamiento declarada mediante referencias, programadores de análisis, etc.</a:t>
            </a:r>
          </a:p>
          <a:p>
            <a:pPr marL="342900" indent="-342900" rtl="0">
              <a:lnSpc>
                <a:spcPct val="100000"/>
              </a:lnSpc>
            </a:pPr>
            <a:r>
              <a:rPr lang="es" sz="1800" dirty="0">
                <a:solidFill>
                  <a:schemeClr val="tx2"/>
                </a:solidFill>
                <a:latin typeface="Source Sans Pro" panose="020B0503030403020204" pitchFamily="34" charset="0"/>
                <a:ea typeface="Source Sans Pro" panose="020B0503030403020204" pitchFamily="34" charset="0"/>
              </a:rPr>
              <a:t>Tras la validación deben actualizarse el mapa, la descripción del sistema y la caracterización de las fracciones de residuos.</a:t>
            </a: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 name="Text Placeholder 19">
            <a:extLst>
              <a:ext uri="{FF2B5EF4-FFF2-40B4-BE49-F238E27FC236}">
                <a16:creationId xmlns:a16="http://schemas.microsoft.com/office/drawing/2014/main" id="{A757B22F-8D11-6E90-5154-B605ECCD88B9}"/>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Verificar la descripción del sistema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675437F9-5BDE-6D05-FAD5-182B4C0F7655}"/>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2.5</a:t>
            </a:r>
          </a:p>
        </p:txBody>
      </p:sp>
      <p:sp>
        <p:nvSpPr>
          <p:cNvPr id="4" name="TextBox 11">
            <a:extLst>
              <a:ext uri="{FF2B5EF4-FFF2-40B4-BE49-F238E27FC236}">
                <a16:creationId xmlns:a16="http://schemas.microsoft.com/office/drawing/2014/main" id="{471564CA-4DA6-543D-4CFD-90DEDC2E38C9}"/>
              </a:ext>
            </a:extLst>
          </p:cNvPr>
          <p:cNvSpPr txBox="1"/>
          <p:nvPr/>
        </p:nvSpPr>
        <p:spPr>
          <a:xfrm>
            <a:off x="1881853" y="1117112"/>
            <a:ext cx="4146698" cy="584775"/>
          </a:xfrm>
          <a:prstGeom prst="rect">
            <a:avLst/>
          </a:prstGeom>
          <a:noFill/>
        </p:spPr>
        <p:txBody>
          <a:bodyPr wrap="square" rtlCol="0">
            <a:spAutoFit/>
          </a:bodyPr>
          <a:lstStyle/>
          <a:p>
            <a:pPr rtl="0"/>
            <a:r>
              <a:rPr lang="es"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OBJECTIVO</a:t>
            </a:r>
          </a:p>
        </p:txBody>
      </p:sp>
      <p:pic>
        <p:nvPicPr>
          <p:cNvPr id="6" name="Picture 12">
            <a:extLst>
              <a:ext uri="{FF2B5EF4-FFF2-40B4-BE49-F238E27FC236}">
                <a16:creationId xmlns:a16="http://schemas.microsoft.com/office/drawing/2014/main" id="{A28FB034-AF58-CC48-2B26-EA3126B0842C}"/>
              </a:ext>
            </a:extLst>
          </p:cNvPr>
          <p:cNvPicPr>
            <a:picLocks noChangeAspect="1"/>
          </p:cNvPicPr>
          <p:nvPr/>
        </p:nvPicPr>
        <p:blipFill rotWithShape="1">
          <a:blip r:embed="rId3"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2459" y="1399121"/>
            <a:ext cx="1091955" cy="1082032"/>
          </a:xfrm>
          <a:prstGeom prst="rect">
            <a:avLst/>
          </a:prstGeom>
        </p:spPr>
      </p:pic>
    </p:spTree>
    <p:extLst>
      <p:ext uri="{BB962C8B-B14F-4D97-AF65-F5344CB8AC3E}">
        <p14:creationId xmlns:p14="http://schemas.microsoft.com/office/powerpoint/2010/main" val="1159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877892" y="1885472"/>
            <a:ext cx="3738980" cy="2505808"/>
          </a:xfrm>
        </p:spPr>
        <p:txBody>
          <a:bodyPr rtlCol="0" anchor="t"/>
          <a:lstStyle/>
          <a:p>
            <a:pPr rtl="0">
              <a:lnSpc>
                <a:spcPct val="100000"/>
              </a:lnSpc>
              <a:spcBef>
                <a:spcPts val="0"/>
              </a:spcBef>
            </a:pPr>
            <a:r>
              <a:rPr lang="es" sz="2200" dirty="0">
                <a:latin typeface="Source Sans Pro" panose="020B0503030403020204" pitchFamily="34" charset="0"/>
                <a:ea typeface="Source Sans Pro" panose="020B0503030403020204" pitchFamily="34" charset="0"/>
              </a:rPr>
              <a:t> </a:t>
            </a:r>
            <a:r>
              <a:rPr lang="es-ES" sz="2200" dirty="0">
                <a:latin typeface="Source Sans Pro" panose="020B0503030403020204" pitchFamily="34" charset="0"/>
                <a:ea typeface="Source Sans Pro" panose="020B0503030403020204" pitchFamily="34" charset="0"/>
              </a:rPr>
              <a:t>Inodoro </a:t>
            </a:r>
            <a:r>
              <a:rPr lang="es" sz="2200" dirty="0">
                <a:latin typeface="Source Sans Pro" panose="020B0503030403020204" pitchFamily="34" charset="0"/>
                <a:ea typeface="Source Sans Pro" panose="020B0503030403020204" pitchFamily="34" charset="0"/>
              </a:rPr>
              <a:t>seco </a:t>
            </a:r>
          </a:p>
          <a:p>
            <a:pPr rtl="0">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200" dirty="0">
                <a:latin typeface="Source Sans Pro" panose="020B0503030403020204" pitchFamily="34" charset="0"/>
                <a:ea typeface="Source Sans Pro" panose="020B0503030403020204" pitchFamily="34" charset="0"/>
              </a:rPr>
              <a:t> </a:t>
            </a:r>
            <a:r>
              <a:rPr lang="es-ES" sz="2200" dirty="0">
                <a:latin typeface="Source Sans Pro" panose="020B0503030403020204" pitchFamily="34" charset="0"/>
                <a:ea typeface="Source Sans Pro" panose="020B0503030403020204" pitchFamily="34" charset="0"/>
              </a:rPr>
              <a:t>Inodoro </a:t>
            </a:r>
            <a:r>
              <a:rPr lang="es" sz="2200" dirty="0">
                <a:latin typeface="Source Sans Pro" panose="020B0503030403020204" pitchFamily="34" charset="0"/>
                <a:ea typeface="Source Sans Pro" panose="020B0503030403020204" pitchFamily="34" charset="0"/>
              </a:rPr>
              <a:t>seco con separación de orina</a:t>
            </a:r>
          </a:p>
          <a:p>
            <a:pPr marL="0" indent="0" rtl="0">
              <a:lnSpc>
                <a:spcPct val="100000"/>
              </a:lnSpc>
              <a:spcBef>
                <a:spcPts val="0"/>
              </a:spcBef>
              <a:buNone/>
            </a:pPr>
            <a:endParaRPr lang="en-GB" sz="22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200" dirty="0">
                <a:latin typeface="Source Sans Pro" panose="020B0503030403020204" pitchFamily="34" charset="0"/>
                <a:ea typeface="Source Sans Pro" panose="020B0503030403020204" pitchFamily="34" charset="0"/>
              </a:rPr>
              <a:t> </a:t>
            </a:r>
            <a:r>
              <a:rPr lang="es-ES" sz="2200" dirty="0">
                <a:latin typeface="Source Sans Pro" panose="020B0503030403020204" pitchFamily="34" charset="0"/>
                <a:ea typeface="Source Sans Pro" panose="020B0503030403020204" pitchFamily="34" charset="0"/>
              </a:rPr>
              <a:t>Inodoro </a:t>
            </a:r>
            <a:r>
              <a:rPr lang="es" sz="2200" dirty="0">
                <a:latin typeface="Source Sans Pro" panose="020B0503030403020204" pitchFamily="34" charset="0"/>
                <a:ea typeface="Source Sans Pro" panose="020B0503030403020204" pitchFamily="34" charset="0"/>
              </a:rPr>
              <a:t>con arrastre de agua manual</a:t>
            </a:r>
          </a:p>
          <a:p>
            <a:pPr rtl="0">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200" dirty="0">
                <a:latin typeface="Source Sans Pro" panose="020B0503030403020204" pitchFamily="34" charset="0"/>
                <a:ea typeface="Source Sans Pro" panose="020B0503030403020204" pitchFamily="34" charset="0"/>
              </a:rPr>
              <a:t> </a:t>
            </a:r>
            <a:r>
              <a:rPr lang="es-ES" sz="2200" dirty="0">
                <a:latin typeface="Source Sans Pro" panose="020B0503030403020204" pitchFamily="34" charset="0"/>
                <a:ea typeface="Source Sans Pro" panose="020B0503030403020204" pitchFamily="34" charset="0"/>
              </a:rPr>
              <a:t>Inodoro </a:t>
            </a:r>
            <a:r>
              <a:rPr lang="es" sz="2200" dirty="0">
                <a:latin typeface="Source Sans Pro" panose="020B0503030403020204" pitchFamily="34" charset="0"/>
                <a:ea typeface="Source Sans Pro" panose="020B0503030403020204" pitchFamily="34" charset="0"/>
              </a:rPr>
              <a:t>con arrastre de agua</a:t>
            </a:r>
          </a:p>
          <a:p>
            <a:pPr marL="0" indent="0" rtl="0">
              <a:lnSpc>
                <a:spcPct val="100000"/>
              </a:lnSpc>
              <a:spcBef>
                <a:spcPts val="0"/>
              </a:spcBef>
              <a:buNone/>
            </a:pPr>
            <a:endParaRPr lang="en-GB" sz="22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200" dirty="0">
              <a:latin typeface="Source Sans Pro" panose="020B0503030403020204" pitchFamily="34" charset="0"/>
              <a:ea typeface="Source Sans Pro" panose="020B0503030403020204" pitchFamily="34" charset="0"/>
            </a:endParaRPr>
          </a:p>
        </p:txBody>
      </p:sp>
      <p:sp>
        <p:nvSpPr>
          <p:cNvPr id="7" name="1 Marcador de texto">
            <a:extLst>
              <a:ext uri="{FF2B5EF4-FFF2-40B4-BE49-F238E27FC236}">
                <a16:creationId xmlns:a16="http://schemas.microsoft.com/office/drawing/2014/main" id="{D81CF815-4427-2346-8C68-4599FC7C2ABA}"/>
              </a:ext>
            </a:extLst>
          </p:cNvPr>
          <p:cNvSpPr txBox="1">
            <a:spLocks/>
          </p:cNvSpPr>
          <p:nvPr/>
        </p:nvSpPr>
        <p:spPr>
          <a:xfrm>
            <a:off x="552579" y="1174446"/>
            <a:ext cx="1679835"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800" dirty="0">
                <a:solidFill>
                  <a:srgbClr val="246776"/>
                </a:solidFill>
                <a:latin typeface="Source Sans Pro" panose="020B0503030403020204" pitchFamily="34" charset="0"/>
                <a:ea typeface="Source Sans Pro" panose="020B0503030403020204" pitchFamily="34" charset="0"/>
              </a:rPr>
              <a:t>Inodoro</a:t>
            </a:r>
          </a:p>
          <a:p>
            <a:pPr rtl="0">
              <a:spcBef>
                <a:spcPct val="20000"/>
              </a:spcBef>
              <a:defRPr/>
            </a:pPr>
            <a:endParaRPr lang="en-AU" sz="2800" dirty="0">
              <a:solidFill>
                <a:srgbClr val="246776"/>
              </a:solidFill>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2023959" y="1616033"/>
            <a:ext cx="2520954" cy="3491399"/>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200" dirty="0">
                <a:solidFill>
                  <a:schemeClr val="tx2"/>
                </a:solidFill>
                <a:latin typeface="Source Sans Pro" panose="020B0503030403020204" pitchFamily="34" charset="0"/>
                <a:ea typeface="Source Sans Pro" panose="020B0503030403020204" pitchFamily="34" charset="0"/>
              </a:rPr>
              <a:t>La interfaz del usuario con el sistema de saneamiento, donde se recogen las excreciones, y puede incluir cualquier tipo de inodoro o losa de letrina, pedestal, tanque o urinario. </a:t>
            </a:r>
          </a:p>
        </p:txBody>
      </p:sp>
      <p:pic>
        <p:nvPicPr>
          <p:cNvPr id="13" name="Grafik 12">
            <a:extLst>
              <a:ext uri="{FF2B5EF4-FFF2-40B4-BE49-F238E27FC236}">
                <a16:creationId xmlns:a16="http://schemas.microsoft.com/office/drawing/2014/main" id="{556D150F-7D4B-624E-8167-D9F77100CFE8}"/>
              </a:ext>
            </a:extLst>
          </p:cNvPr>
          <p:cNvPicPr>
            <a:picLocks noChangeAspect="1"/>
          </p:cNvPicPr>
          <p:nvPr/>
        </p:nvPicPr>
        <p:blipFill>
          <a:blip r:embed="rId3"/>
          <a:stretch>
            <a:fillRect/>
          </a:stretch>
        </p:blipFill>
        <p:spPr>
          <a:xfrm>
            <a:off x="422768" y="2119420"/>
            <a:ext cx="1481968" cy="2254618"/>
          </a:xfrm>
          <a:prstGeom prst="rect">
            <a:avLst/>
          </a:prstGeom>
        </p:spPr>
      </p:pic>
      <p:sp>
        <p:nvSpPr>
          <p:cNvPr id="20" name="Rectangular Callout 19">
            <a:extLst>
              <a:ext uri="{FF2B5EF4-FFF2-40B4-BE49-F238E27FC236}">
                <a16:creationId xmlns:a16="http://schemas.microsoft.com/office/drawing/2014/main" id="{71659C32-E8DC-744C-8A65-08D88BE773C1}"/>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 31</a:t>
            </a:r>
          </a:p>
        </p:txBody>
      </p:sp>
      <p:sp>
        <p:nvSpPr>
          <p:cNvPr id="2" name="Text Placeholder 19">
            <a:extLst>
              <a:ext uri="{FF2B5EF4-FFF2-40B4-BE49-F238E27FC236}">
                <a16:creationId xmlns:a16="http://schemas.microsoft.com/office/drawing/2014/main" id="{3EB60939-BE8F-6E38-8C2D-E1DABE7FF432}"/>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7ABBE947-4D71-2D95-49E7-54704DFFE1E6}"/>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887819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80E801E1-E400-9D41-A8CE-5ACB9A5C23D9}"/>
              </a:ext>
            </a:extLst>
          </p:cNvPr>
          <p:cNvSpPr txBox="1">
            <a:spLocks/>
          </p:cNvSpPr>
          <p:nvPr/>
        </p:nvSpPr>
        <p:spPr>
          <a:xfrm>
            <a:off x="92203" y="1469210"/>
            <a:ext cx="4537732"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0" dirty="0">
                <a:solidFill>
                  <a:srgbClr val="379175"/>
                </a:solidFill>
              </a:rPr>
              <a:t>Paso 2.4. Recopilar información complementaria</a:t>
            </a:r>
          </a:p>
        </p:txBody>
      </p:sp>
      <p:sp>
        <p:nvSpPr>
          <p:cNvPr id="7" name="Text Placeholder 19">
            <a:extLst>
              <a:ext uri="{FF2B5EF4-FFF2-40B4-BE49-F238E27FC236}">
                <a16:creationId xmlns:a16="http://schemas.microsoft.com/office/drawing/2014/main" id="{79CB7793-5ACF-144B-BDA2-864F3C373822}"/>
              </a:ext>
            </a:extLst>
          </p:cNvPr>
          <p:cNvSpPr txBox="1">
            <a:spLocks/>
          </p:cNvSpPr>
          <p:nvPr/>
        </p:nvSpPr>
        <p:spPr>
          <a:xfrm>
            <a:off x="5165889" y="1473403"/>
            <a:ext cx="4537732"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0" dirty="0">
                <a:solidFill>
                  <a:srgbClr val="379175"/>
                </a:solidFill>
              </a:rPr>
              <a:t>Paso 2.5: Verificar la descripción del sistema </a:t>
            </a:r>
          </a:p>
        </p:txBody>
      </p:sp>
      <p:pic>
        <p:nvPicPr>
          <p:cNvPr id="8" name="Picture 4">
            <a:extLst>
              <a:ext uri="{FF2B5EF4-FFF2-40B4-BE49-F238E27FC236}">
                <a16:creationId xmlns:a16="http://schemas.microsoft.com/office/drawing/2014/main" id="{AEC62F59-3FA3-AAFB-1439-C54980E3E285}"/>
              </a:ext>
            </a:extLst>
          </p:cNvPr>
          <p:cNvPicPr>
            <a:picLocks noChangeAspect="1"/>
          </p:cNvPicPr>
          <p:nvPr/>
        </p:nvPicPr>
        <p:blipFill>
          <a:blip r:embed="rId2"/>
          <a:stretch>
            <a:fillRect/>
          </a:stretch>
        </p:blipFill>
        <p:spPr>
          <a:xfrm>
            <a:off x="322226" y="79856"/>
            <a:ext cx="5273748" cy="1051808"/>
          </a:xfrm>
          <a:prstGeom prst="rect">
            <a:avLst/>
          </a:prstGeom>
        </p:spPr>
      </p:pic>
      <p:sp>
        <p:nvSpPr>
          <p:cNvPr id="10" name="Rectangle 2">
            <a:extLst>
              <a:ext uri="{FF2B5EF4-FFF2-40B4-BE49-F238E27FC236}">
                <a16:creationId xmlns:a16="http://schemas.microsoft.com/office/drawing/2014/main" id="{5E7A82FE-E73C-7E1F-6080-DF532F0B5A94}"/>
              </a:ext>
            </a:extLst>
          </p:cNvPr>
          <p:cNvSpPr/>
          <p:nvPr/>
        </p:nvSpPr>
        <p:spPr>
          <a:xfrm>
            <a:off x="5595974" y="155059"/>
            <a:ext cx="3534112" cy="104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28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11" name="Imagen 10">
            <a:extLst>
              <a:ext uri="{FF2B5EF4-FFF2-40B4-BE49-F238E27FC236}">
                <a16:creationId xmlns:a16="http://schemas.microsoft.com/office/drawing/2014/main" id="{683E09DA-C2DA-6D48-3309-CF693449DA9D}"/>
              </a:ext>
            </a:extLst>
          </p:cNvPr>
          <p:cNvPicPr>
            <a:picLocks noChangeAspect="1"/>
          </p:cNvPicPr>
          <p:nvPr/>
        </p:nvPicPr>
        <p:blipFill>
          <a:blip r:embed="rId3"/>
          <a:stretch>
            <a:fillRect/>
          </a:stretch>
        </p:blipFill>
        <p:spPr>
          <a:xfrm>
            <a:off x="5165889" y="2094465"/>
            <a:ext cx="3978111" cy="2468668"/>
          </a:xfrm>
          <a:prstGeom prst="rect">
            <a:avLst/>
          </a:prstGeom>
        </p:spPr>
      </p:pic>
      <p:pic>
        <p:nvPicPr>
          <p:cNvPr id="12" name="Imagen 11">
            <a:extLst>
              <a:ext uri="{FF2B5EF4-FFF2-40B4-BE49-F238E27FC236}">
                <a16:creationId xmlns:a16="http://schemas.microsoft.com/office/drawing/2014/main" id="{E6B729CC-EFB7-AC1E-721D-1CEF3504B5B4}"/>
              </a:ext>
            </a:extLst>
          </p:cNvPr>
          <p:cNvPicPr>
            <a:picLocks noChangeAspect="1"/>
          </p:cNvPicPr>
          <p:nvPr/>
        </p:nvPicPr>
        <p:blipFill>
          <a:blip r:embed="rId4"/>
          <a:stretch>
            <a:fillRect/>
          </a:stretch>
        </p:blipFill>
        <p:spPr>
          <a:xfrm>
            <a:off x="92203" y="2094465"/>
            <a:ext cx="4943530" cy="4004508"/>
          </a:xfrm>
          <a:prstGeom prst="rect">
            <a:avLst/>
          </a:prstGeom>
        </p:spPr>
      </p:pic>
    </p:spTree>
    <p:extLst>
      <p:ext uri="{BB962C8B-B14F-4D97-AF65-F5344CB8AC3E}">
        <p14:creationId xmlns:p14="http://schemas.microsoft.com/office/powerpoint/2010/main" val="135868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332838" y="1867167"/>
            <a:ext cx="4493067" cy="2198541"/>
          </a:xfrm>
        </p:spPr>
        <p:txBody>
          <a:bodyPr rtlCol="0"/>
          <a:lstStyle/>
          <a:p>
            <a:pPr marL="0" indent="0" rtl="0">
              <a:lnSpc>
                <a:spcPct val="100000"/>
              </a:lnSpc>
              <a:buNone/>
            </a:pPr>
            <a:r>
              <a:rPr lang="es" sz="3000" dirty="0">
                <a:solidFill>
                  <a:schemeClr val="accent5">
                    <a:lumMod val="10000"/>
                  </a:schemeClr>
                </a:solidFill>
                <a:latin typeface="Source Sans Pro" panose="020B0503030403020204" pitchFamily="34" charset="0"/>
                <a:ea typeface="Source Sans Pro" panose="020B0503030403020204" pitchFamily="34" charset="0"/>
              </a:rPr>
              <a:t>Aplicar los pasos 2.4 y 2.5 en la PSS</a:t>
            </a:r>
          </a:p>
          <a:p>
            <a:pPr marL="0" indent="0" rtl="0">
              <a:lnSpc>
                <a:spcPct val="100000"/>
              </a:lnSpc>
              <a:buNone/>
            </a:pPr>
            <a:r>
              <a:rPr lang="es" sz="2200" dirty="0">
                <a:solidFill>
                  <a:schemeClr val="accent5">
                    <a:lumMod val="10000"/>
                  </a:schemeClr>
                </a:solidFill>
                <a:latin typeface="Source Sans Pro" panose="020B0503030403020204" pitchFamily="34" charset="0"/>
                <a:ea typeface="Source Sans Pro" panose="020B0503030403020204" pitchFamily="34" charset="0"/>
              </a:rPr>
              <a:t>Utilizando las hojas de trabajo de los participantes del módulo 2, dentro de sus grupos:</a:t>
            </a: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162707"/>
            <a:ext cx="8665622"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26676"/>
                </a:solidFill>
              </a:rPr>
              <a:t>TRABAJO EN GRUPOS</a:t>
            </a:r>
          </a:p>
        </p:txBody>
      </p:sp>
      <p:sp>
        <p:nvSpPr>
          <p:cNvPr id="9" name="4 Marcador de texto">
            <a:extLst>
              <a:ext uri="{FF2B5EF4-FFF2-40B4-BE49-F238E27FC236}">
                <a16:creationId xmlns:a16="http://schemas.microsoft.com/office/drawing/2014/main" id="{C6D2BD31-7692-E044-AB24-112BCD479C7F}"/>
              </a:ext>
            </a:extLst>
          </p:cNvPr>
          <p:cNvSpPr txBox="1">
            <a:spLocks/>
          </p:cNvSpPr>
          <p:nvPr/>
        </p:nvSpPr>
        <p:spPr>
          <a:xfrm>
            <a:off x="332396" y="4294350"/>
            <a:ext cx="8203771" cy="1475462"/>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22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dirty="0">
                <a:solidFill>
                  <a:schemeClr val="accent5">
                    <a:lumMod val="10000"/>
                  </a:schemeClr>
                </a:solidFill>
                <a:latin typeface="Source Sans Pro" panose="020B0503030403020204" pitchFamily="34" charset="0"/>
                <a:ea typeface="Source Sans Pro" panose="020B0503030403020204" pitchFamily="34" charset="0"/>
              </a:rPr>
              <a:t>Anoten toda la información pertinente para elaborar y aplicar</a:t>
            </a:r>
            <a:br>
              <a:rPr lang="es" dirty="0">
                <a:solidFill>
                  <a:schemeClr val="accent5">
                    <a:lumMod val="10000"/>
                  </a:schemeClr>
                </a:solidFill>
                <a:latin typeface="Source Sans Pro" panose="020B0503030403020204" pitchFamily="34" charset="0"/>
                <a:ea typeface="Source Sans Pro" panose="020B0503030403020204" pitchFamily="34" charset="0"/>
              </a:rPr>
            </a:br>
            <a:r>
              <a:rPr lang="es" dirty="0">
                <a:solidFill>
                  <a:schemeClr val="accent5">
                    <a:lumMod val="10000"/>
                  </a:schemeClr>
                </a:solidFill>
                <a:latin typeface="Source Sans Pro" panose="020B0503030403020204" pitchFamily="34" charset="0"/>
                <a:ea typeface="Source Sans Pro" panose="020B0503030403020204" pitchFamily="34" charset="0"/>
              </a:rPr>
              <a:t>el proceso de PSS.</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6" name="Imagen 5">
            <a:extLst>
              <a:ext uri="{FF2B5EF4-FFF2-40B4-BE49-F238E27FC236}">
                <a16:creationId xmlns:a16="http://schemas.microsoft.com/office/drawing/2014/main" id="{047778EE-3290-E6A2-0838-E032F006DB9C}"/>
              </a:ext>
            </a:extLst>
          </p:cNvPr>
          <p:cNvPicPr>
            <a:picLocks noChangeAspect="1"/>
          </p:cNvPicPr>
          <p:nvPr/>
        </p:nvPicPr>
        <p:blipFill rotWithShape="1">
          <a:blip r:embed="rId2"/>
          <a:srcRect l="21406" t="59306" r="21562" b="4722"/>
          <a:stretch/>
        </p:blipFill>
        <p:spPr>
          <a:xfrm>
            <a:off x="4825905" y="1391292"/>
            <a:ext cx="4094191" cy="2905194"/>
          </a:xfrm>
          <a:prstGeom prst="rect">
            <a:avLst/>
          </a:prstGeom>
        </p:spPr>
      </p:pic>
    </p:spTree>
    <p:extLst>
      <p:ext uri="{BB962C8B-B14F-4D97-AF65-F5344CB8AC3E}">
        <p14:creationId xmlns:p14="http://schemas.microsoft.com/office/powerpoint/2010/main" val="4274410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B888F-0248-EE4C-880A-14BA655FEDC5}"/>
              </a:ext>
            </a:extLst>
          </p:cNvPr>
          <p:cNvSpPr txBox="1"/>
          <p:nvPr/>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MÓDULO 2:</a:t>
            </a:r>
          </a:p>
        </p:txBody>
      </p:sp>
      <p:sp>
        <p:nvSpPr>
          <p:cNvPr id="6" name="Text Placeholder 32">
            <a:extLst>
              <a:ext uri="{FF2B5EF4-FFF2-40B4-BE49-F238E27FC236}">
                <a16:creationId xmlns:a16="http://schemas.microsoft.com/office/drawing/2014/main" id="{0EE8855D-1D49-CD4A-906E-0E05583FC5BA}"/>
              </a:ext>
            </a:extLst>
          </p:cNvPr>
          <p:cNvSpPr txBox="1">
            <a:spLocks/>
          </p:cNvSpPr>
          <p:nvPr/>
        </p:nvSpPr>
        <p:spPr>
          <a:xfrm>
            <a:off x="1006252" y="6523994"/>
            <a:ext cx="5295900" cy="37147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s" sz="1400">
                <a:solidFill>
                  <a:schemeClr val="bg1"/>
                </a:solidFill>
                <a:latin typeface="Source Sans Pro" panose="020B0503030403020204" pitchFamily="34" charset="0"/>
                <a:ea typeface="Source Sans Pro" panose="020B0503030403020204" pitchFamily="34" charset="0"/>
              </a:rPr>
              <a:t>DESCRIPCIÓN DEL SISTEMA DE SANEAMIENTO</a:t>
            </a:r>
            <a:endParaRPr lang="x-none" sz="1400">
              <a:solidFill>
                <a:schemeClr val="bg1"/>
              </a:solidFill>
              <a:ea typeface="Source Sans Pro" panose="020B0503030403020204" pitchFamily="34" charset="0"/>
            </a:endParaRPr>
          </a:p>
        </p:txBody>
      </p:sp>
      <p:pic>
        <p:nvPicPr>
          <p:cNvPr id="7" name="Imagen 6">
            <a:extLst>
              <a:ext uri="{FF2B5EF4-FFF2-40B4-BE49-F238E27FC236}">
                <a16:creationId xmlns:a16="http://schemas.microsoft.com/office/drawing/2014/main" id="{E9180DA8-0277-1F81-90E5-335B7DA1BCDE}"/>
              </a:ext>
            </a:extLst>
          </p:cNvPr>
          <p:cNvPicPr>
            <a:picLocks noChangeAspect="1"/>
          </p:cNvPicPr>
          <p:nvPr/>
        </p:nvPicPr>
        <p:blipFill rotWithShape="1">
          <a:blip r:embed="rId2"/>
          <a:srcRect l="15156" t="55000" r="18438" b="3750"/>
          <a:stretch/>
        </p:blipFill>
        <p:spPr>
          <a:xfrm>
            <a:off x="1289432" y="1132071"/>
            <a:ext cx="6565136" cy="4587872"/>
          </a:xfrm>
          <a:prstGeom prst="rect">
            <a:avLst/>
          </a:prstGeom>
        </p:spPr>
      </p:pic>
      <p:pic>
        <p:nvPicPr>
          <p:cNvPr id="9" name="Imagen 8" descr="Imagen que contiene Interfaz de usuario gráfica&#10;&#10;Descripción generada automáticamente">
            <a:extLst>
              <a:ext uri="{FF2B5EF4-FFF2-40B4-BE49-F238E27FC236}">
                <a16:creationId xmlns:a16="http://schemas.microsoft.com/office/drawing/2014/main" id="{D3F854D5-5B71-A819-E3C0-1D0EEF2ABA65}"/>
              </a:ext>
            </a:extLst>
          </p:cNvPr>
          <p:cNvPicPr>
            <a:picLocks noChangeAspect="1"/>
          </p:cNvPicPr>
          <p:nvPr/>
        </p:nvPicPr>
        <p:blipFill>
          <a:blip r:embed="rId3"/>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388605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976752" y="2138319"/>
            <a:ext cx="3738980" cy="2762250"/>
          </a:xfrm>
        </p:spPr>
        <p:txBody>
          <a:bodyPr rtlCol="0" anchor="t"/>
          <a:lstStyle/>
          <a:p>
            <a:pPr rtl="0">
              <a:lnSpc>
                <a:spcPct val="100000"/>
              </a:lnSpc>
              <a:spcBef>
                <a:spcPts val="0"/>
              </a:spcBef>
            </a:pPr>
            <a:r>
              <a:rPr lang="es" sz="2000" dirty="0">
                <a:latin typeface="Source Sans Pro" panose="020B0503030403020204" pitchFamily="34" charset="0"/>
                <a:ea typeface="Source Sans Pro" panose="020B0503030403020204" pitchFamily="34" charset="0"/>
              </a:rPr>
              <a:t> Letrina mejorada de pozo con ventilación individual</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 Cámaras de deshidratación</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 Tanque séptico</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 Letrinas de compostaje</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Tanques de almacenamiento de orina</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624256" y="3855868"/>
            <a:ext cx="3820654" cy="2089402"/>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Solo resulta pertinente en los sistemas de saneamiento que no están conectados al alcantarillado y se refiere al contenedor, generalmente subterráneo, al que está conectado el inodoro. </a:t>
            </a:r>
          </a:p>
        </p:txBody>
      </p:sp>
      <p:pic>
        <p:nvPicPr>
          <p:cNvPr id="14" name="Grafik 13">
            <a:extLst>
              <a:ext uri="{FF2B5EF4-FFF2-40B4-BE49-F238E27FC236}">
                <a16:creationId xmlns:a16="http://schemas.microsoft.com/office/drawing/2014/main" id="{ECA1A761-09E2-8E4F-BFFD-96825A758087}"/>
              </a:ext>
            </a:extLst>
          </p:cNvPr>
          <p:cNvPicPr>
            <a:picLocks noChangeAspect="1"/>
          </p:cNvPicPr>
          <p:nvPr/>
        </p:nvPicPr>
        <p:blipFill>
          <a:blip r:embed="rId3"/>
          <a:stretch>
            <a:fillRect/>
          </a:stretch>
        </p:blipFill>
        <p:spPr>
          <a:xfrm>
            <a:off x="928406" y="2281290"/>
            <a:ext cx="2984662" cy="1242685"/>
          </a:xfrm>
          <a:prstGeom prst="rect">
            <a:avLst/>
          </a:prstGeom>
        </p:spPr>
      </p:pic>
      <p:sp>
        <p:nvSpPr>
          <p:cNvPr id="15" name="Text Placeholder 7">
            <a:extLst>
              <a:ext uri="{FF2B5EF4-FFF2-40B4-BE49-F238E27FC236}">
                <a16:creationId xmlns:a16="http://schemas.microsoft.com/office/drawing/2014/main" id="{4848277E-83FE-404C-A2D8-DEBA13B4335D}"/>
              </a:ext>
            </a:extLst>
          </p:cNvPr>
          <p:cNvSpPr txBox="1">
            <a:spLocks/>
          </p:cNvSpPr>
          <p:nvPr/>
        </p:nvSpPr>
        <p:spPr>
          <a:xfrm>
            <a:off x="346594" y="1261926"/>
            <a:ext cx="4148287" cy="101936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s" sz="2400" dirty="0">
                <a:solidFill>
                  <a:srgbClr val="226676"/>
                </a:solidFill>
                <a:latin typeface="Source Sans Pro" panose="020B0503030403020204" pitchFamily="34" charset="0"/>
                <a:ea typeface="Source Sans Pro" panose="020B0503030403020204" pitchFamily="34" charset="0"/>
              </a:rPr>
              <a:t>Contención-almacenamiento/tratamiento</a:t>
            </a:r>
          </a:p>
          <a:p>
            <a:pPr marL="225425" indent="-225425" algn="ctr" rtl="0">
              <a:lnSpc>
                <a:spcPct val="100000"/>
              </a:lnSpc>
              <a:spcBef>
                <a:spcPts val="0"/>
              </a:spcBef>
            </a:pPr>
            <a:endParaRPr lang="es" sz="2400" dirty="0">
              <a:solidFill>
                <a:srgbClr val="226676"/>
              </a:solidFill>
              <a:latin typeface="Source Sans Pro" panose="020B0503030403020204" pitchFamily="34" charset="0"/>
              <a:ea typeface="Source Sans Pro" panose="020B0503030403020204" pitchFamily="34" charset="0"/>
            </a:endParaRPr>
          </a:p>
        </p:txBody>
      </p:sp>
      <p:sp>
        <p:nvSpPr>
          <p:cNvPr id="21" name="Rectangular Callout 20">
            <a:extLst>
              <a:ext uri="{FF2B5EF4-FFF2-40B4-BE49-F238E27FC236}">
                <a16:creationId xmlns:a16="http://schemas.microsoft.com/office/drawing/2014/main" id="{DB002102-A21B-9C4D-9216-4D438526032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 34</a:t>
            </a:r>
          </a:p>
        </p:txBody>
      </p:sp>
      <p:sp>
        <p:nvSpPr>
          <p:cNvPr id="2" name="Text Placeholder 19">
            <a:extLst>
              <a:ext uri="{FF2B5EF4-FFF2-40B4-BE49-F238E27FC236}">
                <a16:creationId xmlns:a16="http://schemas.microsoft.com/office/drawing/2014/main" id="{BEBC27B4-ADDC-D6EB-A869-9930885AC21D}"/>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E7B9B9C0-2B11-62EB-59CE-5C7C5B404B8E}"/>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351840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690728" y="1999256"/>
            <a:ext cx="4453272" cy="3881036"/>
          </a:xfrm>
        </p:spPr>
        <p:txBody>
          <a:bodyPr rtlCol="0" anchor="t"/>
          <a:lstStyle/>
          <a:p>
            <a:pPr rtl="0">
              <a:lnSpc>
                <a:spcPct val="100000"/>
              </a:lnSpc>
              <a:spcBef>
                <a:spcPts val="0"/>
              </a:spcBef>
            </a:pPr>
            <a:r>
              <a:rPr lang="es" sz="2000" dirty="0">
                <a:latin typeface="Source Sans Pro" panose="020B0503030403020204" pitchFamily="34" charset="0"/>
                <a:ea typeface="Source Sans Pro" panose="020B0503030403020204" pitchFamily="34" charset="0"/>
              </a:rPr>
              <a:t>Alcantarillado convencional por gravedad</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Alcantarillado de pequeño diámetro</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Alcantarillado simplificado</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Vaciado y transporte por tracción humana</a:t>
            </a:r>
            <a:br>
              <a:rPr lang="en-GB" sz="2000" dirty="0">
                <a:latin typeface="Source Sans Pro" panose="020B0503030403020204" pitchFamily="34" charset="0"/>
                <a:ea typeface="Source Sans Pro" panose="020B0503030403020204" pitchFamily="34" charset="0"/>
              </a:rPr>
            </a:b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Vaciado y transporte motorizados</a:t>
            </a: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508124" y="4068253"/>
            <a:ext cx="3930670" cy="2057401"/>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Movimiento de las aguas residuales o los lodos fecales desde una tecnología de contención para su tratamiento en otro lugar o su uso y/o disposición final. </a:t>
            </a:r>
          </a:p>
        </p:txBody>
      </p:sp>
      <p:pic>
        <p:nvPicPr>
          <p:cNvPr id="16" name="Grafik 15">
            <a:extLst>
              <a:ext uri="{FF2B5EF4-FFF2-40B4-BE49-F238E27FC236}">
                <a16:creationId xmlns:a16="http://schemas.microsoft.com/office/drawing/2014/main" id="{39F05240-7C82-3B47-B544-BDC2395F3ACB}"/>
              </a:ext>
            </a:extLst>
          </p:cNvPr>
          <p:cNvPicPr>
            <a:picLocks noChangeAspect="1"/>
          </p:cNvPicPr>
          <p:nvPr/>
        </p:nvPicPr>
        <p:blipFill>
          <a:blip r:embed="rId3"/>
          <a:stretch>
            <a:fillRect/>
          </a:stretch>
        </p:blipFill>
        <p:spPr>
          <a:xfrm>
            <a:off x="937457" y="2514584"/>
            <a:ext cx="2835037" cy="1301188"/>
          </a:xfrm>
          <a:prstGeom prst="rect">
            <a:avLst/>
          </a:prstGeom>
        </p:spPr>
      </p:pic>
      <p:sp>
        <p:nvSpPr>
          <p:cNvPr id="17" name="Text Placeholder 7">
            <a:extLst>
              <a:ext uri="{FF2B5EF4-FFF2-40B4-BE49-F238E27FC236}">
                <a16:creationId xmlns:a16="http://schemas.microsoft.com/office/drawing/2014/main" id="{4D45A7EB-E7ED-C749-AEBD-7B6B65427344}"/>
              </a:ext>
            </a:extLst>
          </p:cNvPr>
          <p:cNvSpPr txBox="1">
            <a:spLocks/>
          </p:cNvSpPr>
          <p:nvPr/>
        </p:nvSpPr>
        <p:spPr>
          <a:xfrm>
            <a:off x="389641" y="1270759"/>
            <a:ext cx="3930670" cy="89740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n" sz="2800" dirty="0">
                <a:solidFill>
                  <a:srgbClr val="226676"/>
                </a:solidFill>
                <a:latin typeface="Source Sans Pro" panose="020B0503030403020204" pitchFamily="34" charset="0"/>
                <a:ea typeface="Source Sans Pro" panose="020B0503030403020204" pitchFamily="34" charset="0"/>
              </a:rPr>
              <a:t>Transferencia (vaciado/transporte)</a:t>
            </a:r>
          </a:p>
          <a:p>
            <a:pPr marL="17463" indent="-17463" algn="ctr" rtl="0">
              <a:lnSpc>
                <a:spcPct val="100000"/>
              </a:lnSpc>
              <a:spcBef>
                <a:spcPts val="0"/>
              </a:spcBef>
            </a:pPr>
            <a:endParaRPr lang="en" sz="2800" dirty="0">
              <a:solidFill>
                <a:srgbClr val="226676"/>
              </a:solidFill>
              <a:latin typeface="Source Sans Pro" panose="020B0503030403020204" pitchFamily="34" charset="0"/>
              <a:ea typeface="Source Sans Pro" panose="020B0503030403020204" pitchFamily="34" charset="0"/>
            </a:endParaRPr>
          </a:p>
        </p:txBody>
      </p:sp>
      <p:sp>
        <p:nvSpPr>
          <p:cNvPr id="21" name="Rectangular Callout 20">
            <a:extLst>
              <a:ext uri="{FF2B5EF4-FFF2-40B4-BE49-F238E27FC236}">
                <a16:creationId xmlns:a16="http://schemas.microsoft.com/office/drawing/2014/main" id="{D12F3D76-2BB1-1548-AAF1-BFE155E69A2E}"/>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 39</a:t>
            </a:r>
          </a:p>
        </p:txBody>
      </p:sp>
      <p:sp>
        <p:nvSpPr>
          <p:cNvPr id="2" name="Text Placeholder 19">
            <a:extLst>
              <a:ext uri="{FF2B5EF4-FFF2-40B4-BE49-F238E27FC236}">
                <a16:creationId xmlns:a16="http://schemas.microsoft.com/office/drawing/2014/main" id="{D658C435-16BC-0B88-A534-84E96FE10B44}"/>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54BA6EC7-3BD0-8193-4A0E-428B665DEE8D}"/>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210835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704791" y="1881276"/>
            <a:ext cx="4139323" cy="3881036"/>
          </a:xfrm>
        </p:spPr>
        <p:txBody>
          <a:bodyPr rtlCol="0" anchor="t"/>
          <a:lstStyle/>
          <a:p>
            <a:pPr rtl="0">
              <a:lnSpc>
                <a:spcPct val="100000"/>
              </a:lnSpc>
              <a:spcBef>
                <a:spcPts val="0"/>
              </a:spcBef>
            </a:pPr>
            <a:r>
              <a:rPr lang="es" sz="2000" dirty="0">
                <a:latin typeface="Source Sans Pro" panose="020B0503030403020204" pitchFamily="34" charset="0"/>
                <a:ea typeface="Source Sans Pro" panose="020B0503030403020204" pitchFamily="34" charset="0"/>
              </a:rPr>
              <a:t>Tecnologías de contención y almacenamiento o tratamiento </a:t>
            </a:r>
            <a:r>
              <a:rPr lang="en" sz="2000" i="1" dirty="0">
                <a:latin typeface="Source Sans Pro" panose="020B0503030403020204" pitchFamily="34" charset="0"/>
                <a:ea typeface="Source Sans Pro" panose="020B0503030403020204" pitchFamily="34" charset="0"/>
              </a:rPr>
              <a:t>in situ </a:t>
            </a:r>
            <a:r>
              <a:rPr lang="en" sz="2000" dirty="0">
                <a:latin typeface="Source Sans Pro" panose="020B0503030403020204" pitchFamily="34" charset="0"/>
                <a:ea typeface="Source Sans Pro" panose="020B0503030403020204" pitchFamily="34" charset="0"/>
              </a:rPr>
              <a:t>de aguas residuales y lodos fecales. </a:t>
            </a:r>
          </a:p>
          <a:p>
            <a:pPr rtl="0">
              <a:lnSpc>
                <a:spcPct val="100000"/>
              </a:lnSpc>
              <a:spcBef>
                <a:spcPts val="0"/>
              </a:spcBef>
            </a:pPr>
            <a:endParaRPr lang="en-GB" sz="9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Tecnologías para el tratamiento de aguas residuales (que contengan una o varias de las siguientes: aguas negras, aguas cafés, aguas grises o efluentes) fuera del lugar de uso.</a:t>
            </a:r>
          </a:p>
          <a:p>
            <a:pPr rtl="0">
              <a:lnSpc>
                <a:spcPct val="100000"/>
              </a:lnSpc>
              <a:spcBef>
                <a:spcPts val="0"/>
              </a:spcBef>
            </a:pPr>
            <a:endParaRPr lang="en-GB" sz="9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000" dirty="0">
                <a:latin typeface="Source Sans Pro" panose="020B0503030403020204" pitchFamily="34" charset="0"/>
                <a:ea typeface="Source Sans Pro" panose="020B0503030403020204" pitchFamily="34" charset="0"/>
              </a:rPr>
              <a:t>Tecnologías para el tratamiento de los lodos fuera del lugar de uso.</a:t>
            </a:r>
            <a:endParaRPr lang="en-GB" sz="20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0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65538" y="3721539"/>
            <a:ext cx="4524438" cy="2720838"/>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000" dirty="0">
                <a:solidFill>
                  <a:schemeClr val="tx2"/>
                </a:solidFill>
                <a:latin typeface="Source Sans Pro" panose="020B0503030403020204" pitchFamily="34" charset="0"/>
                <a:ea typeface="Source Sans Pro" panose="020B0503030403020204" pitchFamily="34" charset="0"/>
              </a:rPr>
              <a:t>El proceso o los procesos que modifican las características físicas, químicas y biológicas o la composición de los lodos fecales o las aguas residuales, de modo que su calidad sea apta para el siguiente uso previsto o para su eliminación.</a:t>
            </a:r>
          </a:p>
        </p:txBody>
      </p:sp>
      <p:pic>
        <p:nvPicPr>
          <p:cNvPr id="14" name="Grafik 13">
            <a:extLst>
              <a:ext uri="{FF2B5EF4-FFF2-40B4-BE49-F238E27FC236}">
                <a16:creationId xmlns:a16="http://schemas.microsoft.com/office/drawing/2014/main" id="{487A2A90-540D-4941-AFD5-F1DDBB1AC419}"/>
              </a:ext>
            </a:extLst>
          </p:cNvPr>
          <p:cNvPicPr>
            <a:picLocks noChangeAspect="1"/>
          </p:cNvPicPr>
          <p:nvPr/>
        </p:nvPicPr>
        <p:blipFill>
          <a:blip r:embed="rId3"/>
          <a:stretch>
            <a:fillRect/>
          </a:stretch>
        </p:blipFill>
        <p:spPr>
          <a:xfrm>
            <a:off x="1330500" y="1947097"/>
            <a:ext cx="1994512" cy="1481903"/>
          </a:xfrm>
          <a:prstGeom prst="rect">
            <a:avLst/>
          </a:prstGeom>
        </p:spPr>
      </p:pic>
      <p:sp>
        <p:nvSpPr>
          <p:cNvPr id="15" name="Text Placeholder 7">
            <a:extLst>
              <a:ext uri="{FF2B5EF4-FFF2-40B4-BE49-F238E27FC236}">
                <a16:creationId xmlns:a16="http://schemas.microsoft.com/office/drawing/2014/main" id="{38D6B232-F43F-8C4B-B2B3-30592D7F7841}"/>
              </a:ext>
            </a:extLst>
          </p:cNvPr>
          <p:cNvSpPr txBox="1">
            <a:spLocks/>
          </p:cNvSpPr>
          <p:nvPr/>
        </p:nvSpPr>
        <p:spPr>
          <a:xfrm>
            <a:off x="828005" y="1302726"/>
            <a:ext cx="2999503" cy="32749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s" sz="2800" dirty="0">
                <a:solidFill>
                  <a:srgbClr val="226676"/>
                </a:solidFill>
                <a:latin typeface="Source Sans Pro" panose="020B0503030403020204" pitchFamily="34" charset="0"/>
                <a:ea typeface="Source Sans Pro" panose="020B0503030403020204" pitchFamily="34" charset="0"/>
              </a:rPr>
              <a:t>Tratamiento</a:t>
            </a:r>
          </a:p>
        </p:txBody>
      </p:sp>
      <p:sp>
        <p:nvSpPr>
          <p:cNvPr id="21" name="Rectangular Callout 20">
            <a:extLst>
              <a:ext uri="{FF2B5EF4-FFF2-40B4-BE49-F238E27FC236}">
                <a16:creationId xmlns:a16="http://schemas.microsoft.com/office/drawing/2014/main" id="{3FF824CF-4009-4741-B469-C8A74DA11ED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 44</a:t>
            </a:r>
          </a:p>
        </p:txBody>
      </p:sp>
      <p:sp>
        <p:nvSpPr>
          <p:cNvPr id="2" name="Text Placeholder 19">
            <a:extLst>
              <a:ext uri="{FF2B5EF4-FFF2-40B4-BE49-F238E27FC236}">
                <a16:creationId xmlns:a16="http://schemas.microsoft.com/office/drawing/2014/main" id="{68B80C80-A4A6-89C2-135B-0E95D653ABBB}"/>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DC00F852-B2BA-EAEE-6555-FE5525FF775D}"/>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345999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810238" y="1095852"/>
            <a:ext cx="3738980" cy="3881036"/>
          </a:xfrm>
        </p:spPr>
        <p:txBody>
          <a:bodyPr rtlCol="0" anchor="t"/>
          <a:lstStyle/>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Uso de compost</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Riego</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Acuicultura</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Pozo de absorción</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Campo de lixiviación</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Aplicación en el suelo</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r>
              <a:rPr lang="es" sz="2400" dirty="0">
                <a:latin typeface="Source Sans Pro" panose="020B0503030403020204" pitchFamily="34" charset="0"/>
                <a:ea typeface="Source Sans Pro" panose="020B0503030403020204" pitchFamily="34" charset="0"/>
              </a:rPr>
              <a:t> Eliminación en superficie</a:t>
            </a: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rtl="0">
              <a:lnSpc>
                <a:spcPct val="100000"/>
              </a:lnSpc>
              <a:spcBef>
                <a:spcPts val="0"/>
              </a:spcBef>
            </a:pPr>
            <a:endParaRPr lang="en-GB" sz="24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326956" y="3870163"/>
            <a:ext cx="4110314" cy="1106725"/>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2200" dirty="0">
                <a:solidFill>
                  <a:schemeClr val="tx2"/>
                </a:solidFill>
                <a:latin typeface="Source Sans Pro" panose="020B0503030403020204" pitchFamily="34" charset="0"/>
                <a:ea typeface="Source Sans Pro" panose="020B0503030403020204" pitchFamily="34" charset="0"/>
              </a:rPr>
              <a:t>Tecnologías y métodos mediante los cuales los productos del tratamiento se descargan, en última instancia, en el medio ambiente, ya sea como productos de uso final o como material de riesgo reducido.</a:t>
            </a:r>
          </a:p>
        </p:txBody>
      </p:sp>
      <p:pic>
        <p:nvPicPr>
          <p:cNvPr id="14" name="Grafik 13">
            <a:extLst>
              <a:ext uri="{FF2B5EF4-FFF2-40B4-BE49-F238E27FC236}">
                <a16:creationId xmlns:a16="http://schemas.microsoft.com/office/drawing/2014/main" id="{4FF7947B-8E86-D747-BF64-02660458698F}"/>
              </a:ext>
            </a:extLst>
          </p:cNvPr>
          <p:cNvPicPr>
            <a:picLocks noChangeAspect="1"/>
          </p:cNvPicPr>
          <p:nvPr/>
        </p:nvPicPr>
        <p:blipFill>
          <a:blip r:embed="rId3"/>
          <a:stretch>
            <a:fillRect/>
          </a:stretch>
        </p:blipFill>
        <p:spPr>
          <a:xfrm>
            <a:off x="1029042" y="2103089"/>
            <a:ext cx="2208903" cy="1568393"/>
          </a:xfrm>
          <a:prstGeom prst="rect">
            <a:avLst/>
          </a:prstGeom>
        </p:spPr>
      </p:pic>
      <p:sp>
        <p:nvSpPr>
          <p:cNvPr id="15" name="Text Placeholder 7">
            <a:extLst>
              <a:ext uri="{FF2B5EF4-FFF2-40B4-BE49-F238E27FC236}">
                <a16:creationId xmlns:a16="http://schemas.microsoft.com/office/drawing/2014/main" id="{E3C940D2-E29A-9E4F-8C7C-745F8160AA1C}"/>
              </a:ext>
            </a:extLst>
          </p:cNvPr>
          <p:cNvSpPr txBox="1">
            <a:spLocks/>
          </p:cNvSpPr>
          <p:nvPr/>
        </p:nvSpPr>
        <p:spPr>
          <a:xfrm>
            <a:off x="-170284" y="1472552"/>
            <a:ext cx="4607554" cy="34405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rtl="0">
              <a:lnSpc>
                <a:spcPct val="100000"/>
              </a:lnSpc>
              <a:spcBef>
                <a:spcPts val="0"/>
              </a:spcBef>
            </a:pPr>
            <a:r>
              <a:rPr lang="es" sz="2800" dirty="0">
                <a:solidFill>
                  <a:srgbClr val="226676"/>
                </a:solidFill>
                <a:latin typeface="Source Sans Pro" panose="020B0503030403020204" pitchFamily="34" charset="0"/>
                <a:ea typeface="Source Sans Pro" panose="020B0503030403020204" pitchFamily="34" charset="0"/>
              </a:rPr>
              <a:t>Uso y/o disposición final</a:t>
            </a:r>
          </a:p>
        </p:txBody>
      </p:sp>
      <p:sp>
        <p:nvSpPr>
          <p:cNvPr id="21" name="Rectangular Callout 20">
            <a:extLst>
              <a:ext uri="{FF2B5EF4-FFF2-40B4-BE49-F238E27FC236}">
                <a16:creationId xmlns:a16="http://schemas.microsoft.com/office/drawing/2014/main" id="{6F09F1CB-D85B-4345-A446-78654D7EB60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3</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 49</a:t>
            </a:r>
          </a:p>
        </p:txBody>
      </p:sp>
      <p:sp>
        <p:nvSpPr>
          <p:cNvPr id="2" name="Text Placeholder 19">
            <a:extLst>
              <a:ext uri="{FF2B5EF4-FFF2-40B4-BE49-F238E27FC236}">
                <a16:creationId xmlns:a16="http://schemas.microsoft.com/office/drawing/2014/main" id="{882282A8-8471-A54B-00C1-AB5E7DCB4D13}"/>
              </a:ext>
            </a:extLst>
          </p:cNvPr>
          <p:cNvSpPr txBox="1">
            <a:spLocks/>
          </p:cNvSpPr>
          <p:nvPr/>
        </p:nvSpPr>
        <p:spPr>
          <a:xfrm>
            <a:off x="271392" y="550744"/>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Mapear el sistema </a:t>
            </a:r>
            <a:endParaRPr lang="x-none" sz="2000" spc="0" dirty="0">
              <a:solidFill>
                <a:schemeClr val="tx2"/>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6E5FFF33-0718-EA31-F441-85A1C7C68437}"/>
              </a:ext>
            </a:extLst>
          </p:cNvPr>
          <p:cNvSpPr txBox="1">
            <a:spLocks/>
          </p:cNvSpPr>
          <p:nvPr/>
        </p:nvSpPr>
        <p:spPr>
          <a:xfrm>
            <a:off x="279014" y="2664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46776"/>
                </a:solidFill>
              </a:rPr>
              <a:t>PASO 2.1</a:t>
            </a:r>
          </a:p>
        </p:txBody>
      </p:sp>
    </p:spTree>
    <p:extLst>
      <p:ext uri="{BB962C8B-B14F-4D97-AF65-F5344CB8AC3E}">
        <p14:creationId xmlns:p14="http://schemas.microsoft.com/office/powerpoint/2010/main" val="9105865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10524</TotalTime>
  <Words>3604</Words>
  <Application>Microsoft Office PowerPoint</Application>
  <PresentationFormat>Presentación en pantalla (4:3)</PresentationFormat>
  <Paragraphs>623</Paragraphs>
  <Slides>52</Slides>
  <Notes>40</Notes>
  <HiddenSlides>0</HiddenSlides>
  <MMClips>0</MMClips>
  <ScaleCrop>false</ScaleCrop>
  <HeadingPairs>
    <vt:vector size="6" baseType="variant">
      <vt:variant>
        <vt:lpstr>Fuentes usadas</vt:lpstr>
      </vt:variant>
      <vt:variant>
        <vt:i4>7</vt:i4>
      </vt:variant>
      <vt:variant>
        <vt:lpstr>Tema</vt:lpstr>
      </vt:variant>
      <vt:variant>
        <vt:i4>12</vt:i4>
      </vt:variant>
      <vt:variant>
        <vt:lpstr>Títulos de diapositiva</vt:lpstr>
      </vt:variant>
      <vt:variant>
        <vt:i4>52</vt:i4>
      </vt:variant>
    </vt:vector>
  </HeadingPairs>
  <TitlesOfParts>
    <vt:vector size="71" baseType="lpstr">
      <vt:lpstr>Arial</vt:lpstr>
      <vt:lpstr>Calibri</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4_Content Slides (Blank)</vt:lpstr>
      <vt:lpstr>Content Slides (Blank)</vt:lpstr>
      <vt:lpstr>5_Content Slides (Blank)</vt:lpstr>
      <vt:lpstr>6_Content Slides (Blank)</vt:lpstr>
      <vt:lpstr>7_Content Slides (Blank)</vt:lpstr>
      <vt:lpstr>8_Content Slides (Blank)</vt:lpstr>
      <vt:lpstr>Content Beige (Blank)</vt:lpstr>
      <vt:lpstr>Last Content Slides (blank)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cp:lastModifiedBy>
  <cp:revision>385</cp:revision>
  <cp:lastPrinted>2022-08-28T11:30:55Z</cp:lastPrinted>
  <dcterms:created xsi:type="dcterms:W3CDTF">2020-03-15T11:08:24Z</dcterms:created>
  <dcterms:modified xsi:type="dcterms:W3CDTF">2023-11-20T08:38:49Z</dcterms:modified>
</cp:coreProperties>
</file>