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03" r:id="rId2"/>
    <p:sldMasterId id="2147483663" r:id="rId3"/>
    <p:sldMasterId id="2147483679" r:id="rId4"/>
    <p:sldMasterId id="2147483688" r:id="rId5"/>
    <p:sldMasterId id="2147483694" r:id="rId6"/>
    <p:sldMasterId id="2147483714" r:id="rId7"/>
  </p:sldMasterIdLst>
  <p:notesMasterIdLst>
    <p:notesMasterId r:id="rId48"/>
  </p:notesMasterIdLst>
  <p:sldIdLst>
    <p:sldId id="261" r:id="rId8"/>
    <p:sldId id="273" r:id="rId9"/>
    <p:sldId id="284" r:id="rId10"/>
    <p:sldId id="277" r:id="rId11"/>
    <p:sldId id="272" r:id="rId12"/>
    <p:sldId id="315" r:id="rId13"/>
    <p:sldId id="316" r:id="rId14"/>
    <p:sldId id="317" r:id="rId15"/>
    <p:sldId id="318" r:id="rId16"/>
    <p:sldId id="274" r:id="rId17"/>
    <p:sldId id="319" r:id="rId18"/>
    <p:sldId id="292" r:id="rId19"/>
    <p:sldId id="324" r:id="rId20"/>
    <p:sldId id="325" r:id="rId21"/>
    <p:sldId id="326" r:id="rId22"/>
    <p:sldId id="285" r:id="rId23"/>
    <p:sldId id="293" r:id="rId24"/>
    <p:sldId id="295" r:id="rId25"/>
    <p:sldId id="314" r:id="rId26"/>
    <p:sldId id="322" r:id="rId27"/>
    <p:sldId id="296" r:id="rId28"/>
    <p:sldId id="275" r:id="rId29"/>
    <p:sldId id="297" r:id="rId30"/>
    <p:sldId id="298" r:id="rId31"/>
    <p:sldId id="299" r:id="rId32"/>
    <p:sldId id="279" r:id="rId33"/>
    <p:sldId id="301" r:id="rId34"/>
    <p:sldId id="304" r:id="rId35"/>
    <p:sldId id="300" r:id="rId36"/>
    <p:sldId id="303" r:id="rId37"/>
    <p:sldId id="309" r:id="rId38"/>
    <p:sldId id="302" r:id="rId39"/>
    <p:sldId id="307" r:id="rId40"/>
    <p:sldId id="305" r:id="rId41"/>
    <p:sldId id="310" r:id="rId42"/>
    <p:sldId id="323" r:id="rId43"/>
    <p:sldId id="320" r:id="rId44"/>
    <p:sldId id="311" r:id="rId45"/>
    <p:sldId id="313" r:id="rId46"/>
    <p:sldId id="281" r:id="rId47"/>
  </p:sldIdLst>
  <p:sldSz cx="9144000" cy="6858000" type="screen4x3"/>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106C8E-BEB8-F465-ED68-2FFA187F9798}" name="SA - Spanish Team" initials="SA-ES" userId="SA - Spanish Tea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175"/>
    <a:srgbClr val="212121"/>
    <a:srgbClr val="226676"/>
    <a:srgbClr val="543900"/>
    <a:srgbClr val="E0DCD5"/>
    <a:srgbClr val="C2B195"/>
    <a:srgbClr val="B1C936"/>
    <a:srgbClr val="F4F0EB"/>
    <a:srgbClr val="73B9E7"/>
    <a:srgbClr val="1E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90129" autoAdjust="0"/>
  </p:normalViewPr>
  <p:slideViewPr>
    <p:cSldViewPr snapToGrid="0" snapToObjects="1">
      <p:cViewPr varScale="1">
        <p:scale>
          <a:sx n="99" d="100"/>
          <a:sy n="99" d="100"/>
        </p:scale>
        <p:origin x="1974" y="9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8/10/relationships/authors" Target="author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047E662-F5A5-FC4D-8DEF-96981D159266}" type="datetimeFigureOut">
              <a:rPr lang="en-GB" smtClean="0"/>
              <a:t>22/11/2023</a:t>
            </a:fld>
            <a:endParaRPr lang="en-GB"/>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
              <a:t>Mastertextformat bearbeiten</a:t>
            </a:r>
          </a:p>
          <a:p>
            <a:pPr lvl="1" rtl="0"/>
            <a:r>
              <a:rPr lang="es"/>
              <a:t>Zweite Ebene</a:t>
            </a:r>
          </a:p>
          <a:p>
            <a:pPr lvl="2" rtl="0"/>
            <a:r>
              <a:rPr lang="es"/>
              <a:t>Dritte Ebene</a:t>
            </a:r>
          </a:p>
          <a:p>
            <a:pPr lvl="3" rtl="0"/>
            <a:r>
              <a:rPr lang="es"/>
              <a:t>Vierte Ebene</a:t>
            </a:r>
          </a:p>
          <a:p>
            <a:pPr lvl="4" rtl="0"/>
            <a:r>
              <a:rPr lang="es"/>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0402930-5A6E-1949-AA2F-F98B988D608E}" type="slidenum">
              <a:rPr lang="en-GB" smtClean="0"/>
              <a:t>‹Nº›</a:t>
            </a:fld>
            <a:endParaRPr lang="en-GB"/>
          </a:p>
        </p:txBody>
      </p:sp>
    </p:spTree>
    <p:extLst>
      <p:ext uri="{BB962C8B-B14F-4D97-AF65-F5344CB8AC3E}">
        <p14:creationId xmlns:p14="http://schemas.microsoft.com/office/powerpoint/2010/main" val="270533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en-GB" dirty="0"/>
          </a:p>
        </p:txBody>
      </p:sp>
      <p:sp>
        <p:nvSpPr>
          <p:cNvPr id="4" name="Foliennummernplatzhalter 3"/>
          <p:cNvSpPr>
            <a:spLocks noGrp="1"/>
          </p:cNvSpPr>
          <p:nvPr>
            <p:ph type="sldNum" sz="quarter" idx="5"/>
          </p:nvPr>
        </p:nvSpPr>
        <p:spPr/>
        <p:txBody>
          <a:bodyPr rtlCol="0"/>
          <a:lstStyle/>
          <a:p>
            <a:pPr rtl="0"/>
            <a:fld id="{80402930-5A6E-1949-AA2F-F98B988D608E}" type="slidenum">
              <a:rPr lang="en-GB" smtClean="0"/>
              <a:t>1</a:t>
            </a:fld>
            <a:endParaRPr lang="en-GB"/>
          </a:p>
        </p:txBody>
      </p:sp>
    </p:spTree>
    <p:extLst>
      <p:ext uri="{BB962C8B-B14F-4D97-AF65-F5344CB8AC3E}">
        <p14:creationId xmlns:p14="http://schemas.microsoft.com/office/powerpoint/2010/main" val="3811034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a:t>El propósito general de estas guías es fomentar sistemas y prácticas de saneamiento seguro que promuevan la salud.</a:t>
            </a:r>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10</a:t>
            </a:fld>
            <a:endParaRPr lang="en-GB"/>
          </a:p>
        </p:txBody>
      </p:sp>
    </p:spTree>
    <p:extLst>
      <p:ext uri="{BB962C8B-B14F-4D97-AF65-F5344CB8AC3E}">
        <p14:creationId xmlns:p14="http://schemas.microsoft.com/office/powerpoint/2010/main" val="522129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a:t>A partir de una revisión exhaustiva de las pruebas, se formularon cuatro recomendaciones:</a:t>
            </a:r>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12</a:t>
            </a:fld>
            <a:endParaRPr lang="en-GB"/>
          </a:p>
        </p:txBody>
      </p:sp>
    </p:spTree>
    <p:extLst>
      <p:ext uri="{BB962C8B-B14F-4D97-AF65-F5344CB8AC3E}">
        <p14:creationId xmlns:p14="http://schemas.microsoft.com/office/powerpoint/2010/main" val="3875643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a:t>Y bien, ¿qué suponen para nosotros estas recomendaciones?</a:t>
            </a:r>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16</a:t>
            </a:fld>
            <a:endParaRPr lang="en-GB"/>
          </a:p>
        </p:txBody>
      </p:sp>
    </p:spTree>
    <p:extLst>
      <p:ext uri="{BB962C8B-B14F-4D97-AF65-F5344CB8AC3E}">
        <p14:creationId xmlns:p14="http://schemas.microsoft.com/office/powerpoint/2010/main" val="1845281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a:t>¿Cómo lo hacemos?</a:t>
            </a:r>
          </a:p>
          <a:p>
            <a:pPr rtl="0"/>
            <a:r>
              <a:rPr lang="es"/>
              <a:t>La evaluación de riesgos se hace para comprender…</a:t>
            </a:r>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17</a:t>
            </a:fld>
            <a:endParaRPr lang="en-GB"/>
          </a:p>
        </p:txBody>
      </p:sp>
    </p:spTree>
    <p:extLst>
      <p:ext uri="{BB962C8B-B14F-4D97-AF65-F5344CB8AC3E}">
        <p14:creationId xmlns:p14="http://schemas.microsoft.com/office/powerpoint/2010/main" val="564922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80402930-5A6E-1949-AA2F-F98B988D608E}" type="slidenum">
              <a:rPr lang="en-GB" smtClean="0"/>
              <a:t>19</a:t>
            </a:fld>
            <a:endParaRPr lang="en-GB"/>
          </a:p>
        </p:txBody>
      </p:sp>
    </p:spTree>
    <p:extLst>
      <p:ext uri="{BB962C8B-B14F-4D97-AF65-F5344CB8AC3E}">
        <p14:creationId xmlns:p14="http://schemas.microsoft.com/office/powerpoint/2010/main" val="3095038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200" kern="1200">
                <a:solidFill>
                  <a:schemeClr val="tx1"/>
                </a:solidFill>
                <a:effectLst/>
                <a:latin typeface="+mn-lt"/>
                <a:ea typeface="+mn-ea"/>
                <a:cs typeface="+mn-cs"/>
              </a:rPr>
              <a:t>En esta edición, se proporciona información más detallada para fortalecer la resiliencia climática, por ejemplo, sobre la detección de los riesgos vinculados al clima (como los derivados de la escasez de agua, la subida del nivel del mar y los fenómenos meteorológicos extremos) y algunas opciones de gestión y monitoreo conexas (Kohlitz, 2019). La gestión proactiva es fundamental para la PSS. El hecho de tener en cuenta el impacto climático mejora la preparación de las autoridades locales para hacer frente a un futuro incierto. Estos principios se aplican también a otras perturbaciones y emergencias que se puedan dar en el futuro, como desastres, epidemias y pandemias. </a:t>
            </a:r>
            <a:endParaRPr lang="en-GB" dirty="0"/>
          </a:p>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20</a:t>
            </a:fld>
            <a:endParaRPr lang="en-GB"/>
          </a:p>
        </p:txBody>
      </p:sp>
    </p:spTree>
    <p:extLst>
      <p:ext uri="{BB962C8B-B14F-4D97-AF65-F5344CB8AC3E}">
        <p14:creationId xmlns:p14="http://schemas.microsoft.com/office/powerpoint/2010/main" val="2450210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23</a:t>
            </a:fld>
            <a:endParaRPr lang="en-GB"/>
          </a:p>
        </p:txBody>
      </p:sp>
    </p:spTree>
    <p:extLst>
      <p:ext uri="{BB962C8B-B14F-4D97-AF65-F5344CB8AC3E}">
        <p14:creationId xmlns:p14="http://schemas.microsoft.com/office/powerpoint/2010/main" val="2202328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27</a:t>
            </a:fld>
            <a:endParaRPr lang="en-GB"/>
          </a:p>
        </p:txBody>
      </p:sp>
    </p:spTree>
    <p:extLst>
      <p:ext uri="{BB962C8B-B14F-4D97-AF65-F5344CB8AC3E}">
        <p14:creationId xmlns:p14="http://schemas.microsoft.com/office/powerpoint/2010/main" val="1512199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28</a:t>
            </a:fld>
            <a:endParaRPr lang="en-GB"/>
          </a:p>
        </p:txBody>
      </p:sp>
    </p:spTree>
    <p:extLst>
      <p:ext uri="{BB962C8B-B14F-4D97-AF65-F5344CB8AC3E}">
        <p14:creationId xmlns:p14="http://schemas.microsoft.com/office/powerpoint/2010/main" val="1692488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29</a:t>
            </a:fld>
            <a:endParaRPr lang="en-GB"/>
          </a:p>
        </p:txBody>
      </p:sp>
    </p:spTree>
    <p:extLst>
      <p:ext uri="{BB962C8B-B14F-4D97-AF65-F5344CB8AC3E}">
        <p14:creationId xmlns:p14="http://schemas.microsoft.com/office/powerpoint/2010/main" val="75539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2</a:t>
            </a:fld>
            <a:endParaRPr lang="en-GB"/>
          </a:p>
        </p:txBody>
      </p:sp>
    </p:spTree>
    <p:extLst>
      <p:ext uri="{BB962C8B-B14F-4D97-AF65-F5344CB8AC3E}">
        <p14:creationId xmlns:p14="http://schemas.microsoft.com/office/powerpoint/2010/main" val="2205251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30</a:t>
            </a:fld>
            <a:endParaRPr lang="en-GB"/>
          </a:p>
        </p:txBody>
      </p:sp>
    </p:spTree>
    <p:extLst>
      <p:ext uri="{BB962C8B-B14F-4D97-AF65-F5344CB8AC3E}">
        <p14:creationId xmlns:p14="http://schemas.microsoft.com/office/powerpoint/2010/main" val="2063949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31</a:t>
            </a:fld>
            <a:endParaRPr lang="en-GB"/>
          </a:p>
        </p:txBody>
      </p:sp>
    </p:spTree>
    <p:extLst>
      <p:ext uri="{BB962C8B-B14F-4D97-AF65-F5344CB8AC3E}">
        <p14:creationId xmlns:p14="http://schemas.microsoft.com/office/powerpoint/2010/main" val="2347712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32</a:t>
            </a:fld>
            <a:endParaRPr lang="en-GB"/>
          </a:p>
        </p:txBody>
      </p:sp>
    </p:spTree>
    <p:extLst>
      <p:ext uri="{BB962C8B-B14F-4D97-AF65-F5344CB8AC3E}">
        <p14:creationId xmlns:p14="http://schemas.microsoft.com/office/powerpoint/2010/main" val="624119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33</a:t>
            </a:fld>
            <a:endParaRPr lang="en-GB"/>
          </a:p>
        </p:txBody>
      </p:sp>
    </p:spTree>
    <p:extLst>
      <p:ext uri="{BB962C8B-B14F-4D97-AF65-F5344CB8AC3E}">
        <p14:creationId xmlns:p14="http://schemas.microsoft.com/office/powerpoint/2010/main" val="1659255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34</a:t>
            </a:fld>
            <a:endParaRPr lang="en-GB"/>
          </a:p>
        </p:txBody>
      </p:sp>
    </p:spTree>
    <p:extLst>
      <p:ext uri="{BB962C8B-B14F-4D97-AF65-F5344CB8AC3E}">
        <p14:creationId xmlns:p14="http://schemas.microsoft.com/office/powerpoint/2010/main" val="3086040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35</a:t>
            </a:fld>
            <a:endParaRPr lang="en-GB"/>
          </a:p>
        </p:txBody>
      </p:sp>
    </p:spTree>
    <p:extLst>
      <p:ext uri="{BB962C8B-B14F-4D97-AF65-F5344CB8AC3E}">
        <p14:creationId xmlns:p14="http://schemas.microsoft.com/office/powerpoint/2010/main" val="1997139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37</a:t>
            </a:fld>
            <a:endParaRPr lang="en-GB"/>
          </a:p>
        </p:txBody>
      </p:sp>
    </p:spTree>
    <p:extLst>
      <p:ext uri="{BB962C8B-B14F-4D97-AF65-F5344CB8AC3E}">
        <p14:creationId xmlns:p14="http://schemas.microsoft.com/office/powerpoint/2010/main" val="3479030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a:t>
            </a:fld>
            <a:endParaRPr lang="en-GB"/>
          </a:p>
        </p:txBody>
      </p:sp>
    </p:spTree>
    <p:extLst>
      <p:ext uri="{BB962C8B-B14F-4D97-AF65-F5344CB8AC3E}">
        <p14:creationId xmlns:p14="http://schemas.microsoft.com/office/powerpoint/2010/main" val="1856921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4</a:t>
            </a:fld>
            <a:endParaRPr lang="en-GB"/>
          </a:p>
        </p:txBody>
      </p:sp>
    </p:spTree>
    <p:extLst>
      <p:ext uri="{BB962C8B-B14F-4D97-AF65-F5344CB8AC3E}">
        <p14:creationId xmlns:p14="http://schemas.microsoft.com/office/powerpoint/2010/main" val="3585702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en-GB" dirty="0"/>
          </a:p>
        </p:txBody>
      </p:sp>
      <p:sp>
        <p:nvSpPr>
          <p:cNvPr id="4" name="Foliennummernplatzhalter 3"/>
          <p:cNvSpPr>
            <a:spLocks noGrp="1"/>
          </p:cNvSpPr>
          <p:nvPr>
            <p:ph type="sldNum" sz="quarter" idx="5"/>
          </p:nvPr>
        </p:nvSpPr>
        <p:spPr/>
        <p:txBody>
          <a:bodyPr rtlCol="0"/>
          <a:lstStyle/>
          <a:p>
            <a:pPr rtl="0"/>
            <a:fld id="{80402930-5A6E-1949-AA2F-F98B988D608E}" type="slidenum">
              <a:rPr lang="en-GB" smtClean="0"/>
              <a:t>5</a:t>
            </a:fld>
            <a:endParaRPr lang="en-GB"/>
          </a:p>
        </p:txBody>
      </p:sp>
    </p:spTree>
    <p:extLst>
      <p:ext uri="{BB962C8B-B14F-4D97-AF65-F5344CB8AC3E}">
        <p14:creationId xmlns:p14="http://schemas.microsoft.com/office/powerpoint/2010/main" val="302440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6</a:t>
            </a:fld>
            <a:endParaRPr lang="en-GB"/>
          </a:p>
        </p:txBody>
      </p:sp>
    </p:spTree>
    <p:extLst>
      <p:ext uri="{BB962C8B-B14F-4D97-AF65-F5344CB8AC3E}">
        <p14:creationId xmlns:p14="http://schemas.microsoft.com/office/powerpoint/2010/main" val="157589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7</a:t>
            </a:fld>
            <a:endParaRPr lang="en-GB"/>
          </a:p>
        </p:txBody>
      </p:sp>
    </p:spTree>
    <p:extLst>
      <p:ext uri="{BB962C8B-B14F-4D97-AF65-F5344CB8AC3E}">
        <p14:creationId xmlns:p14="http://schemas.microsoft.com/office/powerpoint/2010/main" val="3478243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a:t>No obstante, hay razones que explican los escasos efectos sobre la salud.</a:t>
            </a:r>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8</a:t>
            </a:fld>
            <a:endParaRPr lang="en-GB"/>
          </a:p>
        </p:txBody>
      </p:sp>
    </p:spTree>
    <p:extLst>
      <p:ext uri="{BB962C8B-B14F-4D97-AF65-F5344CB8AC3E}">
        <p14:creationId xmlns:p14="http://schemas.microsoft.com/office/powerpoint/2010/main" val="1362688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dirty="0"/>
              <a:t>Las evaluaciones de las intervenciones de saneamiento indican que los efectos sobre la salud son menores de lo esperado</a:t>
            </a:r>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9</a:t>
            </a:fld>
            <a:endParaRPr lang="en-GB"/>
          </a:p>
        </p:txBody>
      </p:sp>
    </p:spTree>
    <p:extLst>
      <p:ext uri="{BB962C8B-B14F-4D97-AF65-F5344CB8AC3E}">
        <p14:creationId xmlns:p14="http://schemas.microsoft.com/office/powerpoint/2010/main" val="1877392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9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1</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pic>
        <p:nvPicPr>
          <p:cNvPr id="11" name="Picture 2" descr="C:\Users\Darryl\Documents\Darryl's Docs\Work\WHO\WHO SSP 2015 -\SSP Trng Pckg\PPs\Graphics\SSP Icons PNGs\Module 1-icon trnspnt.png">
            <a:extLst>
              <a:ext uri="{FF2B5EF4-FFF2-40B4-BE49-F238E27FC236}">
                <a16:creationId xmlns:a16="http://schemas.microsoft.com/office/drawing/2014/main" id="{08F4DB52-B9EB-6548-953B-81BD72C876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81802" y="3015384"/>
            <a:ext cx="943905" cy="1015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0213" cy="307777"/>
          </a:xfrm>
          <a:prstGeom prst="rect">
            <a:avLst/>
          </a:prstGeom>
          <a:noFill/>
        </p:spPr>
        <p:txBody>
          <a:bodyPr wrap="none" rtlCol="0">
            <a:spAutoFit/>
          </a:bodyPr>
          <a:lstStyle/>
          <a:p>
            <a:pPr rtl="0"/>
            <a:r>
              <a:rPr lang="es" sz="1400">
                <a:solidFill>
                  <a:schemeClr val="bg1"/>
                </a:solidFill>
                <a:latin typeface="Source Sans Pro" panose="020B0503030403020204" pitchFamily="34" charset="0"/>
                <a:ea typeface="Source Sans Pro" panose="020B0503030403020204" pitchFamily="34" charset="0"/>
                <a:cs typeface="Arial" panose="020B0604020202020204" pitchFamily="34" charset="0"/>
              </a:rPr>
              <a:t>MODULE 1:</a:t>
            </a:r>
          </a:p>
        </p:txBody>
      </p:sp>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32" name="Text Placeholder 30">
            <a:extLst>
              <a:ext uri="{FF2B5EF4-FFF2-40B4-BE49-F238E27FC236}">
                <a16:creationId xmlns:a16="http://schemas.microsoft.com/office/drawing/2014/main" id="{D2504807-F4B2-134E-A5FA-67F1C10F08D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34" name="Text Placeholder 33">
            <a:extLst>
              <a:ext uri="{FF2B5EF4-FFF2-40B4-BE49-F238E27FC236}">
                <a16:creationId xmlns:a16="http://schemas.microsoft.com/office/drawing/2014/main" id="{808AF518-ACD3-2B4E-A918-BABDE65A2785}"/>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2602988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2</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20912DAB-24B6-C34B-919E-C3503E6008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1958" y="3089145"/>
            <a:ext cx="950635" cy="901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86DC1670-E1C7-EB45-862B-2D2769316018}"/>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0" name="Text Placeholder 30">
            <a:extLst>
              <a:ext uri="{FF2B5EF4-FFF2-40B4-BE49-F238E27FC236}">
                <a16:creationId xmlns:a16="http://schemas.microsoft.com/office/drawing/2014/main" id="{99327D60-76CD-A746-B465-367090F41D1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2" name="Text Placeholder 33">
            <a:extLst>
              <a:ext uri="{FF2B5EF4-FFF2-40B4-BE49-F238E27FC236}">
                <a16:creationId xmlns:a16="http://schemas.microsoft.com/office/drawing/2014/main" id="{6F781DBA-9E1A-F94A-A425-551ECCBE059C}"/>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4023413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3</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C3ECAB90-1298-484E-A67A-14F5023135FF}"/>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4054214" y="2987607"/>
            <a:ext cx="966120" cy="1042872"/>
          </a:xfrm>
          <a:prstGeom prst="rect">
            <a:avLst/>
          </a:prstGeom>
          <a:noFill/>
          <a:ln w="9525">
            <a:noFill/>
            <a:miter lim="800000"/>
            <a:headEnd/>
            <a:tailEnd/>
          </a:ln>
        </p:spPr>
      </p:pic>
      <p:sp>
        <p:nvSpPr>
          <p:cNvPr id="9" name="Text Placeholder 30">
            <a:extLst>
              <a:ext uri="{FF2B5EF4-FFF2-40B4-BE49-F238E27FC236}">
                <a16:creationId xmlns:a16="http://schemas.microsoft.com/office/drawing/2014/main" id="{C30AFD9D-8708-8540-A3B6-3E8EEAD4AF2F}"/>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0" name="Text Placeholder 30">
            <a:extLst>
              <a:ext uri="{FF2B5EF4-FFF2-40B4-BE49-F238E27FC236}">
                <a16:creationId xmlns:a16="http://schemas.microsoft.com/office/drawing/2014/main" id="{C322E70F-0F25-0348-B25B-2B9AA3A443C0}"/>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2" name="Text Placeholder 33">
            <a:extLst>
              <a:ext uri="{FF2B5EF4-FFF2-40B4-BE49-F238E27FC236}">
                <a16:creationId xmlns:a16="http://schemas.microsoft.com/office/drawing/2014/main" id="{94BDB679-0B71-2A40-9B44-639B09C6B2C7}"/>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3342533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4</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4:</a:t>
            </a:r>
          </a:p>
        </p:txBody>
      </p:sp>
      <p:pic>
        <p:nvPicPr>
          <p:cNvPr id="8" name="Picture 2" descr="C:\Users\Darryl\Documents\Darryl's Docs\Work\WHO\WHO SSP 2015 -\SSP Trng Pckg\SSP icons\14118_SSP Manual-Module 4-Icon.jpg">
            <a:extLst>
              <a:ext uri="{FF2B5EF4-FFF2-40B4-BE49-F238E27FC236}">
                <a16:creationId xmlns:a16="http://schemas.microsoft.com/office/drawing/2014/main" id="{11C628DA-C6EE-9E49-8203-81CEF00329B9}"/>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22489" y="3140511"/>
            <a:ext cx="1099021" cy="787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0C0C7A31-E957-BB4C-9C55-401AA09D0FBA}"/>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0" name="Text Placeholder 30">
            <a:extLst>
              <a:ext uri="{FF2B5EF4-FFF2-40B4-BE49-F238E27FC236}">
                <a16:creationId xmlns:a16="http://schemas.microsoft.com/office/drawing/2014/main" id="{8A38FC19-F03A-7141-9E62-1371244CB609}"/>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2" name="Text Placeholder 33">
            <a:extLst>
              <a:ext uri="{FF2B5EF4-FFF2-40B4-BE49-F238E27FC236}">
                <a16:creationId xmlns:a16="http://schemas.microsoft.com/office/drawing/2014/main" id="{F820AF35-140F-A444-BCFD-8310E3DC3F76}"/>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2943137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5</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5:</a:t>
            </a:r>
          </a:p>
        </p:txBody>
      </p:sp>
      <p:pic>
        <p:nvPicPr>
          <p:cNvPr id="8" name="Picture 2" descr="C:\Users\Darryl\Documents\Darryl's Docs\Work\WHO\WHO SSP 2015 -\SSP Trng Pckg\PPs\Graphics\SSP Icons PNGs\Module 5-Icon Tnspt.png">
            <a:extLst>
              <a:ext uri="{FF2B5EF4-FFF2-40B4-BE49-F238E27FC236}">
                <a16:creationId xmlns:a16="http://schemas.microsoft.com/office/drawing/2014/main" id="{259498FF-A9C6-FC46-8E9F-00402DFBDD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63877" y="3068239"/>
            <a:ext cx="793095" cy="860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4F166354-0AB9-164E-941F-29A324F69415}"/>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0" name="Text Placeholder 30">
            <a:extLst>
              <a:ext uri="{FF2B5EF4-FFF2-40B4-BE49-F238E27FC236}">
                <a16:creationId xmlns:a16="http://schemas.microsoft.com/office/drawing/2014/main" id="{90B1967D-EE29-D443-A56F-B578FE438E7D}"/>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2" name="Text Placeholder 33">
            <a:extLst>
              <a:ext uri="{FF2B5EF4-FFF2-40B4-BE49-F238E27FC236}">
                <a16:creationId xmlns:a16="http://schemas.microsoft.com/office/drawing/2014/main" id="{BDA48568-C77A-FE48-B5FB-A575DE333F1E}"/>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3207237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6</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6:</a:t>
            </a:r>
          </a:p>
        </p:txBody>
      </p:sp>
      <p:pic>
        <p:nvPicPr>
          <p:cNvPr id="8" name="Picture 2" descr="C:\Users\Darryl\Documents\Darryl's Docs\Work\WHO\WHO SSP 2015 -\SSP Trng Pckg\PPs\Graphics\SSP Icons PNGs\Module 6-Icon Tnspt.png">
            <a:extLst>
              <a:ext uri="{FF2B5EF4-FFF2-40B4-BE49-F238E27FC236}">
                <a16:creationId xmlns:a16="http://schemas.microsoft.com/office/drawing/2014/main" id="{5C5435C2-1AAA-BC4D-B2CB-90F127FD3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8298" y="3043277"/>
            <a:ext cx="1010555" cy="9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548389EF-FBAF-154E-A989-1CCE3335BBE9}"/>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0" name="Text Placeholder 30">
            <a:extLst>
              <a:ext uri="{FF2B5EF4-FFF2-40B4-BE49-F238E27FC236}">
                <a16:creationId xmlns:a16="http://schemas.microsoft.com/office/drawing/2014/main" id="{D6CCE340-B746-C244-88D0-0702D4135B4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2" name="Text Placeholder 33">
            <a:extLst>
              <a:ext uri="{FF2B5EF4-FFF2-40B4-BE49-F238E27FC236}">
                <a16:creationId xmlns:a16="http://schemas.microsoft.com/office/drawing/2014/main" id="{80945C9D-EC15-2340-86C4-E4B098200558}"/>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63658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Tree>
    <p:extLst>
      <p:ext uri="{BB962C8B-B14F-4D97-AF65-F5344CB8AC3E}">
        <p14:creationId xmlns:p14="http://schemas.microsoft.com/office/powerpoint/2010/main" val="769157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667015" y="1734486"/>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spTree>
    <p:extLst>
      <p:ext uri="{BB962C8B-B14F-4D97-AF65-F5344CB8AC3E}">
        <p14:creationId xmlns:p14="http://schemas.microsoft.com/office/powerpoint/2010/main" val="223827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166059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ysClr val="windowText" lastClr="0000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spTree>
    <p:extLst>
      <p:ext uri="{BB962C8B-B14F-4D97-AF65-F5344CB8AC3E}">
        <p14:creationId xmlns:p14="http://schemas.microsoft.com/office/powerpoint/2010/main" val="12830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402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ysClr val="windowText" lastClr="0000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44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ysClr val="windowText" lastClr="0000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3677406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1807842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1768132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roup Wor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412D633-605F-B74F-986C-C2E703FDD203}"/>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spTree>
    <p:extLst>
      <p:ext uri="{BB962C8B-B14F-4D97-AF65-F5344CB8AC3E}">
        <p14:creationId xmlns:p14="http://schemas.microsoft.com/office/powerpoint/2010/main" val="2812981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Tree>
    <p:extLst>
      <p:ext uri="{BB962C8B-B14F-4D97-AF65-F5344CB8AC3E}">
        <p14:creationId xmlns:p14="http://schemas.microsoft.com/office/powerpoint/2010/main" val="3276690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spTree>
    <p:extLst>
      <p:ext uri="{BB962C8B-B14F-4D97-AF65-F5344CB8AC3E}">
        <p14:creationId xmlns:p14="http://schemas.microsoft.com/office/powerpoint/2010/main" val="1392179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573606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spTree>
    <p:extLst>
      <p:ext uri="{BB962C8B-B14F-4D97-AF65-F5344CB8AC3E}">
        <p14:creationId xmlns:p14="http://schemas.microsoft.com/office/powerpoint/2010/main" val="2021363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93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14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4052630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442560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2761923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2FB48-4AEF-F04C-9B4E-9DF052EF763A}"/>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3356264" y="10991"/>
            <a:ext cx="5787735" cy="640044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3356263" y="1"/>
            <a:ext cx="5673013"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7587F-4B3C-2A49-B85D-19360E7EB9F6}"/>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40059" cy="4314604"/>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spTree>
    <p:extLst>
      <p:ext uri="{BB962C8B-B14F-4D97-AF65-F5344CB8AC3E}">
        <p14:creationId xmlns:p14="http://schemas.microsoft.com/office/powerpoint/2010/main" val="3213042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rtlCol="0" anchor="ctr"/>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spTree>
    <p:extLst>
      <p:ext uri="{BB962C8B-B14F-4D97-AF65-F5344CB8AC3E}">
        <p14:creationId xmlns:p14="http://schemas.microsoft.com/office/powerpoint/2010/main" val="719810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ED219E-1493-2247-B0B9-4357F28810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27652" b="1255"/>
          <a:stretch/>
        </p:blipFill>
        <p:spPr>
          <a:xfrm>
            <a:off x="0" y="385762"/>
            <a:ext cx="9144000" cy="6026613"/>
          </a:xfrm>
          <a:prstGeom prst="rect">
            <a:avLst/>
          </a:prstGeom>
        </p:spPr>
      </p:pic>
      <p:sp>
        <p:nvSpPr>
          <p:cNvPr id="15" name="Rectangle 14">
            <a:extLst>
              <a:ext uri="{FF2B5EF4-FFF2-40B4-BE49-F238E27FC236}">
                <a16:creationId xmlns:a16="http://schemas.microsoft.com/office/drawing/2014/main" id="{F38C7339-3368-E74E-A628-41008B4B7AF2}"/>
              </a:ext>
            </a:extLst>
          </p:cNvPr>
          <p:cNvSpPr/>
          <p:nvPr userDrawn="1"/>
        </p:nvSpPr>
        <p:spPr>
          <a:xfrm rot="5400000">
            <a:off x="2503967" y="-2503968"/>
            <a:ext cx="4136065" cy="9144000"/>
          </a:xfrm>
          <a:prstGeom prst="rect">
            <a:avLst/>
          </a:prstGeom>
          <a:gradFill flip="none" rotWithShape="1">
            <a:gsLst>
              <a:gs pos="52000">
                <a:schemeClr val="bg1">
                  <a:alpha val="95000"/>
                </a:schemeClr>
              </a:gs>
              <a:gs pos="40000">
                <a:schemeClr val="bg1"/>
              </a:gs>
              <a:gs pos="77000">
                <a:schemeClr val="bg1">
                  <a:alpha val="35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it’s the closing slide of the closing session.</a:t>
            </a:r>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HOW SAD!</a:t>
            </a:r>
          </a:p>
        </p:txBody>
      </p:sp>
    </p:spTree>
    <p:extLst>
      <p:ext uri="{BB962C8B-B14F-4D97-AF65-F5344CB8AC3E}">
        <p14:creationId xmlns:p14="http://schemas.microsoft.com/office/powerpoint/2010/main" val="4189544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362402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61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316236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E005F4-5EA6-4B43-96FF-4DB49C29AB55}"/>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9E95E759-5B1F-7640-945D-95205D5A1AD4}"/>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447045" y="1280801"/>
            <a:ext cx="1169005" cy="1261875"/>
          </a:xfrm>
          <a:prstGeom prst="rect">
            <a:avLst/>
          </a:prstGeom>
          <a:noFill/>
          <a:ln w="9525">
            <a:noFill/>
            <a:miter lim="800000"/>
            <a:headEnd/>
            <a:tailEnd/>
          </a:ln>
        </p:spPr>
      </p:pic>
      <p:sp>
        <p:nvSpPr>
          <p:cNvPr id="9" name="TextBox 8">
            <a:extLst>
              <a:ext uri="{FF2B5EF4-FFF2-40B4-BE49-F238E27FC236}">
                <a16:creationId xmlns:a16="http://schemas.microsoft.com/office/drawing/2014/main" id="{9F8B0874-00CE-4548-BAD1-9C75B3074CBB}"/>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3:</a:t>
            </a:r>
          </a:p>
        </p:txBody>
      </p:sp>
      <p:sp>
        <p:nvSpPr>
          <p:cNvPr id="10" name="Text Placeholder 33">
            <a:extLst>
              <a:ext uri="{FF2B5EF4-FFF2-40B4-BE49-F238E27FC236}">
                <a16:creationId xmlns:a16="http://schemas.microsoft.com/office/drawing/2014/main" id="{25D96256-81A1-1C4F-B487-3E2DA1312FDB}"/>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
        <p:nvSpPr>
          <p:cNvPr id="11" name="Text Placeholder 19">
            <a:extLst>
              <a:ext uri="{FF2B5EF4-FFF2-40B4-BE49-F238E27FC236}">
                <a16:creationId xmlns:a16="http://schemas.microsoft.com/office/drawing/2014/main" id="{E8FD6E68-A427-3B40-A7C7-B89E197FF6EF}"/>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4018961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CEB50-E8E4-664C-ABC9-9AA7ABFD3EFE}"/>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4</a:t>
            </a:r>
          </a:p>
        </p:txBody>
      </p:sp>
      <p:pic>
        <p:nvPicPr>
          <p:cNvPr id="9" name="Picture 2" descr="C:\Users\Darryl\Documents\Darryl's Docs\Work\WHO\WHO SSP 2015 -\SSP Trng Pckg\SSP icons\14118_SSP Manual-Module 4-Icon.jpg">
            <a:extLst>
              <a:ext uri="{FF2B5EF4-FFF2-40B4-BE49-F238E27FC236}">
                <a16:creationId xmlns:a16="http://schemas.microsoft.com/office/drawing/2014/main" id="{F29350B6-4A73-C842-8642-58D5867D93C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67116" y="1470668"/>
            <a:ext cx="1462797" cy="1048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30E1BD7-5C20-3147-8DDF-3E0A4FFE5274}"/>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4:</a:t>
            </a:r>
          </a:p>
        </p:txBody>
      </p:sp>
      <p:sp>
        <p:nvSpPr>
          <p:cNvPr id="11" name="Text Placeholder 33">
            <a:extLst>
              <a:ext uri="{FF2B5EF4-FFF2-40B4-BE49-F238E27FC236}">
                <a16:creationId xmlns:a16="http://schemas.microsoft.com/office/drawing/2014/main" id="{EB270731-95BE-FE40-8198-7F1394CE7C7F}"/>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
        <p:nvSpPr>
          <p:cNvPr id="12" name="Text Placeholder 19">
            <a:extLst>
              <a:ext uri="{FF2B5EF4-FFF2-40B4-BE49-F238E27FC236}">
                <a16:creationId xmlns:a16="http://schemas.microsoft.com/office/drawing/2014/main" id="{2D8C60BA-B809-CD4C-AA88-2556C6DF2B0E}"/>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259081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C57E04-BA3B-9B48-8DCB-6BD4F3D8A641}"/>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5</a:t>
            </a:r>
          </a:p>
        </p:txBody>
      </p:sp>
      <p:pic>
        <p:nvPicPr>
          <p:cNvPr id="11" name="Picture 2" descr="C:\Users\Darryl\Documents\Darryl's Docs\Work\WHO\WHO SSP 2015 -\SSP Trng Pckg\PPs\Graphics\SSP Icons PNGs\Module 5-Icon Tnspt.png">
            <a:extLst>
              <a:ext uri="{FF2B5EF4-FFF2-40B4-BE49-F238E27FC236}">
                <a16:creationId xmlns:a16="http://schemas.microsoft.com/office/drawing/2014/main" id="{3753BEA8-098C-894B-9E47-79BABD398F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501568"/>
            <a:ext cx="959644" cy="1041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2445F1E-60CE-EE42-8751-2C471634ACAD}"/>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5:</a:t>
            </a:r>
          </a:p>
        </p:txBody>
      </p:sp>
      <p:sp>
        <p:nvSpPr>
          <p:cNvPr id="13" name="Text Placeholder 33">
            <a:extLst>
              <a:ext uri="{FF2B5EF4-FFF2-40B4-BE49-F238E27FC236}">
                <a16:creationId xmlns:a16="http://schemas.microsoft.com/office/drawing/2014/main" id="{5F973977-68E0-FF48-8563-034C56E7BBD3}"/>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
        <p:nvSpPr>
          <p:cNvPr id="14" name="Text Placeholder 19">
            <a:extLst>
              <a:ext uri="{FF2B5EF4-FFF2-40B4-BE49-F238E27FC236}">
                <a16:creationId xmlns:a16="http://schemas.microsoft.com/office/drawing/2014/main" id="{3AA4CE44-53D2-084A-9FBE-775616D5212D}"/>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10491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686EBB-9077-A54E-B0B7-AEE9A0121A7F}"/>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6:</a:t>
            </a:r>
          </a:p>
        </p:txBody>
      </p:sp>
      <p:sp>
        <p:nvSpPr>
          <p:cNvPr id="9" name="Text Placeholder 33">
            <a:extLst>
              <a:ext uri="{FF2B5EF4-FFF2-40B4-BE49-F238E27FC236}">
                <a16:creationId xmlns:a16="http://schemas.microsoft.com/office/drawing/2014/main" id="{CCC43853-D46D-9B49-8915-AB338F0C3124}"/>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410316263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3.png"/><Relationship Id="rId5" Type="http://schemas.openxmlformats.org/officeDocument/2006/relationships/slideLayout" Target="../slideLayouts/slideLayout20.xml"/><Relationship Id="rId10" Type="http://schemas.openxmlformats.org/officeDocument/2006/relationships/theme" Target="../theme/theme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3.png"/><Relationship Id="rId5" Type="http://schemas.openxmlformats.org/officeDocument/2006/relationships/theme" Target="../theme/theme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7883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CH"/>
          </a:p>
        </p:txBody>
      </p:sp>
      <p:grpSp>
        <p:nvGrpSpPr>
          <p:cNvPr id="2" name="Group 1">
            <a:extLst>
              <a:ext uri="{FF2B5EF4-FFF2-40B4-BE49-F238E27FC236}">
                <a16:creationId xmlns:a16="http://schemas.microsoft.com/office/drawing/2014/main" id="{D4589572-9F60-9ABD-196F-8212A76DF33D}"/>
              </a:ext>
            </a:extLst>
          </p:cNvPr>
          <p:cNvGrpSpPr/>
          <p:nvPr userDrawn="1"/>
        </p:nvGrpSpPr>
        <p:grpSpPr>
          <a:xfrm>
            <a:off x="6706613" y="212601"/>
            <a:ext cx="2257200" cy="640345"/>
            <a:chOff x="5105264" y="1157592"/>
            <a:chExt cx="3422645" cy="907219"/>
          </a:xfrm>
        </p:grpSpPr>
        <p:pic>
          <p:nvPicPr>
            <p:cNvPr id="3" name="Picture 2" descr="A black background with white text&#10;&#10;Description automatically generated with low confidence">
              <a:extLst>
                <a:ext uri="{FF2B5EF4-FFF2-40B4-BE49-F238E27FC236}">
                  <a16:creationId xmlns:a16="http://schemas.microsoft.com/office/drawing/2014/main" id="{C26D6D4C-1350-6B25-C7B7-3361D26C7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264" y="1157592"/>
              <a:ext cx="3407147" cy="907219"/>
            </a:xfrm>
            <a:prstGeom prst="rect">
              <a:avLst/>
            </a:prstGeom>
          </p:spPr>
        </p:pic>
        <p:cxnSp>
          <p:nvCxnSpPr>
            <p:cNvPr id="4" name="Straight Connector 3">
              <a:extLst>
                <a:ext uri="{FF2B5EF4-FFF2-40B4-BE49-F238E27FC236}">
                  <a16:creationId xmlns:a16="http://schemas.microsoft.com/office/drawing/2014/main" id="{4F069376-C2DB-B71F-F0C1-E9ECBD227FF6}"/>
                </a:ext>
              </a:extLst>
            </p:cNvPr>
            <p:cNvCxnSpPr>
              <a:cxnSpLocks/>
            </p:cNvCxnSpPr>
            <p:nvPr/>
          </p:nvCxnSpPr>
          <p:spPr>
            <a:xfrm>
              <a:off x="6096000" y="2022138"/>
              <a:ext cx="2431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11">
            <a:extLst>
              <a:ext uri="{FF2B5EF4-FFF2-40B4-BE49-F238E27FC236}">
                <a16:creationId xmlns:a16="http://schemas.microsoft.com/office/drawing/2014/main" id="{2C1DF6D8-FD8E-CF0B-2587-D6B8F1A3ED59}"/>
              </a:ext>
            </a:extLst>
          </p:cNvPr>
          <p:cNvSpPr/>
          <p:nvPr userDrawn="1"/>
        </p:nvSpPr>
        <p:spPr>
          <a:xfrm>
            <a:off x="0" y="0"/>
            <a:ext cx="9144000" cy="1035463"/>
          </a:xfrm>
          <a:prstGeom prst="rect">
            <a:avLst/>
          </a:prstGeom>
          <a:solidFill>
            <a:srgbClr val="369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CH" dirty="0"/>
          </a:p>
        </p:txBody>
      </p:sp>
      <p:pic>
        <p:nvPicPr>
          <p:cNvPr id="10" name="Picture 3" descr="A black background with white text&#10;&#10;Description automatically generated with low confidence">
            <a:extLst>
              <a:ext uri="{FF2B5EF4-FFF2-40B4-BE49-F238E27FC236}">
                <a16:creationId xmlns:a16="http://schemas.microsoft.com/office/drawing/2014/main" id="{F8AC6DE5-4F0A-0346-C5D3-C888DE659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6613" y="152361"/>
            <a:ext cx="2246979" cy="640345"/>
          </a:xfrm>
          <a:prstGeom prst="rect">
            <a:avLst/>
          </a:prstGeom>
        </p:spPr>
      </p:pic>
      <p:pic>
        <p:nvPicPr>
          <p:cNvPr id="13" name="Imagen 12" descr="Imagen que contiene Interfaz de usuario gráfica&#10;&#10;Descripción generada automáticamente">
            <a:extLst>
              <a:ext uri="{FF2B5EF4-FFF2-40B4-BE49-F238E27FC236}">
                <a16:creationId xmlns:a16="http://schemas.microsoft.com/office/drawing/2014/main" id="{99D1BC27-1D1A-BEA5-7953-A089C8C26743}"/>
              </a:ext>
            </a:extLst>
          </p:cNvPr>
          <p:cNvPicPr>
            <a:picLocks noChangeAspect="1"/>
          </p:cNvPicPr>
          <p:nvPr userDrawn="1"/>
        </p:nvPicPr>
        <p:blipFill>
          <a:blip r:embed="rId5"/>
          <a:stretch>
            <a:fillRect/>
          </a:stretch>
        </p:blipFill>
        <p:spPr>
          <a:xfrm>
            <a:off x="69011" y="6361981"/>
            <a:ext cx="1984075" cy="496019"/>
          </a:xfrm>
          <a:prstGeom prst="rect">
            <a:avLst/>
          </a:prstGeom>
        </p:spPr>
      </p:pic>
    </p:spTree>
    <p:extLst>
      <p:ext uri="{BB962C8B-B14F-4D97-AF65-F5344CB8AC3E}">
        <p14:creationId xmlns:p14="http://schemas.microsoft.com/office/powerpoint/2010/main" val="2850626881"/>
      </p:ext>
    </p:extLst>
  </p:cSld>
  <p:clrMap bg1="lt1" tx1="dk1" bg2="lt2" tx2="dk2" accent1="accent1" accent2="accent2" accent3="accent3" accent4="accent4" accent5="accent5" accent6="accent6" hlink="hlink" folHlink="folHlink"/>
  <p:sldLayoutIdLst>
    <p:sldLayoutId id="2147483704" r:id="rId1"/>
    <p:sldLayoutId id="214748371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E15F3263-7449-13E5-B2CF-C1CA9FFEEAF6}"/>
              </a:ext>
            </a:extLst>
          </p:cNvPr>
          <p:cNvSpPr/>
          <p:nvPr userDrawn="1"/>
        </p:nvSpPr>
        <p:spPr>
          <a:xfrm>
            <a:off x="0" y="6411433"/>
            <a:ext cx="9144000" cy="446567"/>
          </a:xfrm>
          <a:prstGeom prst="rect">
            <a:avLst/>
          </a:prstGeom>
          <a:solidFill>
            <a:srgbClr val="369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dirty="0"/>
              <a:t>    </a:t>
            </a:r>
            <a:endParaRPr lang="en-CH" dirty="0"/>
          </a:p>
        </p:txBody>
      </p:sp>
      <p:pic>
        <p:nvPicPr>
          <p:cNvPr id="6" name="Imagen 5" descr="Interfaz de usuario gráfica&#10;&#10;Descripción generada automáticamente con confianza baja">
            <a:extLst>
              <a:ext uri="{FF2B5EF4-FFF2-40B4-BE49-F238E27FC236}">
                <a16:creationId xmlns:a16="http://schemas.microsoft.com/office/drawing/2014/main" id="{43F6F759-303D-8388-A0BA-289D444F2E87}"/>
              </a:ext>
            </a:extLst>
          </p:cNvPr>
          <p:cNvPicPr>
            <a:picLocks noChangeAspect="1"/>
          </p:cNvPicPr>
          <p:nvPr userDrawn="1"/>
        </p:nvPicPr>
        <p:blipFill>
          <a:blip r:embed="rId8"/>
          <a:stretch>
            <a:fillRect/>
          </a:stretch>
        </p:blipFill>
        <p:spPr>
          <a:xfrm>
            <a:off x="7689161" y="6461038"/>
            <a:ext cx="1374179" cy="347356"/>
          </a:xfrm>
          <a:prstGeom prst="rect">
            <a:avLst/>
          </a:prstGeom>
        </p:spPr>
      </p:pic>
      <p:sp>
        <p:nvSpPr>
          <p:cNvPr id="7" name="Text Placeholder 33">
            <a:extLst>
              <a:ext uri="{FF2B5EF4-FFF2-40B4-BE49-F238E27FC236}">
                <a16:creationId xmlns:a16="http://schemas.microsoft.com/office/drawing/2014/main" id="{351F8D2C-040B-7196-A660-2158D8CEB8E8}"/>
              </a:ext>
            </a:extLst>
          </p:cNvPr>
          <p:cNvSpPr txBox="1">
            <a:spLocks/>
          </p:cNvSpPr>
          <p:nvPr userDrawn="1"/>
        </p:nvSpPr>
        <p:spPr>
          <a:xfrm>
            <a:off x="17611"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t>INTRODUCCIÓN</a:t>
            </a:r>
          </a:p>
        </p:txBody>
      </p:sp>
    </p:spTree>
    <p:extLst>
      <p:ext uri="{BB962C8B-B14F-4D97-AF65-F5344CB8AC3E}">
        <p14:creationId xmlns:p14="http://schemas.microsoft.com/office/powerpoint/2010/main" val="2943922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E8CDAE-2C15-974B-939F-8E88430F646F}"/>
              </a:ext>
            </a:extLst>
          </p:cNvPr>
          <p:cNvGrpSpPr/>
          <p:nvPr userDrawn="1"/>
        </p:nvGrpSpPr>
        <p:grpSpPr>
          <a:xfrm>
            <a:off x="3577490" y="1190932"/>
            <a:ext cx="1989021" cy="4687992"/>
            <a:chOff x="3544909" y="1190932"/>
            <a:chExt cx="1989021" cy="4687992"/>
          </a:xfrm>
        </p:grpSpPr>
        <p:grpSp>
          <p:nvGrpSpPr>
            <p:cNvPr id="9" name="Group 8">
              <a:extLst>
                <a:ext uri="{FF2B5EF4-FFF2-40B4-BE49-F238E27FC236}">
                  <a16:creationId xmlns:a16="http://schemas.microsoft.com/office/drawing/2014/main" id="{36DAB557-3F36-964A-9ACD-E6607DA8720C}"/>
                </a:ext>
              </a:extLst>
            </p:cNvPr>
            <p:cNvGrpSpPr/>
            <p:nvPr/>
          </p:nvGrpSpPr>
          <p:grpSpPr>
            <a:xfrm rot="16200000">
              <a:off x="2187826" y="3416475"/>
              <a:ext cx="4687992" cy="236905"/>
              <a:chOff x="3748461" y="3161096"/>
              <a:chExt cx="4687992" cy="236905"/>
            </a:xfrm>
          </p:grpSpPr>
          <p:cxnSp>
            <p:nvCxnSpPr>
              <p:cNvPr id="14" name="Straight Connector 13">
                <a:extLst>
                  <a:ext uri="{FF2B5EF4-FFF2-40B4-BE49-F238E27FC236}">
                    <a16:creationId xmlns:a16="http://schemas.microsoft.com/office/drawing/2014/main" id="{4602C8BC-32A0-8042-A356-897189B7D9AF}"/>
                  </a:ext>
                </a:extLst>
              </p:cNvPr>
              <p:cNvCxnSpPr>
                <a:cxnSpLocks/>
              </p:cNvCxnSpPr>
              <p:nvPr/>
            </p:nvCxnSpPr>
            <p:spPr>
              <a:xfrm rot="5400000">
                <a:off x="6092457" y="912087"/>
                <a:ext cx="0" cy="4687992"/>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Down Arrow 14">
                <a:extLst>
                  <a:ext uri="{FF2B5EF4-FFF2-40B4-BE49-F238E27FC236}">
                    <a16:creationId xmlns:a16="http://schemas.microsoft.com/office/drawing/2014/main" id="{3F68EC76-93D6-F14B-B97E-FDD3AA35069C}"/>
                  </a:ext>
                </a:extLst>
              </p:cNvPr>
              <p:cNvSpPr/>
              <p:nvPr/>
            </p:nvSpPr>
            <p:spPr>
              <a:xfrm>
                <a:off x="404165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6" name="Down Arrow 15">
                <a:extLst>
                  <a:ext uri="{FF2B5EF4-FFF2-40B4-BE49-F238E27FC236}">
                    <a16:creationId xmlns:a16="http://schemas.microsoft.com/office/drawing/2014/main" id="{749547D3-B696-DD4C-A812-AAEF8A36F54E}"/>
                  </a:ext>
                </a:extLst>
              </p:cNvPr>
              <p:cNvSpPr/>
              <p:nvPr/>
            </p:nvSpPr>
            <p:spPr>
              <a:xfrm>
                <a:off x="4686701"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7" name="Down Arrow 16">
                <a:extLst>
                  <a:ext uri="{FF2B5EF4-FFF2-40B4-BE49-F238E27FC236}">
                    <a16:creationId xmlns:a16="http://schemas.microsoft.com/office/drawing/2014/main" id="{021851FB-C4B1-FA44-ADCA-5B13C1CDE123}"/>
                  </a:ext>
                </a:extLst>
              </p:cNvPr>
              <p:cNvSpPr/>
              <p:nvPr/>
            </p:nvSpPr>
            <p:spPr>
              <a:xfrm>
                <a:off x="5331743"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8" name="Down Arrow 17">
                <a:extLst>
                  <a:ext uri="{FF2B5EF4-FFF2-40B4-BE49-F238E27FC236}">
                    <a16:creationId xmlns:a16="http://schemas.microsoft.com/office/drawing/2014/main" id="{4EB5F96C-CC84-E34C-934E-4CC798BFB783}"/>
                  </a:ext>
                </a:extLst>
              </p:cNvPr>
              <p:cNvSpPr/>
              <p:nvPr/>
            </p:nvSpPr>
            <p:spPr>
              <a:xfrm>
                <a:off x="5976785"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9" name="Down Arrow 18">
                <a:extLst>
                  <a:ext uri="{FF2B5EF4-FFF2-40B4-BE49-F238E27FC236}">
                    <a16:creationId xmlns:a16="http://schemas.microsoft.com/office/drawing/2014/main" id="{0F1FB291-DAFF-6E48-9E07-A7C43FC23D3F}"/>
                  </a:ext>
                </a:extLst>
              </p:cNvPr>
              <p:cNvSpPr/>
              <p:nvPr/>
            </p:nvSpPr>
            <p:spPr>
              <a:xfrm>
                <a:off x="6621827"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20" name="Down Arrow 19">
                <a:extLst>
                  <a:ext uri="{FF2B5EF4-FFF2-40B4-BE49-F238E27FC236}">
                    <a16:creationId xmlns:a16="http://schemas.microsoft.com/office/drawing/2014/main" id="{3B618FE2-B28E-D048-872A-7085AD433CE2}"/>
                  </a:ext>
                </a:extLst>
              </p:cNvPr>
              <p:cNvSpPr/>
              <p:nvPr/>
            </p:nvSpPr>
            <p:spPr>
              <a:xfrm>
                <a:off x="726686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21" name="Down Arrow 20">
                <a:extLst>
                  <a:ext uri="{FF2B5EF4-FFF2-40B4-BE49-F238E27FC236}">
                    <a16:creationId xmlns:a16="http://schemas.microsoft.com/office/drawing/2014/main" id="{ABD25A1E-EF80-EB4E-9306-E58398063D4F}"/>
                  </a:ext>
                </a:extLst>
              </p:cNvPr>
              <p:cNvSpPr/>
              <p:nvPr/>
            </p:nvSpPr>
            <p:spPr>
              <a:xfrm>
                <a:off x="791190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grpSp>
        <p:sp>
          <p:nvSpPr>
            <p:cNvPr id="10" name="Oval 9">
              <a:extLst>
                <a:ext uri="{FF2B5EF4-FFF2-40B4-BE49-F238E27FC236}">
                  <a16:creationId xmlns:a16="http://schemas.microsoft.com/office/drawing/2014/main" id="{021F8FE1-0888-0D44-A941-4E2668D5AE06}"/>
                </a:ext>
              </a:extLst>
            </p:cNvPr>
            <p:cNvSpPr/>
            <p:nvPr/>
          </p:nvSpPr>
          <p:spPr>
            <a:xfrm>
              <a:off x="3598804" y="2624252"/>
              <a:ext cx="1935126" cy="17756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2" name="Doughnut 11">
              <a:extLst>
                <a:ext uri="{FF2B5EF4-FFF2-40B4-BE49-F238E27FC236}">
                  <a16:creationId xmlns:a16="http://schemas.microsoft.com/office/drawing/2014/main" id="{DAA18B67-FBF3-D24E-BEA9-D9C7E67946D1}"/>
                </a:ext>
              </a:extLst>
            </p:cNvPr>
            <p:cNvSpPr/>
            <p:nvPr/>
          </p:nvSpPr>
          <p:spPr>
            <a:xfrm flipH="1">
              <a:off x="3544909" y="2547092"/>
              <a:ext cx="1952525" cy="1952525"/>
            </a:xfrm>
            <a:prstGeom prst="donut">
              <a:avLst>
                <a:gd name="adj" fmla="val 12611"/>
              </a:avLst>
            </a:prstGeom>
            <a:solidFill>
              <a:srgbClr val="B1C93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solidFill>
                  <a:schemeClr val="tx1"/>
                </a:solidFill>
              </a:endParaRPr>
            </a:p>
          </p:txBody>
        </p:sp>
        <p:sp>
          <p:nvSpPr>
            <p:cNvPr id="13" name="Freeform 12">
              <a:extLst>
                <a:ext uri="{FF2B5EF4-FFF2-40B4-BE49-F238E27FC236}">
                  <a16:creationId xmlns:a16="http://schemas.microsoft.com/office/drawing/2014/main" id="{AC56BD5F-60BF-564E-B1D1-43ED28D7F052}"/>
                </a:ext>
              </a:extLst>
            </p:cNvPr>
            <p:cNvSpPr/>
            <p:nvPr/>
          </p:nvSpPr>
          <p:spPr>
            <a:xfrm flipH="1">
              <a:off x="4535260" y="2547092"/>
              <a:ext cx="976263" cy="1952525"/>
            </a:xfrm>
            <a:custGeom>
              <a:avLst/>
              <a:gdLst>
                <a:gd name="connsiteX0" fmla="*/ 1073889 w 1073889"/>
                <a:gd name="connsiteY0" fmla="*/ 0 h 2147778"/>
                <a:gd name="connsiteX1" fmla="*/ 1073889 w 1073889"/>
                <a:gd name="connsiteY1" fmla="*/ 270857 h 2147778"/>
                <a:gd name="connsiteX2" fmla="*/ 1073888 w 1073889"/>
                <a:gd name="connsiteY2" fmla="*/ 270857 h 2147778"/>
                <a:gd name="connsiteX3" fmla="*/ 270856 w 1073889"/>
                <a:gd name="connsiteY3" fmla="*/ 1073889 h 2147778"/>
                <a:gd name="connsiteX4" fmla="*/ 1073888 w 1073889"/>
                <a:gd name="connsiteY4" fmla="*/ 1876921 h 2147778"/>
                <a:gd name="connsiteX5" fmla="*/ 1073889 w 1073889"/>
                <a:gd name="connsiteY5" fmla="*/ 1876921 h 2147778"/>
                <a:gd name="connsiteX6" fmla="*/ 1073889 w 1073889"/>
                <a:gd name="connsiteY6" fmla="*/ 2147778 h 2147778"/>
                <a:gd name="connsiteX7" fmla="*/ 0 w 1073889"/>
                <a:gd name="connsiteY7" fmla="*/ 1073889 h 2147778"/>
                <a:gd name="connsiteX8" fmla="*/ 1073889 w 1073889"/>
                <a:gd name="connsiteY8" fmla="*/ 0 h 21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89" h="2147778">
                  <a:moveTo>
                    <a:pt x="1073889" y="0"/>
                  </a:moveTo>
                  <a:lnTo>
                    <a:pt x="1073889" y="270857"/>
                  </a:lnTo>
                  <a:lnTo>
                    <a:pt x="1073888" y="270857"/>
                  </a:lnTo>
                  <a:cubicBezTo>
                    <a:pt x="630386" y="270857"/>
                    <a:pt x="270856" y="630387"/>
                    <a:pt x="270856" y="1073889"/>
                  </a:cubicBezTo>
                  <a:cubicBezTo>
                    <a:pt x="270856" y="1517391"/>
                    <a:pt x="630386" y="1876921"/>
                    <a:pt x="1073888" y="1876921"/>
                  </a:cubicBezTo>
                  <a:lnTo>
                    <a:pt x="1073889" y="1876921"/>
                  </a:lnTo>
                  <a:lnTo>
                    <a:pt x="1073889" y="2147778"/>
                  </a:lnTo>
                  <a:cubicBezTo>
                    <a:pt x="480796" y="2147778"/>
                    <a:pt x="0" y="1666982"/>
                    <a:pt x="0" y="1073889"/>
                  </a:cubicBezTo>
                  <a:cubicBezTo>
                    <a:pt x="0" y="480796"/>
                    <a:pt x="480796" y="0"/>
                    <a:pt x="1073889" y="0"/>
                  </a:cubicBezTo>
                  <a:close/>
                </a:path>
              </a:pathLst>
            </a:custGeom>
            <a:solidFill>
              <a:srgbClr val="73B9E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solidFill>
                  <a:schemeClr val="tx1"/>
                </a:solidFill>
              </a:endParaRPr>
            </a:p>
          </p:txBody>
        </p:sp>
      </p:grpSp>
      <p:sp>
        <p:nvSpPr>
          <p:cNvPr id="22" name="TextBox 21">
            <a:extLst>
              <a:ext uri="{FF2B5EF4-FFF2-40B4-BE49-F238E27FC236}">
                <a16:creationId xmlns:a16="http://schemas.microsoft.com/office/drawing/2014/main" id="{9095E5B5-9351-AB4B-B47F-F43A5332209E}"/>
              </a:ext>
            </a:extLst>
          </p:cNvPr>
          <p:cNvSpPr txBox="1"/>
          <p:nvPr userDrawn="1"/>
        </p:nvSpPr>
        <p:spPr>
          <a:xfrm>
            <a:off x="418000" y="1815758"/>
            <a:ext cx="2841556" cy="523220"/>
          </a:xfrm>
          <a:prstGeom prst="rect">
            <a:avLst/>
          </a:prstGeom>
          <a:noFill/>
        </p:spPr>
        <p:txBody>
          <a:bodyPr wrap="square" rtlCol="0">
            <a:spAutoFit/>
          </a:bodyPr>
          <a:lstStyle/>
          <a:p>
            <a:pPr algn="ctr" rtl="0"/>
            <a:r>
              <a:rPr lang="es" sz="2800" b="1" spc="300">
                <a:solidFill>
                  <a:srgbClr val="B1C936"/>
                </a:solidFill>
                <a:latin typeface="Source Sans Pro Semibold" panose="020B0503030403020204" pitchFamily="34" charset="0"/>
                <a:ea typeface="Source Sans Pro Semibold" panose="020B0503030403020204" pitchFamily="34" charset="0"/>
                <a:cs typeface="Arial" panose="020B0604020202020204" pitchFamily="34" charset="0"/>
              </a:rPr>
              <a:t>MODULES</a:t>
            </a:r>
          </a:p>
        </p:txBody>
      </p:sp>
      <p:sp>
        <p:nvSpPr>
          <p:cNvPr id="23" name="TextBox 22">
            <a:extLst>
              <a:ext uri="{FF2B5EF4-FFF2-40B4-BE49-F238E27FC236}">
                <a16:creationId xmlns:a16="http://schemas.microsoft.com/office/drawing/2014/main" id="{C1FEFBA1-76C9-9A4B-B892-B9CA7AF31596}"/>
              </a:ext>
            </a:extLst>
          </p:cNvPr>
          <p:cNvSpPr txBox="1"/>
          <p:nvPr userDrawn="1"/>
        </p:nvSpPr>
        <p:spPr>
          <a:xfrm>
            <a:off x="5833954" y="1820647"/>
            <a:ext cx="2841556" cy="523220"/>
          </a:xfrm>
          <a:prstGeom prst="rect">
            <a:avLst/>
          </a:prstGeom>
          <a:noFill/>
        </p:spPr>
        <p:txBody>
          <a:bodyPr wrap="square" rtlCol="0">
            <a:spAutoFit/>
          </a:bodyPr>
          <a:lstStyle/>
          <a:p>
            <a:pPr algn="ctr" rtl="0"/>
            <a:r>
              <a:rPr lang="es" sz="2800" b="1" spc="30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OUTPUTS</a:t>
            </a:r>
          </a:p>
        </p:txBody>
      </p:sp>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C2B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339569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A963F41E-BDDE-0484-9858-E6475F36E98A}"/>
              </a:ext>
            </a:extLst>
          </p:cNvPr>
          <p:cNvSpPr/>
          <p:nvPr userDrawn="1"/>
        </p:nvSpPr>
        <p:spPr>
          <a:xfrm>
            <a:off x="0" y="6411433"/>
            <a:ext cx="9144000" cy="446567"/>
          </a:xfrm>
          <a:prstGeom prst="rect">
            <a:avLst/>
          </a:prstGeom>
          <a:solidFill>
            <a:srgbClr val="369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dirty="0"/>
              <a:t>    </a:t>
            </a:r>
            <a:endParaRPr lang="en-CH" dirty="0"/>
          </a:p>
        </p:txBody>
      </p:sp>
      <p:pic>
        <p:nvPicPr>
          <p:cNvPr id="6" name="Imagen 5" descr="Interfaz de usuario gráfica&#10;&#10;Descripción generada automáticamente con confianza baja">
            <a:extLst>
              <a:ext uri="{FF2B5EF4-FFF2-40B4-BE49-F238E27FC236}">
                <a16:creationId xmlns:a16="http://schemas.microsoft.com/office/drawing/2014/main" id="{A49C1245-CC38-32E1-2CC2-6969944B2A1F}"/>
              </a:ext>
            </a:extLst>
          </p:cNvPr>
          <p:cNvPicPr>
            <a:picLocks noChangeAspect="1"/>
          </p:cNvPicPr>
          <p:nvPr userDrawn="1"/>
        </p:nvPicPr>
        <p:blipFill>
          <a:blip r:embed="rId11"/>
          <a:stretch>
            <a:fillRect/>
          </a:stretch>
        </p:blipFill>
        <p:spPr>
          <a:xfrm>
            <a:off x="7689161" y="6461038"/>
            <a:ext cx="1374179" cy="347356"/>
          </a:xfrm>
          <a:prstGeom prst="rect">
            <a:avLst/>
          </a:prstGeom>
        </p:spPr>
      </p:pic>
      <p:sp>
        <p:nvSpPr>
          <p:cNvPr id="7" name="Text Placeholder 33">
            <a:extLst>
              <a:ext uri="{FF2B5EF4-FFF2-40B4-BE49-F238E27FC236}">
                <a16:creationId xmlns:a16="http://schemas.microsoft.com/office/drawing/2014/main" id="{F51EBBCD-EA99-CEB9-C4EB-684E8CFB4ADF}"/>
              </a:ext>
            </a:extLst>
          </p:cNvPr>
          <p:cNvSpPr txBox="1">
            <a:spLocks/>
          </p:cNvSpPr>
          <p:nvPr userDrawn="1"/>
        </p:nvSpPr>
        <p:spPr>
          <a:xfrm>
            <a:off x="17611"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t>INTRODUCCIÓN</a:t>
            </a:r>
          </a:p>
        </p:txBody>
      </p:sp>
    </p:spTree>
    <p:extLst>
      <p:ext uri="{BB962C8B-B14F-4D97-AF65-F5344CB8AC3E}">
        <p14:creationId xmlns:p14="http://schemas.microsoft.com/office/powerpoint/2010/main" val="234767447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9" r:id="rId4"/>
    <p:sldLayoutId id="2147483705" r:id="rId5"/>
    <p:sldLayoutId id="2147483706" r:id="rId6"/>
    <p:sldLayoutId id="2147483709" r:id="rId7"/>
    <p:sldLayoutId id="2147483710" r:id="rId8"/>
    <p:sldLayoutId id="214748372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F7E5BDEC-E7DE-A068-F3E8-F235052413B1}"/>
              </a:ext>
            </a:extLst>
          </p:cNvPr>
          <p:cNvSpPr/>
          <p:nvPr userDrawn="1"/>
        </p:nvSpPr>
        <p:spPr>
          <a:xfrm>
            <a:off x="0" y="6411433"/>
            <a:ext cx="9144000" cy="446567"/>
          </a:xfrm>
          <a:prstGeom prst="rect">
            <a:avLst/>
          </a:prstGeom>
          <a:solidFill>
            <a:srgbClr val="369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dirty="0"/>
              <a:t>    </a:t>
            </a:r>
            <a:endParaRPr lang="en-CH" dirty="0"/>
          </a:p>
        </p:txBody>
      </p:sp>
      <p:pic>
        <p:nvPicPr>
          <p:cNvPr id="6" name="Imagen 5" descr="Interfaz de usuario gráfica&#10;&#10;Descripción generada automáticamente con confianza baja">
            <a:extLst>
              <a:ext uri="{FF2B5EF4-FFF2-40B4-BE49-F238E27FC236}">
                <a16:creationId xmlns:a16="http://schemas.microsoft.com/office/drawing/2014/main" id="{B148028B-A649-0AE8-2985-0A0579366A44}"/>
              </a:ext>
            </a:extLst>
          </p:cNvPr>
          <p:cNvPicPr>
            <a:picLocks noChangeAspect="1"/>
          </p:cNvPicPr>
          <p:nvPr userDrawn="1"/>
        </p:nvPicPr>
        <p:blipFill>
          <a:blip r:embed="rId10"/>
          <a:stretch>
            <a:fillRect/>
          </a:stretch>
        </p:blipFill>
        <p:spPr>
          <a:xfrm>
            <a:off x="7689161" y="6461038"/>
            <a:ext cx="1374179" cy="347356"/>
          </a:xfrm>
          <a:prstGeom prst="rect">
            <a:avLst/>
          </a:prstGeom>
        </p:spPr>
      </p:pic>
      <p:sp>
        <p:nvSpPr>
          <p:cNvPr id="7" name="Text Placeholder 33">
            <a:extLst>
              <a:ext uri="{FF2B5EF4-FFF2-40B4-BE49-F238E27FC236}">
                <a16:creationId xmlns:a16="http://schemas.microsoft.com/office/drawing/2014/main" id="{80D2C0B2-E1C6-4E16-2834-D96A9D9D72D4}"/>
              </a:ext>
            </a:extLst>
          </p:cNvPr>
          <p:cNvSpPr txBox="1">
            <a:spLocks/>
          </p:cNvSpPr>
          <p:nvPr userDrawn="1"/>
        </p:nvSpPr>
        <p:spPr>
          <a:xfrm>
            <a:off x="17611"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t>INTRODUCCIÓN</a:t>
            </a:r>
          </a:p>
        </p:txBody>
      </p:sp>
    </p:spTree>
    <p:extLst>
      <p:ext uri="{BB962C8B-B14F-4D97-AF65-F5344CB8AC3E}">
        <p14:creationId xmlns:p14="http://schemas.microsoft.com/office/powerpoint/2010/main" val="26972283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698" r:id="rId4"/>
    <p:sldLayoutId id="2147483707" r:id="rId5"/>
    <p:sldLayoutId id="2147483708" r:id="rId6"/>
    <p:sldLayoutId id="2147483711" r:id="rId7"/>
    <p:sldLayoutId id="214748371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36ABAB99-72B1-513D-A421-F7500BFCF6B9}"/>
              </a:ext>
            </a:extLst>
          </p:cNvPr>
          <p:cNvSpPr/>
          <p:nvPr userDrawn="1"/>
        </p:nvSpPr>
        <p:spPr>
          <a:xfrm>
            <a:off x="0" y="6411433"/>
            <a:ext cx="9144000" cy="446567"/>
          </a:xfrm>
          <a:prstGeom prst="rect">
            <a:avLst/>
          </a:prstGeom>
          <a:solidFill>
            <a:srgbClr val="369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dirty="0"/>
              <a:t>    </a:t>
            </a:r>
            <a:endParaRPr lang="en-CH" dirty="0"/>
          </a:p>
        </p:txBody>
      </p:sp>
      <p:pic>
        <p:nvPicPr>
          <p:cNvPr id="6" name="Imagen 5" descr="Interfaz de usuario gráfica&#10;&#10;Descripción generada automáticamente con confianza baja">
            <a:extLst>
              <a:ext uri="{FF2B5EF4-FFF2-40B4-BE49-F238E27FC236}">
                <a16:creationId xmlns:a16="http://schemas.microsoft.com/office/drawing/2014/main" id="{ADE3ED38-31B5-0B45-B861-0D6D7A31366E}"/>
              </a:ext>
            </a:extLst>
          </p:cNvPr>
          <p:cNvPicPr>
            <a:picLocks noChangeAspect="1"/>
          </p:cNvPicPr>
          <p:nvPr userDrawn="1"/>
        </p:nvPicPr>
        <p:blipFill>
          <a:blip r:embed="rId6"/>
          <a:stretch>
            <a:fillRect/>
          </a:stretch>
        </p:blipFill>
        <p:spPr>
          <a:xfrm>
            <a:off x="7689161" y="6461038"/>
            <a:ext cx="1374179" cy="347356"/>
          </a:xfrm>
          <a:prstGeom prst="rect">
            <a:avLst/>
          </a:prstGeom>
        </p:spPr>
      </p:pic>
      <p:sp>
        <p:nvSpPr>
          <p:cNvPr id="8" name="Text Placeholder 33">
            <a:extLst>
              <a:ext uri="{FF2B5EF4-FFF2-40B4-BE49-F238E27FC236}">
                <a16:creationId xmlns:a16="http://schemas.microsoft.com/office/drawing/2014/main" id="{A237D649-B293-D006-30EA-1558BFA0E3B9}"/>
              </a:ext>
            </a:extLst>
          </p:cNvPr>
          <p:cNvSpPr txBox="1">
            <a:spLocks/>
          </p:cNvSpPr>
          <p:nvPr userDrawn="1"/>
        </p:nvSpPr>
        <p:spPr>
          <a:xfrm>
            <a:off x="17611"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t>INTRODUCCIÓN</a:t>
            </a:r>
          </a:p>
        </p:txBody>
      </p:sp>
    </p:spTree>
    <p:extLst>
      <p:ext uri="{BB962C8B-B14F-4D97-AF65-F5344CB8AC3E}">
        <p14:creationId xmlns:p14="http://schemas.microsoft.com/office/powerpoint/2010/main" val="41072407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2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33.tiff"/></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2.xml"/><Relationship Id="rId5" Type="http://schemas.openxmlformats.org/officeDocument/2006/relationships/image" Target="../media/image39.jpg"/><Relationship Id="rId4" Type="http://schemas.openxmlformats.org/officeDocument/2006/relationships/image" Target="../media/image38.tiff"/></Relationships>
</file>

<file path=ppt/slides/_rels/slide3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E54819-F27C-454F-AE88-96EF11BC5333}"/>
              </a:ext>
            </a:extLst>
          </p:cNvPr>
          <p:cNvSpPr txBox="1"/>
          <p:nvPr/>
        </p:nvSpPr>
        <p:spPr>
          <a:xfrm>
            <a:off x="519193" y="1936283"/>
            <a:ext cx="8105614" cy="2985433"/>
          </a:xfrm>
          <a:prstGeom prst="rect">
            <a:avLst/>
          </a:prstGeom>
          <a:noFill/>
        </p:spPr>
        <p:txBody>
          <a:bodyPr wrap="square" rtlCol="0">
            <a:spAutoFit/>
          </a:bodyPr>
          <a:lstStyle/>
          <a:p>
            <a:pPr algn="ctr" rtl="0"/>
            <a:r>
              <a:rPr lang="es" sz="2800" spc="300" dirty="0">
                <a:solidFill>
                  <a:schemeClr val="tx2"/>
                </a:solidFill>
                <a:latin typeface="Source Sans Pro" panose="020B0503030403020204" pitchFamily="34" charset="0"/>
                <a:ea typeface="Source Sans Pro" panose="020B0503030403020204" pitchFamily="34" charset="0"/>
                <a:cs typeface="Arial" panose="020B0604020202020204" pitchFamily="34" charset="0"/>
              </a:rPr>
              <a:t>Introducción a la</a:t>
            </a:r>
          </a:p>
          <a:p>
            <a:pPr algn="ctr" rtl="0"/>
            <a:r>
              <a:rPr lang="es" sz="1400" spc="300" dirty="0">
                <a:solidFill>
                  <a:schemeClr val="tx2"/>
                </a:solidFill>
                <a:latin typeface="Source Sans Pro" panose="020B0503030403020204" pitchFamily="34" charset="0"/>
                <a:ea typeface="Source Sans Pro" panose="020B0503030403020204" pitchFamily="34" charset="0"/>
                <a:cs typeface="Arial" panose="020B0604020202020204" pitchFamily="34" charset="0"/>
              </a:rPr>
              <a:t> </a:t>
            </a:r>
          </a:p>
          <a:p>
            <a:pPr algn="ctr" rtl="0"/>
            <a:r>
              <a:rPr lang="es" sz="4400"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planificación de la seguridad</a:t>
            </a:r>
            <a:br>
              <a:rPr lang="es" sz="4400"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br>
            <a:r>
              <a:rPr lang="es" sz="4400"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del saneamiento</a:t>
            </a:r>
          </a:p>
          <a:p>
            <a:pPr algn="ctr" rtl="0"/>
            <a:endParaRPr lang="es" sz="1400"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endParaRPr>
          </a:p>
          <a:p>
            <a:pPr algn="ctr" rtl="0"/>
            <a:r>
              <a:rPr lang="es" sz="2000" spc="300" dirty="0">
                <a:solidFill>
                  <a:schemeClr val="tx2"/>
                </a:solidFill>
                <a:latin typeface="Source Sans Pro" panose="020B0503030403020204" pitchFamily="34" charset="0"/>
                <a:ea typeface="Source Sans Pro" panose="020B0503030403020204" pitchFamily="34" charset="0"/>
                <a:cs typeface="Arial" panose="020B0604020202020204" pitchFamily="34" charset="0"/>
              </a:rPr>
              <a:t>Gestión de riesgos paso a paso para administrar</a:t>
            </a:r>
            <a:br>
              <a:rPr lang="es" sz="2000" spc="300" dirty="0">
                <a:solidFill>
                  <a:schemeClr val="tx2"/>
                </a:solidFill>
                <a:latin typeface="Source Sans Pro" panose="020B0503030403020204" pitchFamily="34" charset="0"/>
                <a:ea typeface="Source Sans Pro" panose="020B0503030403020204" pitchFamily="34" charset="0"/>
                <a:cs typeface="Arial" panose="020B0604020202020204" pitchFamily="34" charset="0"/>
              </a:rPr>
            </a:br>
            <a:r>
              <a:rPr lang="es" sz="2000" spc="300" dirty="0">
                <a:solidFill>
                  <a:schemeClr val="tx2"/>
                </a:solidFill>
                <a:latin typeface="Source Sans Pro" panose="020B0503030403020204" pitchFamily="34" charset="0"/>
                <a:ea typeface="Source Sans Pro" panose="020B0503030403020204" pitchFamily="34" charset="0"/>
                <a:cs typeface="Arial" panose="020B0604020202020204" pitchFamily="34" charset="0"/>
              </a:rPr>
              <a:t>de forma segura los sistemas de saneamiento</a:t>
            </a:r>
          </a:p>
        </p:txBody>
      </p:sp>
    </p:spTree>
    <p:extLst>
      <p:ext uri="{BB962C8B-B14F-4D97-AF65-F5344CB8AC3E}">
        <p14:creationId xmlns:p14="http://schemas.microsoft.com/office/powerpoint/2010/main" val="2667725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3B67BA-EC8F-624A-B72D-74388047EE81}"/>
              </a:ext>
            </a:extLst>
          </p:cNvPr>
          <p:cNvSpPr>
            <a:spLocks noGrp="1"/>
          </p:cNvSpPr>
          <p:nvPr>
            <p:ph type="body" sz="quarter" idx="14"/>
          </p:nvPr>
        </p:nvSpPr>
        <p:spPr>
          <a:xfrm>
            <a:off x="132100" y="3078934"/>
            <a:ext cx="5503365" cy="2625664"/>
          </a:xfrm>
        </p:spPr>
        <p:txBody>
          <a:bodyPr rtlCol="0" anchor="t"/>
          <a:lstStyle/>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Conseguir que los sistemas de saneamiento se diseñen y gestionen de forma segura para proteger la salud de las personas de los peligros microbianos que contienen las excretas humanas.</a:t>
            </a: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Extraer los máximos beneficios para la salud de las intervenciones de saneamiento.</a:t>
            </a: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Articular el papel que desempeña el sector de la salud en el saneamiento.</a:t>
            </a: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C646335A-067D-2343-AFC2-A2DACD213320}"/>
              </a:ext>
            </a:extLst>
          </p:cNvPr>
          <p:cNvSpPr txBox="1">
            <a:spLocks/>
          </p:cNvSpPr>
          <p:nvPr/>
        </p:nvSpPr>
        <p:spPr>
          <a:xfrm>
            <a:off x="132100" y="1034946"/>
            <a:ext cx="8879800" cy="702588"/>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212121"/>
                </a:solidFill>
                <a:latin typeface="Source Sans Pro" panose="020B0503030403020204" pitchFamily="34" charset="0"/>
                <a:ea typeface="Source Sans Pro" panose="020B0503030403020204" pitchFamily="34" charset="0"/>
              </a:rPr>
              <a:t>Orientaciones autorizadas sobre salud y saneamiento que se traducen en una mejor salud.</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1358EFB8-8561-AD46-81E8-C87D2CB33259}"/>
              </a:ext>
            </a:extLst>
          </p:cNvPr>
          <p:cNvSpPr txBox="1">
            <a:spLocks/>
          </p:cNvSpPr>
          <p:nvPr/>
        </p:nvSpPr>
        <p:spPr>
          <a:xfrm>
            <a:off x="132100" y="49419"/>
            <a:ext cx="8753689" cy="592833"/>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 sz="3200" i="1" dirty="0">
                <a:solidFill>
                  <a:srgbClr val="379175"/>
                </a:solidFill>
              </a:rPr>
              <a:t>Guías para el saneamiento y la salud</a:t>
            </a:r>
            <a:r>
              <a:rPr lang="en" sz="3200" dirty="0">
                <a:solidFill>
                  <a:srgbClr val="379175"/>
                </a:solidFill>
              </a:rPr>
              <a:t> de la OMS (2018)</a:t>
            </a:r>
          </a:p>
        </p:txBody>
      </p:sp>
      <p:sp>
        <p:nvSpPr>
          <p:cNvPr id="10" name="Text Placeholder 19">
            <a:extLst>
              <a:ext uri="{FF2B5EF4-FFF2-40B4-BE49-F238E27FC236}">
                <a16:creationId xmlns:a16="http://schemas.microsoft.com/office/drawing/2014/main" id="{4175826C-EA73-A743-B777-D91F9F83CF15}"/>
              </a:ext>
            </a:extLst>
          </p:cNvPr>
          <p:cNvSpPr txBox="1">
            <a:spLocks/>
          </p:cNvSpPr>
          <p:nvPr/>
        </p:nvSpPr>
        <p:spPr>
          <a:xfrm>
            <a:off x="132100" y="2730772"/>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400" dirty="0">
                <a:solidFill>
                  <a:srgbClr val="379175"/>
                </a:solidFill>
                <a:latin typeface="Source Sans Pro" panose="020B0503030403020204" pitchFamily="34" charset="0"/>
                <a:ea typeface="Source Sans Pro" panose="020B0503030403020204" pitchFamily="34" charset="0"/>
              </a:rPr>
              <a:t>Objetivos</a:t>
            </a:r>
          </a:p>
        </p:txBody>
      </p:sp>
      <p:sp>
        <p:nvSpPr>
          <p:cNvPr id="13" name="Text Placeholder 7">
            <a:extLst>
              <a:ext uri="{FF2B5EF4-FFF2-40B4-BE49-F238E27FC236}">
                <a16:creationId xmlns:a16="http://schemas.microsoft.com/office/drawing/2014/main" id="{1FB5B240-DC3F-5B4D-B4BF-A785EFAE1D26}"/>
              </a:ext>
            </a:extLst>
          </p:cNvPr>
          <p:cNvSpPr txBox="1">
            <a:spLocks/>
          </p:cNvSpPr>
          <p:nvPr/>
        </p:nvSpPr>
        <p:spPr>
          <a:xfrm>
            <a:off x="-243316" y="1855694"/>
            <a:ext cx="5672366" cy="756918"/>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1800" dirty="0">
                <a:solidFill>
                  <a:srgbClr val="212121"/>
                </a:solidFill>
                <a:latin typeface="Source Sans Pro" panose="020B0503030403020204" pitchFamily="34" charset="0"/>
                <a:ea typeface="Source Sans Pro" panose="020B0503030403020204" pitchFamily="34" charset="0"/>
              </a:rPr>
              <a:t>Pruebas · Recomendaciones · Orientación</a:t>
            </a:r>
            <a:br>
              <a:rPr lang="es" sz="1800" dirty="0">
                <a:solidFill>
                  <a:srgbClr val="212121"/>
                </a:solidFill>
                <a:latin typeface="Source Sans Pro" panose="020B0503030403020204" pitchFamily="34" charset="0"/>
                <a:ea typeface="Source Sans Pro" panose="020B0503030403020204" pitchFamily="34" charset="0"/>
              </a:rPr>
            </a:br>
            <a:r>
              <a:rPr lang="es" sz="1800" dirty="0">
                <a:solidFill>
                  <a:srgbClr val="212121"/>
                </a:solidFill>
                <a:latin typeface="Source Sans Pro" panose="020B0503030403020204" pitchFamily="34" charset="0"/>
                <a:ea typeface="Source Sans Pro" panose="020B0503030403020204" pitchFamily="34" charset="0"/>
              </a:rPr>
              <a:t>· Herramientas · Recursos</a:t>
            </a:r>
          </a:p>
        </p:txBody>
      </p:sp>
      <p:pic>
        <p:nvPicPr>
          <p:cNvPr id="15" name="Picture 14">
            <a:extLst>
              <a:ext uri="{FF2B5EF4-FFF2-40B4-BE49-F238E27FC236}">
                <a16:creationId xmlns:a16="http://schemas.microsoft.com/office/drawing/2014/main" id="{22020069-045B-609D-D0CA-4F32B8EBAF7F}"/>
              </a:ext>
            </a:extLst>
          </p:cNvPr>
          <p:cNvPicPr>
            <a:picLocks noChangeAspect="1"/>
          </p:cNvPicPr>
          <p:nvPr/>
        </p:nvPicPr>
        <p:blipFill rotWithShape="1">
          <a:blip r:embed="rId3"/>
          <a:srcRect t="773"/>
          <a:stretch/>
        </p:blipFill>
        <p:spPr>
          <a:xfrm>
            <a:off x="5862187" y="1804005"/>
            <a:ext cx="3136167" cy="3811430"/>
          </a:xfrm>
          <a:prstGeom prst="rect">
            <a:avLst/>
          </a:prstGeom>
        </p:spPr>
      </p:pic>
    </p:spTree>
    <p:extLst>
      <p:ext uri="{BB962C8B-B14F-4D97-AF65-F5344CB8AC3E}">
        <p14:creationId xmlns:p14="http://schemas.microsoft.com/office/powerpoint/2010/main" val="203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3D78181-D40C-2C40-9C22-D222B71AA8C6}"/>
              </a:ext>
            </a:extLst>
          </p:cNvPr>
          <p:cNvGraphicFramePr>
            <a:graphicFrameLocks noGrp="1"/>
          </p:cNvGraphicFramePr>
          <p:nvPr>
            <p:extLst>
              <p:ext uri="{D42A27DB-BD31-4B8C-83A1-F6EECF244321}">
                <p14:modId xmlns:p14="http://schemas.microsoft.com/office/powerpoint/2010/main" val="2345608581"/>
              </p:ext>
            </p:extLst>
          </p:nvPr>
        </p:nvGraphicFramePr>
        <p:xfrm>
          <a:off x="177800" y="1032378"/>
          <a:ext cx="8788400" cy="5212080"/>
        </p:xfrm>
        <a:graphic>
          <a:graphicData uri="http://schemas.openxmlformats.org/drawingml/2006/table">
            <a:tbl>
              <a:tblPr firstRow="1" firstCol="1" bandRow="1">
                <a:tableStyleId>{5C22544A-7EE6-4342-B048-85BDC9FD1C3A}</a:tableStyleId>
              </a:tblPr>
              <a:tblGrid>
                <a:gridCol w="3441700">
                  <a:extLst>
                    <a:ext uri="{9D8B030D-6E8A-4147-A177-3AD203B41FA5}">
                      <a16:colId xmlns:a16="http://schemas.microsoft.com/office/drawing/2014/main" val="778790498"/>
                    </a:ext>
                  </a:extLst>
                </a:gridCol>
                <a:gridCol w="5346700">
                  <a:extLst>
                    <a:ext uri="{9D8B030D-6E8A-4147-A177-3AD203B41FA5}">
                      <a16:colId xmlns:a16="http://schemas.microsoft.com/office/drawing/2014/main" val="3366198897"/>
                    </a:ext>
                  </a:extLst>
                </a:gridCol>
              </a:tblGrid>
              <a:tr h="495736">
                <a:tc>
                  <a:txBody>
                    <a:bodyPr/>
                    <a:lstStyle/>
                    <a:p>
                      <a:pPr marL="0" marR="0" rtl="0">
                        <a:spcBef>
                          <a:spcPts val="0"/>
                        </a:spcBef>
                        <a:spcAft>
                          <a:spcPts val="0"/>
                        </a:spcAft>
                      </a:pPr>
                      <a:r>
                        <a:rPr lang="es" sz="1800" b="0" i="0" dirty="0">
                          <a:effectLst/>
                          <a:latin typeface="Source Sans Pro" panose="020B0503030403020204" pitchFamily="34" charset="0"/>
                          <a:ea typeface="Source Sans Pro" panose="020B0503030403020204" pitchFamily="34" charset="0"/>
                        </a:rPr>
                        <a:t>Introducción, alcance y objetivos</a:t>
                      </a:r>
                      <a:endParaRPr lang="en-US" sz="1800" b="0" i="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39966">
                        <a:alpha val="74000"/>
                      </a:srgbClr>
                    </a:solidFill>
                  </a:tcPr>
                </a:tc>
                <a:tc>
                  <a:txBody>
                    <a:bodyPr/>
                    <a:lstStyle/>
                    <a:p>
                      <a:pPr marL="0" marR="0" algn="l" defTabSz="914400" rtl="0" eaLnBrk="1" latinLnBrk="0" hangingPunct="1">
                        <a:spcBef>
                          <a:spcPts val="0"/>
                        </a:spcBef>
                        <a:spcAft>
                          <a:spcPts val="0"/>
                        </a:spcAft>
                      </a:pPr>
                      <a:r>
                        <a:rPr lang="es" sz="1800" b="0" i="0" kern="1200">
                          <a:solidFill>
                            <a:srgbClr val="212121"/>
                          </a:solidFill>
                          <a:effectLst/>
                          <a:latin typeface="Source Sans Pro" panose="020B0503030403020204" pitchFamily="34" charset="0"/>
                          <a:ea typeface="Source Sans Pro" panose="020B0503030403020204" pitchFamily="34" charset="0"/>
                          <a:cs typeface="+mn-cs"/>
                        </a:rPr>
                        <a:t>Capítulo 1: Introducción</a:t>
                      </a:r>
                    </a:p>
                    <a:p>
                      <a:pPr marL="0" marR="0" algn="l" defTabSz="914400" rtl="0" eaLnBrk="1" latinLnBrk="0" hangingPunct="1">
                        <a:spcBef>
                          <a:spcPts val="0"/>
                        </a:spcBef>
                        <a:spcAft>
                          <a:spcPts val="0"/>
                        </a:spcAft>
                      </a:pPr>
                      <a:r>
                        <a:rPr lang="es" sz="1800" b="0" i="0" kern="1200">
                          <a:solidFill>
                            <a:srgbClr val="212121"/>
                          </a:solidFill>
                          <a:effectLst/>
                          <a:latin typeface="Source Sans Pro" panose="020B0503030403020204" pitchFamily="34" charset="0"/>
                          <a:ea typeface="Source Sans Pro" panose="020B0503030403020204" pitchFamily="34" charset="0"/>
                          <a:cs typeface="+mn-cs"/>
                        </a:rPr>
                        <a:t> </a:t>
                      </a:r>
                    </a:p>
                  </a:txBody>
                  <a:tcPr marL="68580" marR="68580" marT="0" marB="0">
                    <a:solidFill>
                      <a:srgbClr val="339966">
                        <a:alpha val="32000"/>
                      </a:srgbClr>
                    </a:solidFill>
                  </a:tcPr>
                </a:tc>
                <a:extLst>
                  <a:ext uri="{0D108BD9-81ED-4DB2-BD59-A6C34878D82A}">
                    <a16:rowId xmlns:a16="http://schemas.microsoft.com/office/drawing/2014/main" val="394329456"/>
                  </a:ext>
                </a:extLst>
              </a:tr>
              <a:tr h="495736">
                <a:tc>
                  <a:txBody>
                    <a:bodyPr/>
                    <a:lstStyle/>
                    <a:p>
                      <a:pPr marL="0" marR="0" rtl="0">
                        <a:spcBef>
                          <a:spcPts val="0"/>
                        </a:spcBef>
                        <a:spcAft>
                          <a:spcPts val="0"/>
                        </a:spcAft>
                      </a:pPr>
                      <a:r>
                        <a:rPr lang="es" sz="1800" b="0" i="0">
                          <a:effectLst/>
                          <a:latin typeface="Source Sans Pro" panose="020B0503030403020204" pitchFamily="34" charset="0"/>
                          <a:ea typeface="Source Sans Pro" panose="020B0503030403020204" pitchFamily="34" charset="0"/>
                        </a:rPr>
                        <a:t>Recomendaciones y acciones </a:t>
                      </a:r>
                    </a:p>
                  </a:txBody>
                  <a:tcPr marL="68580" marR="68580" marT="0" marB="0">
                    <a:solidFill>
                      <a:srgbClr val="339966">
                        <a:alpha val="74000"/>
                      </a:srgbClr>
                    </a:solidFill>
                  </a:tcPr>
                </a:tc>
                <a:tc>
                  <a:txBody>
                    <a:bodyPr/>
                    <a:lstStyle/>
                    <a:p>
                      <a:pPr marL="1077913" marR="0" indent="-1077913" algn="l" defTabSz="914400" rtl="0" eaLnBrk="1" latinLnBrk="0" hangingPunct="1">
                        <a:spcBef>
                          <a:spcPts val="0"/>
                        </a:spcBef>
                        <a:spcAft>
                          <a:spcPts val="0"/>
                        </a:spcAft>
                      </a:pPr>
                      <a:r>
                        <a:rPr lang="es" sz="1800" b="0" i="0" kern="1200" dirty="0">
                          <a:solidFill>
                            <a:srgbClr val="212121"/>
                          </a:solidFill>
                          <a:effectLst/>
                          <a:latin typeface="Source Sans Pro" panose="020B0503030403020204" pitchFamily="34" charset="0"/>
                          <a:ea typeface="Source Sans Pro" panose="020B0503030403020204" pitchFamily="34" charset="0"/>
                          <a:cs typeface="+mn-cs"/>
                        </a:rPr>
                        <a:t>Capítulo 2: Recomendaciones y acciones de buenas   prácticas</a:t>
                      </a:r>
                    </a:p>
                  </a:txBody>
                  <a:tcPr marL="68580" marR="68580" marT="0" marB="0">
                    <a:solidFill>
                      <a:srgbClr val="339966">
                        <a:alpha val="32000"/>
                      </a:srgbClr>
                    </a:solidFill>
                  </a:tcPr>
                </a:tc>
                <a:extLst>
                  <a:ext uri="{0D108BD9-81ED-4DB2-BD59-A6C34878D82A}">
                    <a16:rowId xmlns:a16="http://schemas.microsoft.com/office/drawing/2014/main" val="3754040682"/>
                  </a:ext>
                </a:extLst>
              </a:tr>
              <a:tr h="991470">
                <a:tc>
                  <a:txBody>
                    <a:bodyPr/>
                    <a:lstStyle/>
                    <a:p>
                      <a:pPr marL="0" marR="0" rtl="0">
                        <a:spcBef>
                          <a:spcPts val="0"/>
                        </a:spcBef>
                        <a:spcAft>
                          <a:spcPts val="0"/>
                        </a:spcAft>
                      </a:pPr>
                      <a:r>
                        <a:rPr lang="es" sz="1800" b="0" i="0">
                          <a:effectLst/>
                          <a:latin typeface="Source Sans Pro" panose="020B0503030403020204" pitchFamily="34" charset="0"/>
                          <a:ea typeface="Source Sans Pro" panose="020B0503030403020204" pitchFamily="34" charset="0"/>
                        </a:rPr>
                        <a:t>Guías para la implementación</a:t>
                      </a:r>
                      <a:endParaRPr lang="en-US" sz="1800" b="0" i="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39966">
                        <a:alpha val="74000"/>
                      </a:srgbClr>
                    </a:solidFill>
                  </a:tcPr>
                </a:tc>
                <a:tc>
                  <a:txBody>
                    <a:bodyPr/>
                    <a:lstStyle/>
                    <a:p>
                      <a:pPr marL="0" marR="0" algn="l" defTabSz="914400" rtl="0" eaLnBrk="1" latinLnBrk="0" hangingPunct="1">
                        <a:spcBef>
                          <a:spcPts val="0"/>
                        </a:spcBef>
                        <a:spcAft>
                          <a:spcPts val="0"/>
                        </a:spcAft>
                      </a:pPr>
                      <a:r>
                        <a:rPr lang="es" sz="1800" b="0" i="0" kern="1200" dirty="0">
                          <a:solidFill>
                            <a:srgbClr val="212121"/>
                          </a:solidFill>
                          <a:effectLst/>
                          <a:latin typeface="Source Sans Pro" panose="020B0503030403020204" pitchFamily="34" charset="0"/>
                          <a:ea typeface="Source Sans Pro" panose="020B0503030403020204" pitchFamily="34" charset="0"/>
                          <a:cs typeface="+mn-cs"/>
                        </a:rPr>
                        <a:t>Capítulo 3: Sistemas de saneamiento seguro</a:t>
                      </a:r>
                    </a:p>
                    <a:p>
                      <a:pPr marL="1077913" marR="0" indent="-1077913" algn="l" defTabSz="914400" rtl="0" eaLnBrk="1" latinLnBrk="0" hangingPunct="1">
                        <a:spcBef>
                          <a:spcPts val="0"/>
                        </a:spcBef>
                        <a:spcAft>
                          <a:spcPts val="0"/>
                        </a:spcAft>
                      </a:pPr>
                      <a:r>
                        <a:rPr lang="es" sz="1800" b="0" i="0" kern="1200" dirty="0">
                          <a:solidFill>
                            <a:srgbClr val="212121"/>
                          </a:solidFill>
                          <a:effectLst/>
                          <a:latin typeface="Source Sans Pro" panose="020B0503030403020204" pitchFamily="34" charset="0"/>
                          <a:ea typeface="Source Sans Pro" panose="020B0503030403020204" pitchFamily="34" charset="0"/>
                          <a:cs typeface="+mn-cs"/>
                        </a:rPr>
                        <a:t>Capítulo 4: Permitir la prestación de servicios de saneamiento seguro</a:t>
                      </a:r>
                    </a:p>
                    <a:p>
                      <a:pPr marL="1077913" marR="0" indent="-1077913" algn="l" defTabSz="914400" rtl="0" eaLnBrk="1" latinLnBrk="0" hangingPunct="1">
                        <a:spcBef>
                          <a:spcPts val="0"/>
                        </a:spcBef>
                        <a:spcAft>
                          <a:spcPts val="0"/>
                        </a:spcAft>
                      </a:pPr>
                      <a:r>
                        <a:rPr lang="es" sz="1800" b="0" i="0" kern="1200" dirty="0">
                          <a:solidFill>
                            <a:srgbClr val="212121"/>
                          </a:solidFill>
                          <a:effectLst/>
                          <a:latin typeface="Source Sans Pro" panose="020B0503030403020204" pitchFamily="34" charset="0"/>
                          <a:ea typeface="Source Sans Pro" panose="020B0503030403020204" pitchFamily="34" charset="0"/>
                          <a:cs typeface="+mn-cs"/>
                        </a:rPr>
                        <a:t>Capítulo 5: Cambio del comportamiento en el saneamiento</a:t>
                      </a:r>
                    </a:p>
                  </a:txBody>
                  <a:tcPr marL="68580" marR="68580" marT="0" marB="0">
                    <a:solidFill>
                      <a:srgbClr val="339966">
                        <a:alpha val="32000"/>
                      </a:srgbClr>
                    </a:solidFill>
                  </a:tcPr>
                </a:tc>
                <a:extLst>
                  <a:ext uri="{0D108BD9-81ED-4DB2-BD59-A6C34878D82A}">
                    <a16:rowId xmlns:a16="http://schemas.microsoft.com/office/drawing/2014/main" val="3425702712"/>
                  </a:ext>
                </a:extLst>
              </a:tr>
              <a:tr h="1735073">
                <a:tc>
                  <a:txBody>
                    <a:bodyPr/>
                    <a:lstStyle/>
                    <a:p>
                      <a:pPr marL="0" marR="0" rtl="0">
                        <a:spcBef>
                          <a:spcPts val="0"/>
                        </a:spcBef>
                        <a:spcAft>
                          <a:spcPts val="0"/>
                        </a:spcAft>
                      </a:pPr>
                      <a:r>
                        <a:rPr lang="es" sz="1800" b="0" i="0">
                          <a:effectLst/>
                          <a:latin typeface="Source Sans Pro" panose="020B0503030403020204" pitchFamily="34" charset="0"/>
                          <a:ea typeface="Source Sans Pro" panose="020B0503030403020204" pitchFamily="34" charset="0"/>
                        </a:rPr>
                        <a:t>Recursos técnicos</a:t>
                      </a:r>
                      <a:endParaRPr lang="en-US" sz="1800" b="0" i="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39966">
                        <a:alpha val="74000"/>
                      </a:srgbClr>
                    </a:solidFill>
                  </a:tcPr>
                </a:tc>
                <a:tc>
                  <a:txBody>
                    <a:bodyPr/>
                    <a:lstStyle/>
                    <a:p>
                      <a:pPr marL="1077913" marR="0" indent="-1077913" algn="l" defTabSz="914400" rtl="0" eaLnBrk="1" latinLnBrk="0" hangingPunct="1">
                        <a:spcBef>
                          <a:spcPts val="0"/>
                        </a:spcBef>
                        <a:spcAft>
                          <a:spcPts val="0"/>
                        </a:spcAft>
                      </a:pPr>
                      <a:r>
                        <a:rPr lang="es" sz="1800" b="0" i="0" kern="1200" dirty="0">
                          <a:solidFill>
                            <a:srgbClr val="212121"/>
                          </a:solidFill>
                          <a:effectLst/>
                          <a:latin typeface="Source Sans Pro" panose="020B0503030403020204" pitchFamily="34" charset="0"/>
                          <a:ea typeface="Source Sans Pro" panose="020B0503030403020204" pitchFamily="34" charset="0"/>
                          <a:cs typeface="+mn-cs"/>
                        </a:rPr>
                        <a:t>Capítulo 6: </a:t>
                      </a:r>
                      <a:r>
                        <a:rPr lang="es-ES" sz="1800" b="0" i="0" kern="1200" dirty="0">
                          <a:solidFill>
                            <a:srgbClr val="212121"/>
                          </a:solidFill>
                          <a:effectLst/>
                          <a:latin typeface="Source Sans Pro" panose="020B0503030403020204" pitchFamily="34" charset="0"/>
                          <a:ea typeface="Source Sans Pro" panose="020B0503030403020204" pitchFamily="34" charset="0"/>
                          <a:cs typeface="+mn-cs"/>
                        </a:rPr>
                        <a:t>Organismos patógenos relacionados con las  excretas</a:t>
                      </a:r>
                      <a:endParaRPr lang="es" sz="1800" b="0" i="0" kern="1200" dirty="0">
                        <a:solidFill>
                          <a:srgbClr val="212121"/>
                        </a:solidFill>
                        <a:effectLst/>
                        <a:latin typeface="Source Sans Pro" panose="020B0503030403020204" pitchFamily="34" charset="0"/>
                        <a:ea typeface="Source Sans Pro" panose="020B0503030403020204" pitchFamily="34" charset="0"/>
                        <a:cs typeface="+mn-cs"/>
                      </a:endParaRPr>
                    </a:p>
                    <a:p>
                      <a:pPr marL="977900" marR="0" indent="-977900" algn="l" defTabSz="914400" rtl="0" eaLnBrk="1" latinLnBrk="0" hangingPunct="1">
                        <a:spcBef>
                          <a:spcPts val="0"/>
                        </a:spcBef>
                        <a:spcAft>
                          <a:spcPts val="0"/>
                        </a:spcAft>
                      </a:pPr>
                      <a:r>
                        <a:rPr lang="es" sz="1800" b="0" i="0" kern="1200" dirty="0">
                          <a:solidFill>
                            <a:srgbClr val="212121"/>
                          </a:solidFill>
                          <a:effectLst/>
                          <a:latin typeface="Source Sans Pro" panose="020B0503030403020204" pitchFamily="34" charset="0"/>
                          <a:ea typeface="Source Sans Pro" panose="020B0503030403020204" pitchFamily="34" charset="0"/>
                          <a:cs typeface="+mn-cs"/>
                        </a:rPr>
                        <a:t>Capítulo 7: Métodos</a:t>
                      </a:r>
                    </a:p>
                    <a:p>
                      <a:pPr marL="1077913" marR="0" indent="-1077913" algn="l" defTabSz="914400" rtl="0" eaLnBrk="1" latinLnBrk="0" hangingPunct="1">
                        <a:spcBef>
                          <a:spcPts val="0"/>
                        </a:spcBef>
                        <a:spcAft>
                          <a:spcPts val="0"/>
                        </a:spcAft>
                      </a:pPr>
                      <a:r>
                        <a:rPr lang="es" sz="1800" b="0" i="0" kern="1200" dirty="0">
                          <a:solidFill>
                            <a:srgbClr val="212121"/>
                          </a:solidFill>
                          <a:effectLst/>
                          <a:latin typeface="Source Sans Pro" panose="020B0503030403020204" pitchFamily="34" charset="0"/>
                          <a:ea typeface="Source Sans Pro" panose="020B0503030403020204" pitchFamily="34" charset="0"/>
                          <a:cs typeface="+mn-cs"/>
                        </a:rPr>
                        <a:t>Capítulo 8: Evidencia sobre la eficacia y la implementación de las intervenciones de saneamiento</a:t>
                      </a:r>
                    </a:p>
                    <a:p>
                      <a:pPr marL="977900" marR="0" indent="-977900" algn="l" defTabSz="914400" rtl="0" eaLnBrk="1" latinLnBrk="0" hangingPunct="1">
                        <a:spcBef>
                          <a:spcPts val="0"/>
                        </a:spcBef>
                        <a:spcAft>
                          <a:spcPts val="0"/>
                        </a:spcAft>
                      </a:pPr>
                      <a:r>
                        <a:rPr lang="es" sz="1800" b="0" i="0" kern="1200" dirty="0">
                          <a:solidFill>
                            <a:srgbClr val="212121"/>
                          </a:solidFill>
                          <a:effectLst/>
                          <a:latin typeface="Source Sans Pro" panose="020B0503030403020204" pitchFamily="34" charset="0"/>
                          <a:ea typeface="Source Sans Pro" panose="020B0503030403020204" pitchFamily="34" charset="0"/>
                          <a:cs typeface="+mn-cs"/>
                        </a:rPr>
                        <a:t>Capítulo 9: Necesidades de investigación</a:t>
                      </a:r>
                    </a:p>
                    <a:p>
                      <a:pPr marL="1077913" marR="0" indent="-1077913" algn="l" defTabSz="914400" rtl="0" eaLnBrk="1" latinLnBrk="0" hangingPunct="1">
                        <a:spcBef>
                          <a:spcPts val="0"/>
                        </a:spcBef>
                        <a:spcAft>
                          <a:spcPts val="0"/>
                        </a:spcAft>
                      </a:pPr>
                      <a:r>
                        <a:rPr lang="es" sz="1800" b="0" i="0" kern="1200" dirty="0">
                          <a:solidFill>
                            <a:srgbClr val="212121"/>
                          </a:solidFill>
                          <a:effectLst/>
                          <a:latin typeface="Source Sans Pro" panose="020B0503030403020204" pitchFamily="34" charset="0"/>
                          <a:ea typeface="Source Sans Pro" panose="020B0503030403020204" pitchFamily="34" charset="0"/>
                          <a:cs typeface="+mn-cs"/>
                        </a:rPr>
                        <a:t>Anexo I:       Hojas de información sobre sistemas de saneamiento</a:t>
                      </a:r>
                    </a:p>
                    <a:p>
                      <a:pPr marL="977900" marR="0" indent="-977900" algn="l" defTabSz="914400" rtl="0" eaLnBrk="1" latinLnBrk="0" hangingPunct="1">
                        <a:spcBef>
                          <a:spcPts val="0"/>
                        </a:spcBef>
                        <a:spcAft>
                          <a:spcPts val="0"/>
                        </a:spcAft>
                      </a:pPr>
                      <a:r>
                        <a:rPr lang="es" sz="1800" b="0" i="0" kern="1200" dirty="0">
                          <a:solidFill>
                            <a:srgbClr val="212121"/>
                          </a:solidFill>
                          <a:effectLst/>
                          <a:latin typeface="Source Sans Pro" panose="020B0503030403020204" pitchFamily="34" charset="0"/>
                          <a:ea typeface="Source Sans Pro" panose="020B0503030403020204" pitchFamily="34" charset="0"/>
                          <a:cs typeface="+mn-cs"/>
                        </a:rPr>
                        <a:t>Anexo II:      Glosario de términos de saneamiento</a:t>
                      </a:r>
                    </a:p>
                  </a:txBody>
                  <a:tcPr marL="68580" marR="68580" marT="0" marB="0">
                    <a:solidFill>
                      <a:srgbClr val="339966">
                        <a:alpha val="32000"/>
                      </a:srgbClr>
                    </a:solidFill>
                  </a:tcPr>
                </a:tc>
                <a:extLst>
                  <a:ext uri="{0D108BD9-81ED-4DB2-BD59-A6C34878D82A}">
                    <a16:rowId xmlns:a16="http://schemas.microsoft.com/office/drawing/2014/main" val="2312751213"/>
                  </a:ext>
                </a:extLst>
              </a:tr>
            </a:tbl>
          </a:graphicData>
        </a:graphic>
      </p:graphicFrame>
      <p:sp>
        <p:nvSpPr>
          <p:cNvPr id="6" name="Text Placeholder 19">
            <a:extLst>
              <a:ext uri="{FF2B5EF4-FFF2-40B4-BE49-F238E27FC236}">
                <a16:creationId xmlns:a16="http://schemas.microsoft.com/office/drawing/2014/main" id="{899EE2A3-B19D-D447-855C-88783DAF5FFF}"/>
              </a:ext>
            </a:extLst>
          </p:cNvPr>
          <p:cNvSpPr txBox="1">
            <a:spLocks/>
          </p:cNvSpPr>
          <p:nvPr/>
        </p:nvSpPr>
        <p:spPr>
          <a:xfrm>
            <a:off x="0" y="31809"/>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a:solidFill>
                  <a:srgbClr val="379175"/>
                </a:solidFill>
              </a:rPr>
              <a:t>Estructura de las </a:t>
            </a:r>
            <a:r>
              <a:rPr lang="en" sz="3200" i="1">
                <a:solidFill>
                  <a:srgbClr val="379175"/>
                </a:solidFill>
              </a:rPr>
              <a:t>Guías</a:t>
            </a:r>
          </a:p>
        </p:txBody>
      </p:sp>
    </p:spTree>
    <p:extLst>
      <p:ext uri="{BB962C8B-B14F-4D97-AF65-F5344CB8AC3E}">
        <p14:creationId xmlns:p14="http://schemas.microsoft.com/office/powerpoint/2010/main" val="297380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9952A0C-7D0A-1C4C-9E77-FE80D529ECF0}"/>
              </a:ext>
            </a:extLst>
          </p:cNvPr>
          <p:cNvSpPr>
            <a:spLocks noGrp="1"/>
          </p:cNvSpPr>
          <p:nvPr>
            <p:ph type="body" sz="quarter" idx="4294967295"/>
          </p:nvPr>
        </p:nvSpPr>
        <p:spPr>
          <a:xfrm>
            <a:off x="671686" y="2420582"/>
            <a:ext cx="8059783" cy="3168293"/>
          </a:xfrm>
          <a:prstGeom prst="rect">
            <a:avLst/>
          </a:prstGeom>
        </p:spPr>
        <p:txBody>
          <a:bodyPr rtlCol="0" anchor="t"/>
          <a:lstStyle/>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Erradicar la defecación al aire libre. </a:t>
            </a: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Priorizar el acceso universal a los inodoros, sin dejar de planificar el logro de avances equitativos.</a:t>
            </a: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Cobertura de toda la comunidad con un nivel de servicio mínimo. </a:t>
            </a: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Utilizar simultáneamente enfoques vinculados a la demanda</a:t>
            </a:r>
            <a:br>
              <a:rPr lang="es" sz="2000" dirty="0">
                <a:solidFill>
                  <a:srgbClr val="212121"/>
                </a:solidFill>
                <a:latin typeface="Source Sans Pro" panose="020B0503030403020204" pitchFamily="34" charset="0"/>
                <a:ea typeface="Source Sans Pro" panose="020B0503030403020204" pitchFamily="34" charset="0"/>
              </a:rPr>
            </a:br>
            <a:r>
              <a:rPr lang="es" sz="2000" dirty="0">
                <a:solidFill>
                  <a:srgbClr val="212121"/>
                </a:solidFill>
                <a:latin typeface="Source Sans Pro" panose="020B0503030403020204" pitchFamily="34" charset="0"/>
                <a:ea typeface="Source Sans Pro" panose="020B0503030403020204" pitchFamily="34" charset="0"/>
              </a:rPr>
              <a:t>y a la oferta para lograr su adopción y uso sostenido.</a:t>
            </a: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Se pueden fomentar los inodoros compartidos y públicos</a:t>
            </a:r>
            <a:br>
              <a:rPr lang="es" sz="2000" dirty="0">
                <a:solidFill>
                  <a:srgbClr val="212121"/>
                </a:solidFill>
                <a:latin typeface="Source Sans Pro" panose="020B0503030403020204" pitchFamily="34" charset="0"/>
                <a:ea typeface="Source Sans Pro" panose="020B0503030403020204" pitchFamily="34" charset="0"/>
              </a:rPr>
            </a:br>
            <a:r>
              <a:rPr lang="es" sz="2000" dirty="0">
                <a:solidFill>
                  <a:srgbClr val="212121"/>
                </a:solidFill>
                <a:latin typeface="Source Sans Pro" panose="020B0503030403020204" pitchFamily="34" charset="0"/>
                <a:ea typeface="Source Sans Pro" panose="020B0503030403020204" pitchFamily="34" charset="0"/>
              </a:rPr>
              <a:t>entre los hogares como un paso intermedio cuando no resulta factible que cada hogar disponga de un </a:t>
            </a:r>
            <a:r>
              <a:rPr lang="es-ES" sz="2000" dirty="0">
                <a:solidFill>
                  <a:srgbClr val="212121"/>
                </a:solidFill>
                <a:latin typeface="Source Sans Pro" panose="020B0503030403020204" pitchFamily="34" charset="0"/>
                <a:ea typeface="Source Sans Pro" panose="020B0503030403020204" pitchFamily="34" charset="0"/>
              </a:rPr>
              <a:t>inodoro </a:t>
            </a:r>
            <a:r>
              <a:rPr lang="es" sz="2000" dirty="0">
                <a:solidFill>
                  <a:srgbClr val="212121"/>
                </a:solidFill>
                <a:latin typeface="Source Sans Pro" panose="020B0503030403020204" pitchFamily="34" charset="0"/>
                <a:ea typeface="Source Sans Pro" panose="020B0503030403020204" pitchFamily="34" charset="0"/>
              </a:rPr>
              <a:t>propio.</a:t>
            </a:r>
          </a:p>
        </p:txBody>
      </p:sp>
      <p:sp>
        <p:nvSpPr>
          <p:cNvPr id="4" name="Text Placeholder 19">
            <a:extLst>
              <a:ext uri="{FF2B5EF4-FFF2-40B4-BE49-F238E27FC236}">
                <a16:creationId xmlns:a16="http://schemas.microsoft.com/office/drawing/2014/main" id="{002B65CD-000F-CC41-BFE4-A425962F2AC6}"/>
              </a:ext>
            </a:extLst>
          </p:cNvPr>
          <p:cNvSpPr txBox="1">
            <a:spLocks/>
          </p:cNvSpPr>
          <p:nvPr/>
        </p:nvSpPr>
        <p:spPr>
          <a:xfrm>
            <a:off x="109253" y="636864"/>
            <a:ext cx="8622216" cy="330085"/>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b="1" dirty="0">
                <a:solidFill>
                  <a:srgbClr val="212121"/>
                </a:solidFill>
              </a:rPr>
              <a:t>Derivadas de una revisión exhaustiva de las pruebas</a:t>
            </a:r>
            <a:br>
              <a:rPr lang="es" sz="2000" b="1" dirty="0">
                <a:solidFill>
                  <a:srgbClr val="212121"/>
                </a:solidFill>
              </a:rPr>
            </a:br>
            <a:r>
              <a:rPr lang="es" sz="2000" b="1" dirty="0">
                <a:solidFill>
                  <a:srgbClr val="212121"/>
                </a:solidFill>
              </a:rPr>
              <a:t>y de amplias aportaciones de expertos y usuarios finales</a:t>
            </a:r>
            <a:endParaRPr lang="en-CH" sz="2000" b="1" dirty="0">
              <a:solidFill>
                <a:srgbClr val="212121"/>
              </a:solidFill>
            </a:endParaRPr>
          </a:p>
        </p:txBody>
      </p:sp>
      <p:sp>
        <p:nvSpPr>
          <p:cNvPr id="5" name="Text Placeholder 19">
            <a:extLst>
              <a:ext uri="{FF2B5EF4-FFF2-40B4-BE49-F238E27FC236}">
                <a16:creationId xmlns:a16="http://schemas.microsoft.com/office/drawing/2014/main" id="{0E5EE612-C02C-9E4D-B165-AD0FA62C02FE}"/>
              </a:ext>
            </a:extLst>
          </p:cNvPr>
          <p:cNvSpPr txBox="1">
            <a:spLocks/>
          </p:cNvSpPr>
          <p:nvPr/>
        </p:nvSpPr>
        <p:spPr>
          <a:xfrm>
            <a:off x="109253" y="31690"/>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Recomendaciones</a:t>
            </a:r>
          </a:p>
        </p:txBody>
      </p:sp>
      <p:sp>
        <p:nvSpPr>
          <p:cNvPr id="6" name="Text Placeholder 7">
            <a:extLst>
              <a:ext uri="{FF2B5EF4-FFF2-40B4-BE49-F238E27FC236}">
                <a16:creationId xmlns:a16="http://schemas.microsoft.com/office/drawing/2014/main" id="{D721EBFA-A232-524E-9D18-67785531A032}"/>
              </a:ext>
            </a:extLst>
          </p:cNvPr>
          <p:cNvSpPr txBox="1">
            <a:spLocks/>
          </p:cNvSpPr>
          <p:nvPr/>
        </p:nvSpPr>
        <p:spPr>
          <a:xfrm>
            <a:off x="368165" y="1488667"/>
            <a:ext cx="8622215" cy="37147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es" sz="2400" dirty="0">
                <a:solidFill>
                  <a:srgbClr val="379175"/>
                </a:solidFill>
                <a:latin typeface="Source Sans Pro" panose="020B0503030403020204" pitchFamily="34" charset="0"/>
                <a:ea typeface="Source Sans Pro" panose="020B0503030403020204" pitchFamily="34" charset="0"/>
              </a:rPr>
              <a:t>1. Garantizar el acceso universal y el uso de inodoros que aseguren la disposición segura de las excretas</a:t>
            </a:r>
          </a:p>
        </p:txBody>
      </p:sp>
    </p:spTree>
    <p:extLst>
      <p:ext uri="{BB962C8B-B14F-4D97-AF65-F5344CB8AC3E}">
        <p14:creationId xmlns:p14="http://schemas.microsoft.com/office/powerpoint/2010/main" val="64302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
            <a:extLst>
              <a:ext uri="{FF2B5EF4-FFF2-40B4-BE49-F238E27FC236}">
                <a16:creationId xmlns:a16="http://schemas.microsoft.com/office/drawing/2014/main" id="{D88B0A52-A0F7-A54D-94F7-A277C6AB50F1}"/>
              </a:ext>
            </a:extLst>
          </p:cNvPr>
          <p:cNvSpPr txBox="1">
            <a:spLocks/>
          </p:cNvSpPr>
          <p:nvPr/>
        </p:nvSpPr>
        <p:spPr>
          <a:xfrm>
            <a:off x="748011" y="2435753"/>
            <a:ext cx="7187330" cy="2356598"/>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Se debe garantizar la seguridad en toda la cadena de servicios de saneamiento, desde los inodoros, la contención, el transporte y el tratamiento hasta el uso y/o diposición final. </a:t>
            </a: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La selección de tecnologías y servicios debe depender de cada contexto concreto.</a:t>
            </a: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Mejora incremental a partir de la evaluación de riesgos a escala local (por ejemplo, la planificación de la seguridad del saneamiento).</a:t>
            </a: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p:txBody>
      </p:sp>
      <p:sp>
        <p:nvSpPr>
          <p:cNvPr id="16" name="Text Placeholder 7">
            <a:extLst>
              <a:ext uri="{FF2B5EF4-FFF2-40B4-BE49-F238E27FC236}">
                <a16:creationId xmlns:a16="http://schemas.microsoft.com/office/drawing/2014/main" id="{FA6D3A91-B381-3741-BCE7-A087FC055D91}"/>
              </a:ext>
            </a:extLst>
          </p:cNvPr>
          <p:cNvSpPr txBox="1">
            <a:spLocks/>
          </p:cNvSpPr>
          <p:nvPr/>
        </p:nvSpPr>
        <p:spPr>
          <a:xfrm>
            <a:off x="521785" y="1507998"/>
            <a:ext cx="8622215" cy="37147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es" sz="2400" dirty="0">
                <a:solidFill>
                  <a:srgbClr val="379175"/>
                </a:solidFill>
                <a:latin typeface="Source Sans Pro" panose="020B0503030403020204" pitchFamily="34" charset="0"/>
                <a:ea typeface="Source Sans Pro" panose="020B0503030403020204" pitchFamily="34" charset="0"/>
              </a:rPr>
              <a:t>2. Garantizar el acceso universal a sistemas seguros</a:t>
            </a:r>
            <a:br>
              <a:rPr lang="es" sz="2400" dirty="0">
                <a:solidFill>
                  <a:srgbClr val="379175"/>
                </a:solidFill>
                <a:latin typeface="Source Sans Pro" panose="020B0503030403020204" pitchFamily="34" charset="0"/>
                <a:ea typeface="Source Sans Pro" panose="020B0503030403020204" pitchFamily="34" charset="0"/>
              </a:rPr>
            </a:br>
            <a:r>
              <a:rPr lang="es" sz="2400" dirty="0">
                <a:solidFill>
                  <a:srgbClr val="379175"/>
                </a:solidFill>
                <a:latin typeface="Source Sans Pro" panose="020B0503030403020204" pitchFamily="34" charset="0"/>
                <a:ea typeface="Source Sans Pro" panose="020B0503030403020204" pitchFamily="34" charset="0"/>
              </a:rPr>
              <a:t>en toda la cadena de servicios de saneamiento</a:t>
            </a:r>
          </a:p>
        </p:txBody>
      </p:sp>
      <p:sp>
        <p:nvSpPr>
          <p:cNvPr id="2" name="Text Placeholder 19">
            <a:extLst>
              <a:ext uri="{FF2B5EF4-FFF2-40B4-BE49-F238E27FC236}">
                <a16:creationId xmlns:a16="http://schemas.microsoft.com/office/drawing/2014/main" id="{79781614-2954-EA04-6B03-C5E66C7A30E1}"/>
              </a:ext>
            </a:extLst>
          </p:cNvPr>
          <p:cNvSpPr txBox="1">
            <a:spLocks/>
          </p:cNvSpPr>
          <p:nvPr/>
        </p:nvSpPr>
        <p:spPr>
          <a:xfrm>
            <a:off x="109253" y="636864"/>
            <a:ext cx="8622216" cy="330085"/>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b="1" dirty="0">
                <a:solidFill>
                  <a:srgbClr val="212121"/>
                </a:solidFill>
              </a:rPr>
              <a:t>Derivadas de una revisión exhaustiva de las pruebas</a:t>
            </a:r>
            <a:br>
              <a:rPr lang="es" sz="2000" b="1" dirty="0">
                <a:solidFill>
                  <a:srgbClr val="212121"/>
                </a:solidFill>
              </a:rPr>
            </a:br>
            <a:r>
              <a:rPr lang="es" sz="2000" b="1" dirty="0">
                <a:solidFill>
                  <a:srgbClr val="212121"/>
                </a:solidFill>
              </a:rPr>
              <a:t>y de amplias aportaciones de expertos y usuarios finales</a:t>
            </a:r>
            <a:endParaRPr lang="en-CH" sz="2000" b="1" dirty="0">
              <a:solidFill>
                <a:srgbClr val="212121"/>
              </a:solidFill>
            </a:endParaRPr>
          </a:p>
        </p:txBody>
      </p:sp>
      <p:sp>
        <p:nvSpPr>
          <p:cNvPr id="3" name="Text Placeholder 19">
            <a:extLst>
              <a:ext uri="{FF2B5EF4-FFF2-40B4-BE49-F238E27FC236}">
                <a16:creationId xmlns:a16="http://schemas.microsoft.com/office/drawing/2014/main" id="{963F9CA2-812A-8CB1-3C66-855BF35F514C}"/>
              </a:ext>
            </a:extLst>
          </p:cNvPr>
          <p:cNvSpPr txBox="1">
            <a:spLocks/>
          </p:cNvSpPr>
          <p:nvPr/>
        </p:nvSpPr>
        <p:spPr>
          <a:xfrm>
            <a:off x="109253" y="31690"/>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Recomendaciones</a:t>
            </a:r>
          </a:p>
        </p:txBody>
      </p:sp>
    </p:spTree>
    <p:extLst>
      <p:ext uri="{BB962C8B-B14F-4D97-AF65-F5344CB8AC3E}">
        <p14:creationId xmlns:p14="http://schemas.microsoft.com/office/powerpoint/2010/main" val="9814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
            <a:extLst>
              <a:ext uri="{FF2B5EF4-FFF2-40B4-BE49-F238E27FC236}">
                <a16:creationId xmlns:a16="http://schemas.microsoft.com/office/drawing/2014/main" id="{1096295D-0F9A-1346-B65D-3CDF0EF360A6}"/>
              </a:ext>
            </a:extLst>
          </p:cNvPr>
          <p:cNvSpPr txBox="1">
            <a:spLocks/>
          </p:cNvSpPr>
          <p:nvPr/>
        </p:nvSpPr>
        <p:spPr>
          <a:xfrm>
            <a:off x="690341" y="2851485"/>
            <a:ext cx="7539259" cy="1532026"/>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Para aumentar la eficiencia y los efectos sobre la salud,</a:t>
            </a:r>
            <a:br>
              <a:rPr lang="es" sz="2000" dirty="0">
                <a:solidFill>
                  <a:srgbClr val="212121"/>
                </a:solidFill>
                <a:latin typeface="Source Sans Pro" panose="020B0503030403020204" pitchFamily="34" charset="0"/>
                <a:ea typeface="Source Sans Pro" panose="020B0503030403020204" pitchFamily="34" charset="0"/>
              </a:rPr>
            </a:br>
            <a:r>
              <a:rPr lang="es" sz="2000" dirty="0">
                <a:solidFill>
                  <a:srgbClr val="212121"/>
                </a:solidFill>
                <a:latin typeface="Source Sans Pro" panose="020B0503030403020204" pitchFamily="34" charset="0"/>
                <a:ea typeface="Source Sans Pro" panose="020B0503030403020204" pitchFamily="34" charset="0"/>
              </a:rPr>
              <a:t>el saneamiento debe ofrecerse y gestionarse como parte de un conjunto de servicios prestados a nivel local (residuos sólidos, transporte, etc.).</a:t>
            </a: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La sostenibilidad y los efectos sobre la salud se lograrán mediante la coordinación con medidas de agua e higiene, como las relacionadas con el abastecimiento de agua,</a:t>
            </a:r>
            <a:br>
              <a:rPr lang="es" sz="2000" dirty="0">
                <a:solidFill>
                  <a:srgbClr val="212121"/>
                </a:solidFill>
                <a:latin typeface="Source Sans Pro" panose="020B0503030403020204" pitchFamily="34" charset="0"/>
                <a:ea typeface="Source Sans Pro" panose="020B0503030403020204" pitchFamily="34" charset="0"/>
              </a:rPr>
            </a:br>
            <a:r>
              <a:rPr lang="es" sz="2000" dirty="0">
                <a:solidFill>
                  <a:srgbClr val="212121"/>
                </a:solidFill>
                <a:latin typeface="Source Sans Pro" panose="020B0503030403020204" pitchFamily="34" charset="0"/>
                <a:ea typeface="Source Sans Pro" panose="020B0503030403020204" pitchFamily="34" charset="0"/>
              </a:rPr>
              <a:t>la higiene, los residuos animales y las heces infantiles. </a:t>
            </a:r>
          </a:p>
        </p:txBody>
      </p:sp>
      <p:sp>
        <p:nvSpPr>
          <p:cNvPr id="14" name="Text Placeholder 7">
            <a:extLst>
              <a:ext uri="{FF2B5EF4-FFF2-40B4-BE49-F238E27FC236}">
                <a16:creationId xmlns:a16="http://schemas.microsoft.com/office/drawing/2014/main" id="{9AB67EB1-16A1-104E-A5DD-E57831539754}"/>
              </a:ext>
            </a:extLst>
          </p:cNvPr>
          <p:cNvSpPr txBox="1">
            <a:spLocks/>
          </p:cNvSpPr>
          <p:nvPr/>
        </p:nvSpPr>
        <p:spPr>
          <a:xfrm>
            <a:off x="431074" y="1521932"/>
            <a:ext cx="7978573" cy="37147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es" sz="2400" dirty="0">
                <a:solidFill>
                  <a:srgbClr val="379175"/>
                </a:solidFill>
                <a:latin typeface="Source Sans Pro" panose="020B0503030403020204" pitchFamily="34" charset="0"/>
                <a:ea typeface="Source Sans Pro" panose="020B0503030403020204" pitchFamily="34" charset="0"/>
              </a:rPr>
              <a:t>3. El saneamiento debe abordarse como parte</a:t>
            </a:r>
            <a:br>
              <a:rPr lang="es" sz="2400" dirty="0">
                <a:solidFill>
                  <a:srgbClr val="379175"/>
                </a:solidFill>
                <a:latin typeface="Source Sans Pro" panose="020B0503030403020204" pitchFamily="34" charset="0"/>
                <a:ea typeface="Source Sans Pro" panose="020B0503030403020204" pitchFamily="34" charset="0"/>
              </a:rPr>
            </a:br>
            <a:r>
              <a:rPr lang="es" sz="2400" dirty="0">
                <a:solidFill>
                  <a:srgbClr val="379175"/>
                </a:solidFill>
                <a:latin typeface="Source Sans Pro" panose="020B0503030403020204" pitchFamily="34" charset="0"/>
                <a:ea typeface="Source Sans Pro" panose="020B0503030403020204" pitchFamily="34" charset="0"/>
              </a:rPr>
              <a:t>de los servicios prestados localmente y de los programas</a:t>
            </a:r>
            <a:br>
              <a:rPr lang="es" sz="2400" dirty="0">
                <a:solidFill>
                  <a:srgbClr val="379175"/>
                </a:solidFill>
                <a:latin typeface="Source Sans Pro" panose="020B0503030403020204" pitchFamily="34" charset="0"/>
                <a:ea typeface="Source Sans Pro" panose="020B0503030403020204" pitchFamily="34" charset="0"/>
              </a:rPr>
            </a:br>
            <a:r>
              <a:rPr lang="es" sz="2400" dirty="0">
                <a:solidFill>
                  <a:srgbClr val="379175"/>
                </a:solidFill>
                <a:latin typeface="Source Sans Pro" panose="020B0503030403020204" pitchFamily="34" charset="0"/>
                <a:ea typeface="Source Sans Pro" panose="020B0503030403020204" pitchFamily="34" charset="0"/>
              </a:rPr>
              <a:t>y políticas de desarrollo más amplios.</a:t>
            </a:r>
          </a:p>
        </p:txBody>
      </p:sp>
      <p:sp>
        <p:nvSpPr>
          <p:cNvPr id="2" name="Text Placeholder 19">
            <a:extLst>
              <a:ext uri="{FF2B5EF4-FFF2-40B4-BE49-F238E27FC236}">
                <a16:creationId xmlns:a16="http://schemas.microsoft.com/office/drawing/2014/main" id="{F4BDA980-2BE3-D5FE-C32A-F08D77A16CFE}"/>
              </a:ext>
            </a:extLst>
          </p:cNvPr>
          <p:cNvSpPr txBox="1">
            <a:spLocks/>
          </p:cNvSpPr>
          <p:nvPr/>
        </p:nvSpPr>
        <p:spPr>
          <a:xfrm>
            <a:off x="109253" y="636864"/>
            <a:ext cx="8622216" cy="330085"/>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b="1" dirty="0">
                <a:solidFill>
                  <a:srgbClr val="212121"/>
                </a:solidFill>
              </a:rPr>
              <a:t>Derivadas de una revisión exhaustiva de las pruebas</a:t>
            </a:r>
            <a:br>
              <a:rPr lang="es" sz="2000" b="1" dirty="0">
                <a:solidFill>
                  <a:srgbClr val="212121"/>
                </a:solidFill>
              </a:rPr>
            </a:br>
            <a:r>
              <a:rPr lang="es" sz="2000" b="1" dirty="0">
                <a:solidFill>
                  <a:srgbClr val="212121"/>
                </a:solidFill>
              </a:rPr>
              <a:t>y de amplias aportaciones de expertos y usuarios finales</a:t>
            </a:r>
            <a:endParaRPr lang="en-CH" sz="2000" b="1" dirty="0">
              <a:solidFill>
                <a:srgbClr val="212121"/>
              </a:solidFill>
            </a:endParaRPr>
          </a:p>
        </p:txBody>
      </p:sp>
      <p:sp>
        <p:nvSpPr>
          <p:cNvPr id="3" name="Text Placeholder 19">
            <a:extLst>
              <a:ext uri="{FF2B5EF4-FFF2-40B4-BE49-F238E27FC236}">
                <a16:creationId xmlns:a16="http://schemas.microsoft.com/office/drawing/2014/main" id="{60A0B410-2F82-F5A4-6B74-945925B7BA16}"/>
              </a:ext>
            </a:extLst>
          </p:cNvPr>
          <p:cNvSpPr txBox="1">
            <a:spLocks/>
          </p:cNvSpPr>
          <p:nvPr/>
        </p:nvSpPr>
        <p:spPr>
          <a:xfrm>
            <a:off x="109253" y="31690"/>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Recomendaciones</a:t>
            </a:r>
          </a:p>
        </p:txBody>
      </p:sp>
    </p:spTree>
    <p:extLst>
      <p:ext uri="{BB962C8B-B14F-4D97-AF65-F5344CB8AC3E}">
        <p14:creationId xmlns:p14="http://schemas.microsoft.com/office/powerpoint/2010/main" val="193208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platzhalter 1">
            <a:extLst>
              <a:ext uri="{FF2B5EF4-FFF2-40B4-BE49-F238E27FC236}">
                <a16:creationId xmlns:a16="http://schemas.microsoft.com/office/drawing/2014/main" id="{FC3A4590-08EF-C543-8943-7B9C7F90C95E}"/>
              </a:ext>
            </a:extLst>
          </p:cNvPr>
          <p:cNvSpPr txBox="1">
            <a:spLocks/>
          </p:cNvSpPr>
          <p:nvPr/>
        </p:nvSpPr>
        <p:spPr>
          <a:xfrm>
            <a:off x="767912" y="2956965"/>
            <a:ext cx="7304897" cy="944070"/>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Aumento de la participación del sector de la salud en funciones básicas, como la coordinación, la inversión, la elaboración</a:t>
            </a:r>
            <a:br>
              <a:rPr lang="es" sz="2000" dirty="0">
                <a:solidFill>
                  <a:srgbClr val="212121"/>
                </a:solidFill>
                <a:latin typeface="Source Sans Pro" panose="020B0503030403020204" pitchFamily="34" charset="0"/>
                <a:ea typeface="Source Sans Pro" panose="020B0503030403020204" pitchFamily="34" charset="0"/>
              </a:rPr>
            </a:br>
            <a:r>
              <a:rPr lang="es" sz="2000" dirty="0">
                <a:solidFill>
                  <a:srgbClr val="212121"/>
                </a:solidFill>
                <a:latin typeface="Source Sans Pro" panose="020B0503030403020204" pitchFamily="34" charset="0"/>
                <a:ea typeface="Source Sans Pro" panose="020B0503030403020204" pitchFamily="34" charset="0"/>
              </a:rPr>
              <a:t>de normas y reglamentos (aunque sin asumir funciones que desempeñan mejor otros).</a:t>
            </a:r>
          </a:p>
          <a:p>
            <a:pPr marL="0" indent="0" rtl="0">
              <a:lnSpc>
                <a:spcPct val="100000"/>
              </a:lnSpc>
              <a:buNone/>
            </a:pPr>
            <a:endParaRPr lang="en-GB" sz="2000" dirty="0">
              <a:solidFill>
                <a:srgbClr val="212121"/>
              </a:solidFill>
              <a:latin typeface="Source Sans Pro" panose="020B0503030403020204" pitchFamily="34" charset="0"/>
              <a:ea typeface="Source Sans Pro" panose="020B0503030403020204" pitchFamily="34" charset="0"/>
            </a:endParaRP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p:txBody>
      </p:sp>
      <p:sp>
        <p:nvSpPr>
          <p:cNvPr id="18" name="Text Placeholder 7">
            <a:extLst>
              <a:ext uri="{FF2B5EF4-FFF2-40B4-BE49-F238E27FC236}">
                <a16:creationId xmlns:a16="http://schemas.microsoft.com/office/drawing/2014/main" id="{2C368517-699E-D74B-8A55-A3B269160EE7}"/>
              </a:ext>
            </a:extLst>
          </p:cNvPr>
          <p:cNvSpPr txBox="1">
            <a:spLocks/>
          </p:cNvSpPr>
          <p:nvPr/>
        </p:nvSpPr>
        <p:spPr>
          <a:xfrm>
            <a:off x="536256" y="1562263"/>
            <a:ext cx="7935476" cy="37147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es" sz="2400" dirty="0">
                <a:solidFill>
                  <a:srgbClr val="379175"/>
                </a:solidFill>
                <a:latin typeface="Source Sans Pro" panose="020B0503030403020204" pitchFamily="34" charset="0"/>
                <a:ea typeface="Source Sans Pro" panose="020B0503030403020204" pitchFamily="34" charset="0"/>
              </a:rPr>
              <a:t>4. El sector de la salud debe cumplir funciones básicas</a:t>
            </a:r>
            <a:br>
              <a:rPr lang="es" sz="2400" dirty="0">
                <a:solidFill>
                  <a:srgbClr val="379175"/>
                </a:solidFill>
                <a:latin typeface="Source Sans Pro" panose="020B0503030403020204" pitchFamily="34" charset="0"/>
                <a:ea typeface="Source Sans Pro" panose="020B0503030403020204" pitchFamily="34" charset="0"/>
              </a:rPr>
            </a:br>
            <a:r>
              <a:rPr lang="es" sz="2400" dirty="0">
                <a:solidFill>
                  <a:srgbClr val="379175"/>
                </a:solidFill>
                <a:latin typeface="Source Sans Pro" panose="020B0503030403020204" pitchFamily="34" charset="0"/>
                <a:ea typeface="Source Sans Pro" panose="020B0503030403020204" pitchFamily="34" charset="0"/>
              </a:rPr>
              <a:t>para garantizar un saneamiento seguro a fin de proteger</a:t>
            </a:r>
            <a:br>
              <a:rPr lang="es" sz="2400" dirty="0">
                <a:solidFill>
                  <a:srgbClr val="379175"/>
                </a:solidFill>
                <a:latin typeface="Source Sans Pro" panose="020B0503030403020204" pitchFamily="34" charset="0"/>
                <a:ea typeface="Source Sans Pro" panose="020B0503030403020204" pitchFamily="34" charset="0"/>
              </a:rPr>
            </a:br>
            <a:r>
              <a:rPr lang="es" sz="2400" dirty="0">
                <a:solidFill>
                  <a:srgbClr val="379175"/>
                </a:solidFill>
                <a:latin typeface="Source Sans Pro" panose="020B0503030403020204" pitchFamily="34" charset="0"/>
                <a:ea typeface="Source Sans Pro" panose="020B0503030403020204" pitchFamily="34" charset="0"/>
              </a:rPr>
              <a:t>la salud pública.</a:t>
            </a:r>
          </a:p>
        </p:txBody>
      </p:sp>
      <p:sp>
        <p:nvSpPr>
          <p:cNvPr id="2" name="Text Placeholder 19">
            <a:extLst>
              <a:ext uri="{FF2B5EF4-FFF2-40B4-BE49-F238E27FC236}">
                <a16:creationId xmlns:a16="http://schemas.microsoft.com/office/drawing/2014/main" id="{420A3F08-8F14-2BC0-4D3D-6454856D2C7A}"/>
              </a:ext>
            </a:extLst>
          </p:cNvPr>
          <p:cNvSpPr txBox="1">
            <a:spLocks/>
          </p:cNvSpPr>
          <p:nvPr/>
        </p:nvSpPr>
        <p:spPr>
          <a:xfrm>
            <a:off x="109253" y="636864"/>
            <a:ext cx="8622216" cy="330085"/>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b="1" dirty="0">
                <a:solidFill>
                  <a:srgbClr val="212121"/>
                </a:solidFill>
              </a:rPr>
              <a:t>Derivadas de una revisión exhaustiva de las pruebas</a:t>
            </a:r>
            <a:br>
              <a:rPr lang="es" sz="2000" b="1" dirty="0">
                <a:solidFill>
                  <a:srgbClr val="212121"/>
                </a:solidFill>
              </a:rPr>
            </a:br>
            <a:r>
              <a:rPr lang="es" sz="2000" b="1" dirty="0">
                <a:solidFill>
                  <a:srgbClr val="212121"/>
                </a:solidFill>
              </a:rPr>
              <a:t>y de amplias aportaciones de expertos y usuarios finales</a:t>
            </a:r>
            <a:endParaRPr lang="en-CH" sz="2000" b="1" dirty="0">
              <a:solidFill>
                <a:srgbClr val="212121"/>
              </a:solidFill>
            </a:endParaRPr>
          </a:p>
        </p:txBody>
      </p:sp>
      <p:sp>
        <p:nvSpPr>
          <p:cNvPr id="3" name="Text Placeholder 19">
            <a:extLst>
              <a:ext uri="{FF2B5EF4-FFF2-40B4-BE49-F238E27FC236}">
                <a16:creationId xmlns:a16="http://schemas.microsoft.com/office/drawing/2014/main" id="{13DE472D-D836-9041-03A8-D92CA21A1167}"/>
              </a:ext>
            </a:extLst>
          </p:cNvPr>
          <p:cNvSpPr txBox="1">
            <a:spLocks/>
          </p:cNvSpPr>
          <p:nvPr/>
        </p:nvSpPr>
        <p:spPr>
          <a:xfrm>
            <a:off x="109253" y="31690"/>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Recomendaciones</a:t>
            </a:r>
          </a:p>
        </p:txBody>
      </p:sp>
    </p:spTree>
    <p:extLst>
      <p:ext uri="{BB962C8B-B14F-4D97-AF65-F5344CB8AC3E}">
        <p14:creationId xmlns:p14="http://schemas.microsoft.com/office/powerpoint/2010/main" val="72566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616C205-92B1-DE44-9B27-78AFB76902E3}"/>
              </a:ext>
            </a:extLst>
          </p:cNvPr>
          <p:cNvSpPr>
            <a:spLocks noGrp="1"/>
          </p:cNvSpPr>
          <p:nvPr>
            <p:ph type="body" sz="quarter" idx="14"/>
          </p:nvPr>
        </p:nvSpPr>
        <p:spPr>
          <a:xfrm>
            <a:off x="424486" y="2173954"/>
            <a:ext cx="1863887" cy="894297"/>
          </a:xfrm>
        </p:spPr>
        <p:txBody>
          <a:bodyPr rtlCol="0"/>
          <a:lstStyle/>
          <a:p>
            <a:pPr algn="ctr" rtl="0"/>
            <a:r>
              <a:rPr lang="es" sz="2200" dirty="0">
                <a:solidFill>
                  <a:srgbClr val="379175"/>
                </a:solidFill>
                <a:latin typeface="Source Sans Pro" panose="020B0503030403020204" pitchFamily="34" charset="0"/>
                <a:ea typeface="Source Sans Pro" panose="020B0503030403020204" pitchFamily="34" charset="0"/>
              </a:rPr>
              <a:t>Como profesionales locales, ¿qué podemos hacer? </a:t>
            </a:r>
          </a:p>
        </p:txBody>
      </p:sp>
      <p:sp>
        <p:nvSpPr>
          <p:cNvPr id="5" name="Text Placeholder 19">
            <a:extLst>
              <a:ext uri="{FF2B5EF4-FFF2-40B4-BE49-F238E27FC236}">
                <a16:creationId xmlns:a16="http://schemas.microsoft.com/office/drawing/2014/main" id="{A3581ACA-1DD0-EC46-A4F5-09E8FA1FEF01}"/>
              </a:ext>
            </a:extLst>
          </p:cNvPr>
          <p:cNvSpPr txBox="1">
            <a:spLocks/>
          </p:cNvSpPr>
          <p:nvPr/>
        </p:nvSpPr>
        <p:spPr>
          <a:xfrm>
            <a:off x="90147" y="657969"/>
            <a:ext cx="8100952" cy="52086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212121"/>
                </a:solidFill>
                <a:latin typeface="Source Sans Pro" panose="020B0503030403020204" pitchFamily="34" charset="0"/>
                <a:ea typeface="Source Sans Pro" panose="020B0503030403020204" pitchFamily="34" charset="0"/>
              </a:rPr>
              <a:t>Deben extraerse los máximos beneficios para la salud de las intervenciones de saneamiento </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6" name="Text Placeholder 19">
            <a:extLst>
              <a:ext uri="{FF2B5EF4-FFF2-40B4-BE49-F238E27FC236}">
                <a16:creationId xmlns:a16="http://schemas.microsoft.com/office/drawing/2014/main" id="{144472F5-CB03-0140-9347-5C8BFC42E228}"/>
              </a:ext>
            </a:extLst>
          </p:cNvPr>
          <p:cNvSpPr txBox="1">
            <a:spLocks/>
          </p:cNvSpPr>
          <p:nvPr/>
        </p:nvSpPr>
        <p:spPr>
          <a:xfrm>
            <a:off x="90147" y="22954"/>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Aplicar las recomendaciones</a:t>
            </a:r>
          </a:p>
        </p:txBody>
      </p:sp>
      <p:sp>
        <p:nvSpPr>
          <p:cNvPr id="7" name="Textplatzhalter 1">
            <a:extLst>
              <a:ext uri="{FF2B5EF4-FFF2-40B4-BE49-F238E27FC236}">
                <a16:creationId xmlns:a16="http://schemas.microsoft.com/office/drawing/2014/main" id="{6BD3BCD1-C5B3-B84C-9256-D3D792A13E17}"/>
              </a:ext>
            </a:extLst>
          </p:cNvPr>
          <p:cNvSpPr txBox="1">
            <a:spLocks/>
          </p:cNvSpPr>
          <p:nvPr/>
        </p:nvSpPr>
        <p:spPr>
          <a:xfrm>
            <a:off x="2866289" y="2298255"/>
            <a:ext cx="5726686" cy="3146967"/>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Los sistemas y servicios se seleccionan para dar respuesta al contexto local.</a:t>
            </a: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Las inversiones y los sistemas se gestionan sobre la base de evaluaciones de riesgos locales en toda la cadena de saneamiento.</a:t>
            </a: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Las mejoras progresivas se basan en evaluaciones de riesgos locales.</a:t>
            </a: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Las comunidades, los trabajadores de saneamiento, los consumidores y los agricultores quedan protegidos.</a:t>
            </a: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p:txBody>
      </p:sp>
      <p:sp>
        <p:nvSpPr>
          <p:cNvPr id="9" name="Textplatzhalter 2">
            <a:extLst>
              <a:ext uri="{FF2B5EF4-FFF2-40B4-BE49-F238E27FC236}">
                <a16:creationId xmlns:a16="http://schemas.microsoft.com/office/drawing/2014/main" id="{63A4CA17-EA51-AC4B-A1DD-F946254B584A}"/>
              </a:ext>
            </a:extLst>
          </p:cNvPr>
          <p:cNvSpPr txBox="1">
            <a:spLocks/>
          </p:cNvSpPr>
          <p:nvPr/>
        </p:nvSpPr>
        <p:spPr>
          <a:xfrm>
            <a:off x="2781386" y="1491622"/>
            <a:ext cx="3581227" cy="894297"/>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200" dirty="0">
                <a:solidFill>
                  <a:srgbClr val="212121"/>
                </a:solidFill>
                <a:latin typeface="Source Sans Pro" panose="020B0503030403020204" pitchFamily="34" charset="0"/>
                <a:ea typeface="Source Sans Pro" panose="020B0503030403020204" pitchFamily="34" charset="0"/>
              </a:rPr>
              <a:t>Se debe garantizar que:</a:t>
            </a:r>
          </a:p>
        </p:txBody>
      </p:sp>
    </p:spTree>
    <p:extLst>
      <p:ext uri="{BB962C8B-B14F-4D97-AF65-F5344CB8AC3E}">
        <p14:creationId xmlns:p14="http://schemas.microsoft.com/office/powerpoint/2010/main" val="299747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A30BB751-968C-D242-89CB-359C706B09B7}"/>
              </a:ext>
            </a:extLst>
          </p:cNvPr>
          <p:cNvSpPr txBox="1">
            <a:spLocks/>
          </p:cNvSpPr>
          <p:nvPr/>
        </p:nvSpPr>
        <p:spPr>
          <a:xfrm>
            <a:off x="1339367" y="726764"/>
            <a:ext cx="6465266" cy="52086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es" sz="2000" b="1" dirty="0">
                <a:solidFill>
                  <a:srgbClr val="212121"/>
                </a:solidFill>
              </a:rPr>
              <a:t>Evaluación y gestión de riesgos</a:t>
            </a:r>
            <a:endParaRPr lang="en-CH" sz="2000" b="1" dirty="0">
              <a:solidFill>
                <a:srgbClr val="212121"/>
              </a:solidFill>
            </a:endParaRPr>
          </a:p>
        </p:txBody>
      </p:sp>
      <p:sp>
        <p:nvSpPr>
          <p:cNvPr id="5" name="Text Placeholder 19">
            <a:extLst>
              <a:ext uri="{FF2B5EF4-FFF2-40B4-BE49-F238E27FC236}">
                <a16:creationId xmlns:a16="http://schemas.microsoft.com/office/drawing/2014/main" id="{61094B98-5332-3A48-8D0B-0AB6206410C8}"/>
              </a:ext>
            </a:extLst>
          </p:cNvPr>
          <p:cNvSpPr txBox="1">
            <a:spLocks/>
          </p:cNvSpPr>
          <p:nvPr/>
        </p:nvSpPr>
        <p:spPr>
          <a:xfrm>
            <a:off x="71438" y="102182"/>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Aplicar las recomendaciones</a:t>
            </a:r>
          </a:p>
        </p:txBody>
      </p:sp>
      <p:pic>
        <p:nvPicPr>
          <p:cNvPr id="2" name="Imagen 1">
            <a:extLst>
              <a:ext uri="{FF2B5EF4-FFF2-40B4-BE49-F238E27FC236}">
                <a16:creationId xmlns:a16="http://schemas.microsoft.com/office/drawing/2014/main" id="{C19F5ADF-96D5-0178-DD45-EB6C144C0368}"/>
              </a:ext>
            </a:extLst>
          </p:cNvPr>
          <p:cNvPicPr>
            <a:picLocks noChangeAspect="1"/>
          </p:cNvPicPr>
          <p:nvPr/>
        </p:nvPicPr>
        <p:blipFill rotWithShape="1">
          <a:blip r:embed="rId3"/>
          <a:srcRect l="12187" t="7418" r="11718" b="52500"/>
          <a:stretch/>
        </p:blipFill>
        <p:spPr>
          <a:xfrm>
            <a:off x="543033" y="1364631"/>
            <a:ext cx="8332865" cy="4938033"/>
          </a:xfrm>
          <a:prstGeom prst="rect">
            <a:avLst/>
          </a:prstGeom>
        </p:spPr>
      </p:pic>
    </p:spTree>
    <p:extLst>
      <p:ext uri="{BB962C8B-B14F-4D97-AF65-F5344CB8AC3E}">
        <p14:creationId xmlns:p14="http://schemas.microsoft.com/office/powerpoint/2010/main" val="1670882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052F5AB-FA11-3140-9FF4-BCD24C4ED8CF}"/>
              </a:ext>
            </a:extLst>
          </p:cNvPr>
          <p:cNvSpPr txBox="1">
            <a:spLocks/>
          </p:cNvSpPr>
          <p:nvPr/>
        </p:nvSpPr>
        <p:spPr>
          <a:xfrm>
            <a:off x="132100" y="1540062"/>
            <a:ext cx="8919099" cy="484817"/>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pPr>
            <a:r>
              <a:rPr lang="es" sz="2000" dirty="0">
                <a:solidFill>
                  <a:srgbClr val="212121"/>
                </a:solidFill>
                <a:latin typeface="Source Sans Pro" panose="020B0503030403020204" pitchFamily="34" charset="0"/>
                <a:ea typeface="Source Sans Pro" panose="020B0503030403020204" pitchFamily="34" charset="0"/>
              </a:rPr>
              <a:t>La PSS es una herramienta de gestión basada en los riesgos para los sistemas</a:t>
            </a:r>
            <a:br>
              <a:rPr lang="es" sz="2000" dirty="0">
                <a:solidFill>
                  <a:srgbClr val="212121"/>
                </a:solidFill>
                <a:latin typeface="Source Sans Pro" panose="020B0503030403020204" pitchFamily="34" charset="0"/>
                <a:ea typeface="Source Sans Pro" panose="020B0503030403020204" pitchFamily="34" charset="0"/>
              </a:rPr>
            </a:br>
            <a:r>
              <a:rPr lang="es" sz="2000" dirty="0">
                <a:solidFill>
                  <a:srgbClr val="212121"/>
                </a:solidFill>
                <a:latin typeface="Source Sans Pro" panose="020B0503030403020204" pitchFamily="34" charset="0"/>
                <a:ea typeface="Source Sans Pro" panose="020B0503030403020204" pitchFamily="34" charset="0"/>
              </a:rPr>
              <a:t>de saneamiento que permite:</a:t>
            </a:r>
          </a:p>
        </p:txBody>
      </p:sp>
      <p:sp>
        <p:nvSpPr>
          <p:cNvPr id="4" name="Text Placeholder 19">
            <a:extLst>
              <a:ext uri="{FF2B5EF4-FFF2-40B4-BE49-F238E27FC236}">
                <a16:creationId xmlns:a16="http://schemas.microsoft.com/office/drawing/2014/main" id="{AFAC61F0-5969-4A4D-AB40-3390C28CC0E4}"/>
              </a:ext>
            </a:extLst>
          </p:cNvPr>
          <p:cNvSpPr txBox="1">
            <a:spLocks/>
          </p:cNvSpPr>
          <p:nvPr/>
        </p:nvSpPr>
        <p:spPr>
          <a:xfrm>
            <a:off x="132100" y="1052889"/>
            <a:ext cx="7872162" cy="52086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212121"/>
                </a:solidFill>
                <a:latin typeface="Source Sans Pro" panose="020B0503030403020204" pitchFamily="34" charset="0"/>
                <a:ea typeface="Source Sans Pro" panose="020B0503030403020204" pitchFamily="34" charset="0"/>
              </a:rPr>
              <a:t>El enfoque recomendado por la OMS</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9A67DA80-4312-704C-BF37-BBF668CB4F49}"/>
              </a:ext>
            </a:extLst>
          </p:cNvPr>
          <p:cNvSpPr txBox="1">
            <a:spLocks/>
          </p:cNvSpPr>
          <p:nvPr/>
        </p:nvSpPr>
        <p:spPr>
          <a:xfrm>
            <a:off x="128793" y="45302"/>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Planificación de la seguridad</a:t>
            </a:r>
            <a:br>
              <a:rPr lang="es" sz="3200" dirty="0">
                <a:solidFill>
                  <a:srgbClr val="379175"/>
                </a:solidFill>
              </a:rPr>
            </a:br>
            <a:r>
              <a:rPr lang="es" sz="3200" dirty="0">
                <a:solidFill>
                  <a:srgbClr val="379175"/>
                </a:solidFill>
              </a:rPr>
              <a:t>del saneamiento (PSS)</a:t>
            </a:r>
          </a:p>
        </p:txBody>
      </p:sp>
      <p:sp>
        <p:nvSpPr>
          <p:cNvPr id="7" name="Textplatzhalter 2">
            <a:extLst>
              <a:ext uri="{FF2B5EF4-FFF2-40B4-BE49-F238E27FC236}">
                <a16:creationId xmlns:a16="http://schemas.microsoft.com/office/drawing/2014/main" id="{7C269D01-4157-0240-A63E-510BC8E34DE2}"/>
              </a:ext>
            </a:extLst>
          </p:cNvPr>
          <p:cNvSpPr txBox="1">
            <a:spLocks/>
          </p:cNvSpPr>
          <p:nvPr/>
        </p:nvSpPr>
        <p:spPr>
          <a:xfrm>
            <a:off x="407126" y="5707376"/>
            <a:ext cx="8604774" cy="484816"/>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es" sz="1900" dirty="0">
                <a:solidFill>
                  <a:srgbClr val="379175"/>
                </a:solidFill>
                <a:latin typeface="Source Sans Pro" panose="020B0503030403020204" pitchFamily="34" charset="0"/>
                <a:ea typeface="Source Sans Pro" panose="020B0503030403020204" pitchFamily="34" charset="0"/>
              </a:rPr>
              <a:t>La PSS ofrece garantías sobre la seguridad de los servicios</a:t>
            </a:r>
            <a:br>
              <a:rPr lang="es" sz="1900" dirty="0">
                <a:solidFill>
                  <a:srgbClr val="379175"/>
                </a:solidFill>
                <a:latin typeface="Source Sans Pro" panose="020B0503030403020204" pitchFamily="34" charset="0"/>
                <a:ea typeface="Source Sans Pro" panose="020B0503030403020204" pitchFamily="34" charset="0"/>
              </a:rPr>
            </a:br>
            <a:r>
              <a:rPr lang="es" sz="1900" dirty="0">
                <a:solidFill>
                  <a:srgbClr val="379175"/>
                </a:solidFill>
                <a:latin typeface="Source Sans Pro" panose="020B0503030403020204" pitchFamily="34" charset="0"/>
                <a:ea typeface="Source Sans Pro" panose="020B0503030403020204" pitchFamily="34" charset="0"/>
              </a:rPr>
              <a:t>y productos relacionados con el saneamiento</a:t>
            </a:r>
          </a:p>
        </p:txBody>
      </p:sp>
      <p:sp>
        <p:nvSpPr>
          <p:cNvPr id="10" name="Textplatzhalter 2">
            <a:extLst>
              <a:ext uri="{FF2B5EF4-FFF2-40B4-BE49-F238E27FC236}">
                <a16:creationId xmlns:a16="http://schemas.microsoft.com/office/drawing/2014/main" id="{E73C5886-C0CD-A043-AC48-D0AFE85786E5}"/>
              </a:ext>
            </a:extLst>
          </p:cNvPr>
          <p:cNvSpPr txBox="1">
            <a:spLocks/>
          </p:cNvSpPr>
          <p:nvPr/>
        </p:nvSpPr>
        <p:spPr>
          <a:xfrm>
            <a:off x="128793" y="2350554"/>
            <a:ext cx="4070414" cy="342094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rgbClr val="212121"/>
                </a:solidFill>
                <a:latin typeface="Source Sans Pro" panose="020B0503030403020204" pitchFamily="34" charset="0"/>
                <a:ea typeface="Source Sans Pro" panose="020B0503030403020204" pitchFamily="34" charset="0"/>
              </a:rPr>
              <a:t>detectar y priorizar sistemáticamente los riesgos para la salud en todos los pasos de la cadena de saneamiento;</a:t>
            </a:r>
          </a:p>
          <a:p>
            <a:pPr rtl="0">
              <a:lnSpc>
                <a:spcPct val="100000"/>
              </a:lnSpc>
            </a:pPr>
            <a:r>
              <a:rPr lang="es" sz="1800" dirty="0">
                <a:solidFill>
                  <a:srgbClr val="212121"/>
                </a:solidFill>
                <a:latin typeface="Source Sans Pro" panose="020B0503030403020204" pitchFamily="34" charset="0"/>
                <a:ea typeface="Source Sans Pro" panose="020B0503030403020204" pitchFamily="34" charset="0"/>
              </a:rPr>
              <a:t>orientar la gestión y las inversiones en sistemas de saneamiento en función de los riesgos;</a:t>
            </a:r>
          </a:p>
          <a:p>
            <a:pPr rtl="0">
              <a:lnSpc>
                <a:spcPct val="100000"/>
              </a:lnSpc>
            </a:pPr>
            <a:r>
              <a:rPr lang="es" sz="1800" dirty="0">
                <a:solidFill>
                  <a:srgbClr val="212121"/>
                </a:solidFill>
                <a:latin typeface="Source Sans Pro" panose="020B0503030403020204" pitchFamily="34" charset="0"/>
                <a:ea typeface="Source Sans Pro" panose="020B0503030403020204" pitchFamily="34" charset="0"/>
              </a:rPr>
              <a:t>determinar las prioridades de monitoreo operativo y los mecanismos de supervisión normativa orientados a los mayores riesgos.</a:t>
            </a:r>
          </a:p>
        </p:txBody>
      </p:sp>
      <p:pic>
        <p:nvPicPr>
          <p:cNvPr id="11" name="Imagen 10" descr="Interfaz de usuario gráfica&#10;&#10;Descripción generada automáticamente con confianza media">
            <a:extLst>
              <a:ext uri="{FF2B5EF4-FFF2-40B4-BE49-F238E27FC236}">
                <a16:creationId xmlns:a16="http://schemas.microsoft.com/office/drawing/2014/main" id="{4987A39A-F64D-B707-8CDF-D60125ECB108}"/>
              </a:ext>
            </a:extLst>
          </p:cNvPr>
          <p:cNvPicPr>
            <a:picLocks noChangeAspect="1"/>
          </p:cNvPicPr>
          <p:nvPr/>
        </p:nvPicPr>
        <p:blipFill>
          <a:blip r:embed="rId2"/>
          <a:stretch>
            <a:fillRect/>
          </a:stretch>
        </p:blipFill>
        <p:spPr>
          <a:xfrm>
            <a:off x="4439901" y="2362210"/>
            <a:ext cx="4571999" cy="3182470"/>
          </a:xfrm>
          <a:prstGeom prst="rect">
            <a:avLst/>
          </a:prstGeom>
        </p:spPr>
      </p:pic>
    </p:spTree>
    <p:extLst>
      <p:ext uri="{BB962C8B-B14F-4D97-AF65-F5344CB8AC3E}">
        <p14:creationId xmlns:p14="http://schemas.microsoft.com/office/powerpoint/2010/main" val="246569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platzhalter 2">
            <a:extLst>
              <a:ext uri="{FF2B5EF4-FFF2-40B4-BE49-F238E27FC236}">
                <a16:creationId xmlns:a16="http://schemas.microsoft.com/office/drawing/2014/main" id="{0176E1B2-18DB-7A48-B754-62E635DFF84A}"/>
              </a:ext>
            </a:extLst>
          </p:cNvPr>
          <p:cNvSpPr txBox="1">
            <a:spLocks/>
          </p:cNvSpPr>
          <p:nvPr/>
        </p:nvSpPr>
        <p:spPr>
          <a:xfrm>
            <a:off x="135764" y="1665315"/>
            <a:ext cx="4368859" cy="4140811"/>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es" sz="2000" dirty="0">
                <a:solidFill>
                  <a:srgbClr val="212121"/>
                </a:solidFill>
                <a:latin typeface="Source Sans Pro" panose="020B0503030403020204" pitchFamily="34" charset="0"/>
                <a:ea typeface="Source Sans Pro" panose="020B0503030403020204" pitchFamily="34" charset="0"/>
              </a:rPr>
              <a:t>La PSS se publicó por primera vez para impulsar la adopción generalizada de las guías publicadas por la OMS en 2006.</a:t>
            </a:r>
          </a:p>
          <a:p>
            <a:pPr marL="0" indent="0" algn="ctr" rtl="0">
              <a:lnSpc>
                <a:spcPct val="100000"/>
              </a:lnSpc>
              <a:buNone/>
            </a:pPr>
            <a:r>
              <a:rPr lang="es" sz="2000" dirty="0">
                <a:solidFill>
                  <a:srgbClr val="212121"/>
                </a:solidFill>
                <a:latin typeface="Source Sans Pro" panose="020B0503030403020204" pitchFamily="34" charset="0"/>
                <a:ea typeface="Source Sans Pro" panose="020B0503030403020204" pitchFamily="34" charset="0"/>
              </a:rPr>
              <a:t>Estas guías abordan las repercusiones sobre la salud de la reutilización de aguas residuales y pretenden proteger a los agricultores, las comunidades locales y los consumidores, además de maximizar los beneficios para la salud de una reutilización segura. </a:t>
            </a:r>
          </a:p>
          <a:p>
            <a:pPr marL="0" indent="0" algn="ctr" rtl="0">
              <a:lnSpc>
                <a:spcPct val="100000"/>
              </a:lnSpc>
              <a:buNone/>
            </a:pPr>
            <a:r>
              <a:rPr lang="es" sz="2000" dirty="0">
                <a:solidFill>
                  <a:srgbClr val="212121"/>
                </a:solidFill>
                <a:latin typeface="Source Sans Pro" panose="020B0503030403020204" pitchFamily="34" charset="0"/>
                <a:ea typeface="Source Sans Pro" panose="020B0503030403020204" pitchFamily="34" charset="0"/>
              </a:rPr>
              <a:t>En la actualidad, la PSS se utiliza para todo el sistema de saneamiento.</a:t>
            </a:r>
          </a:p>
        </p:txBody>
      </p:sp>
      <p:sp>
        <p:nvSpPr>
          <p:cNvPr id="10" name="Text Placeholder 19">
            <a:extLst>
              <a:ext uri="{FF2B5EF4-FFF2-40B4-BE49-F238E27FC236}">
                <a16:creationId xmlns:a16="http://schemas.microsoft.com/office/drawing/2014/main" id="{5864AF3D-21A0-1546-823E-5EE33FAEABEB}"/>
              </a:ext>
            </a:extLst>
          </p:cNvPr>
          <p:cNvSpPr txBox="1">
            <a:spLocks/>
          </p:cNvSpPr>
          <p:nvPr/>
        </p:nvSpPr>
        <p:spPr>
          <a:xfrm>
            <a:off x="135764" y="91978"/>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800" dirty="0">
                <a:solidFill>
                  <a:srgbClr val="379175"/>
                </a:solidFill>
              </a:rPr>
              <a:t>Directrices de 2006 de la OMS sobre el uso seguro de las aguas residuales, excretas y aguas grises</a:t>
            </a:r>
            <a:br>
              <a:rPr lang="en-GB" sz="2800" dirty="0">
                <a:solidFill>
                  <a:srgbClr val="379175"/>
                </a:solidFill>
              </a:rPr>
            </a:br>
            <a:endParaRPr lang="en-GB" sz="2800" dirty="0">
              <a:solidFill>
                <a:srgbClr val="379175"/>
              </a:solidFill>
            </a:endParaRPr>
          </a:p>
        </p:txBody>
      </p:sp>
      <p:pic>
        <p:nvPicPr>
          <p:cNvPr id="14" name="Imagen 13">
            <a:extLst>
              <a:ext uri="{FF2B5EF4-FFF2-40B4-BE49-F238E27FC236}">
                <a16:creationId xmlns:a16="http://schemas.microsoft.com/office/drawing/2014/main" id="{695B8520-F8B8-6662-8F6B-AB9F6C8D1D99}"/>
              </a:ext>
            </a:extLst>
          </p:cNvPr>
          <p:cNvPicPr>
            <a:picLocks noChangeAspect="1"/>
          </p:cNvPicPr>
          <p:nvPr/>
        </p:nvPicPr>
        <p:blipFill>
          <a:blip r:embed="rId3"/>
          <a:stretch>
            <a:fillRect/>
          </a:stretch>
        </p:blipFill>
        <p:spPr>
          <a:xfrm>
            <a:off x="5255764" y="1126156"/>
            <a:ext cx="3267225" cy="5102308"/>
          </a:xfrm>
          <a:prstGeom prst="rect">
            <a:avLst/>
          </a:prstGeom>
        </p:spPr>
      </p:pic>
    </p:spTree>
    <p:extLst>
      <p:ext uri="{BB962C8B-B14F-4D97-AF65-F5344CB8AC3E}">
        <p14:creationId xmlns:p14="http://schemas.microsoft.com/office/powerpoint/2010/main" val="3357018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9">
            <a:extLst>
              <a:ext uri="{FF2B5EF4-FFF2-40B4-BE49-F238E27FC236}">
                <a16:creationId xmlns:a16="http://schemas.microsoft.com/office/drawing/2014/main" id="{5C1016C2-11D6-6145-89B1-3EB4BFFD3DDF}"/>
              </a:ext>
            </a:extLst>
          </p:cNvPr>
          <p:cNvSpPr txBox="1">
            <a:spLocks/>
          </p:cNvSpPr>
          <p:nvPr/>
        </p:nvSpPr>
        <p:spPr>
          <a:xfrm>
            <a:off x="224901" y="636610"/>
            <a:ext cx="8952774" cy="30740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212121"/>
                </a:solidFill>
                <a:latin typeface="Source Sans Pro" panose="020B0503030403020204" pitchFamily="34" charset="0"/>
                <a:ea typeface="Source Sans Pro" panose="020B0503030403020204" pitchFamily="34" charset="0"/>
              </a:rPr>
              <a:t>Según las </a:t>
            </a:r>
            <a:r>
              <a:rPr lang="en" sz="2000" i="1" dirty="0">
                <a:solidFill>
                  <a:srgbClr val="212121"/>
                </a:solidFill>
                <a:latin typeface="Source Sans Pro" panose="020B0503030403020204" pitchFamily="34" charset="0"/>
                <a:ea typeface="Source Sans Pro" panose="020B0503030403020204" pitchFamily="34" charset="0"/>
              </a:rPr>
              <a:t>Guías para el saneamiento y la salud</a:t>
            </a:r>
            <a:r>
              <a:rPr lang="en" sz="2000" dirty="0">
                <a:solidFill>
                  <a:srgbClr val="212121"/>
                </a:solidFill>
                <a:latin typeface="Source Sans Pro" panose="020B0503030403020204" pitchFamily="34" charset="0"/>
                <a:ea typeface="Source Sans Pro" panose="020B0503030403020204" pitchFamily="34" charset="0"/>
              </a:rPr>
              <a:t> de la OMS</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9" name="Text Placeholder 19">
            <a:extLst>
              <a:ext uri="{FF2B5EF4-FFF2-40B4-BE49-F238E27FC236}">
                <a16:creationId xmlns:a16="http://schemas.microsoft.com/office/drawing/2014/main" id="{8FED8F5C-895C-574E-B2C3-5BD9515B83A7}"/>
              </a:ext>
            </a:extLst>
          </p:cNvPr>
          <p:cNvSpPr txBox="1">
            <a:spLocks/>
          </p:cNvSpPr>
          <p:nvPr/>
        </p:nvSpPr>
        <p:spPr>
          <a:xfrm>
            <a:off x="191226" y="119966"/>
            <a:ext cx="603873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Saneamiento seguro</a:t>
            </a:r>
          </a:p>
        </p:txBody>
      </p:sp>
      <p:pic>
        <p:nvPicPr>
          <p:cNvPr id="17" name="Picture 4">
            <a:extLst>
              <a:ext uri="{FF2B5EF4-FFF2-40B4-BE49-F238E27FC236}">
                <a16:creationId xmlns:a16="http://schemas.microsoft.com/office/drawing/2014/main" id="{CF6B6D86-72A4-1145-920E-FDD71182B732}"/>
              </a:ext>
            </a:extLst>
          </p:cNvPr>
          <p:cNvPicPr>
            <a:picLocks noChangeAspect="1"/>
          </p:cNvPicPr>
          <p:nvPr/>
        </p:nvPicPr>
        <p:blipFill rotWithShape="1">
          <a:blip r:embed="rId3">
            <a:clrChange>
              <a:clrFrom>
                <a:srgbClr val="FFFFFF"/>
              </a:clrFrom>
              <a:clrTo>
                <a:srgbClr val="FFFFFF">
                  <a:alpha val="0"/>
                </a:srgbClr>
              </a:clrTo>
            </a:clrChange>
          </a:blip>
          <a:srcRect l="3326" r="9385"/>
          <a:stretch/>
        </p:blipFill>
        <p:spPr>
          <a:xfrm>
            <a:off x="4091233" y="3815767"/>
            <a:ext cx="4731527" cy="1838520"/>
          </a:xfrm>
          <a:prstGeom prst="rect">
            <a:avLst/>
          </a:prstGeom>
        </p:spPr>
      </p:pic>
      <p:sp>
        <p:nvSpPr>
          <p:cNvPr id="19" name="Text Placeholder 7">
            <a:extLst>
              <a:ext uri="{FF2B5EF4-FFF2-40B4-BE49-F238E27FC236}">
                <a16:creationId xmlns:a16="http://schemas.microsoft.com/office/drawing/2014/main" id="{060FC40A-4D65-2D48-8D25-0ED22994086A}"/>
              </a:ext>
            </a:extLst>
          </p:cNvPr>
          <p:cNvSpPr>
            <a:spLocks noGrp="1"/>
          </p:cNvSpPr>
          <p:nvPr>
            <p:ph type="body" sz="quarter" idx="14"/>
          </p:nvPr>
        </p:nvSpPr>
        <p:spPr>
          <a:xfrm>
            <a:off x="224901" y="1161051"/>
            <a:ext cx="8324043" cy="901088"/>
          </a:xfrm>
        </p:spPr>
        <p:txBody>
          <a:bodyPr rtlCol="0" anchor="t"/>
          <a:lstStyle/>
          <a:p>
            <a:pPr rtl="0">
              <a:lnSpc>
                <a:spcPct val="100000"/>
              </a:lnSpc>
            </a:pPr>
            <a:r>
              <a:rPr lang="es" sz="2000" dirty="0">
                <a:latin typeface="Source Sans Pro" panose="020B0503030403020204" pitchFamily="34" charset="0"/>
                <a:ea typeface="Source Sans Pro" panose="020B0503030403020204" pitchFamily="34" charset="0"/>
              </a:rPr>
              <a:t>Acceso y uso de instalaciones y servicios para la </a:t>
            </a:r>
            <a:r>
              <a:rPr lang="es-ES" sz="2000" dirty="0">
                <a:latin typeface="Source Sans Pro" panose="020B0503030403020204" pitchFamily="34" charset="0"/>
                <a:ea typeface="Source Sans Pro" panose="020B0503030403020204" pitchFamily="34" charset="0"/>
              </a:rPr>
              <a:t>eliminación </a:t>
            </a:r>
            <a:r>
              <a:rPr lang="es" sz="2000" dirty="0">
                <a:latin typeface="Source Sans Pro" panose="020B0503030403020204" pitchFamily="34" charset="0"/>
                <a:ea typeface="Source Sans Pro" panose="020B0503030403020204" pitchFamily="34" charset="0"/>
              </a:rPr>
              <a:t>segura de la orina y heces humanas.</a:t>
            </a:r>
          </a:p>
        </p:txBody>
      </p:sp>
      <p:sp>
        <p:nvSpPr>
          <p:cNvPr id="20" name="Text Placeholder 19">
            <a:extLst>
              <a:ext uri="{FF2B5EF4-FFF2-40B4-BE49-F238E27FC236}">
                <a16:creationId xmlns:a16="http://schemas.microsoft.com/office/drawing/2014/main" id="{5DF16C9D-AEDC-7844-BBF0-BA2B9A8991B0}"/>
              </a:ext>
            </a:extLst>
          </p:cNvPr>
          <p:cNvSpPr txBox="1">
            <a:spLocks/>
          </p:cNvSpPr>
          <p:nvPr/>
        </p:nvSpPr>
        <p:spPr>
          <a:xfrm>
            <a:off x="191225" y="293076"/>
            <a:ext cx="1530697"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endParaRPr/>
          </a:p>
        </p:txBody>
      </p:sp>
      <p:sp>
        <p:nvSpPr>
          <p:cNvPr id="23" name="Text Placeholder 7">
            <a:extLst>
              <a:ext uri="{FF2B5EF4-FFF2-40B4-BE49-F238E27FC236}">
                <a16:creationId xmlns:a16="http://schemas.microsoft.com/office/drawing/2014/main" id="{579CE5E1-9B0A-7C4F-A327-823B4EEAAB26}"/>
              </a:ext>
            </a:extLst>
          </p:cNvPr>
          <p:cNvSpPr txBox="1">
            <a:spLocks/>
          </p:cNvSpPr>
          <p:nvPr/>
        </p:nvSpPr>
        <p:spPr>
          <a:xfrm>
            <a:off x="191226" y="2311985"/>
            <a:ext cx="7563110" cy="529921"/>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chemeClr val="tx2"/>
                </a:solidFill>
                <a:latin typeface="Source Sans Pro" panose="020B0503030403020204" pitchFamily="34" charset="0"/>
                <a:ea typeface="Source Sans Pro" panose="020B0503030403020204" pitchFamily="34" charset="0"/>
              </a:rPr>
              <a:t>Un conjunto de tecnologías y prácticas que:</a:t>
            </a:r>
          </a:p>
          <a:p>
            <a:pPr marL="285750" indent="-285750" rtl="0">
              <a:lnSpc>
                <a:spcPct val="100000"/>
              </a:lnSpc>
              <a:buFont typeface="Arial" panose="020B0604020202020204" pitchFamily="34" charset="0"/>
              <a:buChar char="•"/>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4" name="Text Placeholder 19">
            <a:extLst>
              <a:ext uri="{FF2B5EF4-FFF2-40B4-BE49-F238E27FC236}">
                <a16:creationId xmlns:a16="http://schemas.microsoft.com/office/drawing/2014/main" id="{36F0BF62-AAA8-984F-833A-5306E6E5FD2C}"/>
              </a:ext>
            </a:extLst>
          </p:cNvPr>
          <p:cNvSpPr txBox="1">
            <a:spLocks/>
          </p:cNvSpPr>
          <p:nvPr/>
        </p:nvSpPr>
        <p:spPr>
          <a:xfrm>
            <a:off x="224901" y="1961126"/>
            <a:ext cx="8268170" cy="300942"/>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b="1" dirty="0">
                <a:solidFill>
                  <a:srgbClr val="379175"/>
                </a:solidFill>
                <a:latin typeface="Source Sans Pro" panose="020B0503030403020204" pitchFamily="34" charset="0"/>
                <a:ea typeface="Source Sans Pro" panose="020B0503030403020204" pitchFamily="34" charset="0"/>
              </a:rPr>
              <a:t>Sistema de saneamiento seguro</a:t>
            </a:r>
            <a:endParaRPr lang="en-CH" sz="2000" b="1" dirty="0">
              <a:solidFill>
                <a:srgbClr val="379175"/>
              </a:solidFill>
              <a:latin typeface="Source Sans Pro" panose="020B0503030403020204" pitchFamily="34" charset="0"/>
              <a:ea typeface="Source Sans Pro" panose="020B0503030403020204" pitchFamily="34" charset="0"/>
            </a:endParaRPr>
          </a:p>
        </p:txBody>
      </p:sp>
      <p:sp>
        <p:nvSpPr>
          <p:cNvPr id="26" name="Text Placeholder 7">
            <a:extLst>
              <a:ext uri="{FF2B5EF4-FFF2-40B4-BE49-F238E27FC236}">
                <a16:creationId xmlns:a16="http://schemas.microsoft.com/office/drawing/2014/main" id="{8FDD8F44-04A3-3B48-A851-758AC38050C2}"/>
              </a:ext>
            </a:extLst>
          </p:cNvPr>
          <p:cNvSpPr txBox="1">
            <a:spLocks/>
          </p:cNvSpPr>
          <p:nvPr/>
        </p:nvSpPr>
        <p:spPr>
          <a:xfrm>
            <a:off x="191221" y="2722125"/>
            <a:ext cx="3417656" cy="797173"/>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es" sz="1700" dirty="0">
                <a:solidFill>
                  <a:schemeClr val="tx2"/>
                </a:solidFill>
                <a:latin typeface="Source Sans Pro" panose="020B0503030403020204" pitchFamily="34" charset="0"/>
                <a:ea typeface="Source Sans Pro" panose="020B0503030403020204" pitchFamily="34" charset="0"/>
              </a:rPr>
              <a:t>impide que las personas entren en contacto con las excretas humanas en todos los pasos de la cadena de servicios de saneamiento;</a:t>
            </a:r>
          </a:p>
        </p:txBody>
      </p:sp>
      <p:sp>
        <p:nvSpPr>
          <p:cNvPr id="27" name="Text Placeholder 7">
            <a:extLst>
              <a:ext uri="{FF2B5EF4-FFF2-40B4-BE49-F238E27FC236}">
                <a16:creationId xmlns:a16="http://schemas.microsoft.com/office/drawing/2014/main" id="{49B9601F-1047-1745-A7BB-BFF736C1F7E3}"/>
              </a:ext>
            </a:extLst>
          </p:cNvPr>
          <p:cNvSpPr txBox="1">
            <a:spLocks/>
          </p:cNvSpPr>
          <p:nvPr/>
        </p:nvSpPr>
        <p:spPr>
          <a:xfrm>
            <a:off x="191223" y="4068565"/>
            <a:ext cx="3977013" cy="802114"/>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es" sz="1700" dirty="0">
                <a:solidFill>
                  <a:schemeClr val="tx2"/>
                </a:solidFill>
                <a:latin typeface="Source Sans Pro" panose="020B0503030403020204" pitchFamily="34" charset="0"/>
                <a:ea typeface="Source Sans Pro" panose="020B0503030403020204" pitchFamily="34" charset="0"/>
              </a:rPr>
              <a:t>cumple unos requisitos mínimos de diseño, construcción y operación y mantenimiento establecidos para garantizar la seguridad en cada paso;</a:t>
            </a:r>
          </a:p>
          <a:p>
            <a:pPr marL="285750" indent="-285750" rtl="0">
              <a:lnSpc>
                <a:spcPct val="100000"/>
              </a:lnSpc>
              <a:buFont typeface="Arial" panose="020B0604020202020204" pitchFamily="34" charset="0"/>
              <a:buChar char="•"/>
            </a:pPr>
            <a:endParaRPr lang="en-GB" sz="1700" dirty="0">
              <a:solidFill>
                <a:schemeClr val="tx2"/>
              </a:solidFill>
              <a:latin typeface="Source Sans Pro" panose="020B0503030403020204" pitchFamily="34" charset="0"/>
              <a:ea typeface="Source Sans Pro" panose="020B0503030403020204" pitchFamily="34" charset="0"/>
            </a:endParaRPr>
          </a:p>
        </p:txBody>
      </p:sp>
      <p:sp>
        <p:nvSpPr>
          <p:cNvPr id="28" name="Text Placeholder 7">
            <a:extLst>
              <a:ext uri="{FF2B5EF4-FFF2-40B4-BE49-F238E27FC236}">
                <a16:creationId xmlns:a16="http://schemas.microsoft.com/office/drawing/2014/main" id="{4F17E077-0235-6444-B519-FC255AF5A883}"/>
              </a:ext>
            </a:extLst>
          </p:cNvPr>
          <p:cNvSpPr txBox="1">
            <a:spLocks/>
          </p:cNvSpPr>
          <p:nvPr/>
        </p:nvSpPr>
        <p:spPr>
          <a:xfrm>
            <a:off x="191221" y="5246128"/>
            <a:ext cx="3977013" cy="408159"/>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es" sz="1700" dirty="0">
                <a:solidFill>
                  <a:schemeClr val="tx2"/>
                </a:solidFill>
                <a:latin typeface="Source Sans Pro" panose="020B0503030403020204" pitchFamily="34" charset="0"/>
                <a:ea typeface="Source Sans Pro" panose="020B0503030403020204" pitchFamily="34" charset="0"/>
              </a:rPr>
              <a:t>implica prácticas de higiene; y</a:t>
            </a:r>
          </a:p>
          <a:p>
            <a:pPr marL="285750" indent="-285750" rtl="0">
              <a:lnSpc>
                <a:spcPct val="100000"/>
              </a:lnSpc>
              <a:buFont typeface="Arial" panose="020B0604020202020204" pitchFamily="34" charset="0"/>
              <a:buChar char="•"/>
            </a:pPr>
            <a:endParaRPr lang="en-GB" sz="1700" dirty="0">
              <a:solidFill>
                <a:schemeClr val="tx2"/>
              </a:solidFill>
              <a:latin typeface="Source Sans Pro" panose="020B0503030403020204" pitchFamily="34" charset="0"/>
              <a:ea typeface="Source Sans Pro" panose="020B0503030403020204" pitchFamily="34" charset="0"/>
            </a:endParaRPr>
          </a:p>
          <a:p>
            <a:pPr marL="285750" indent="-285750" rtl="0">
              <a:lnSpc>
                <a:spcPct val="100000"/>
              </a:lnSpc>
              <a:buFont typeface="Arial" panose="020B0604020202020204" pitchFamily="34" charset="0"/>
              <a:buChar char="•"/>
            </a:pPr>
            <a:endParaRPr lang="en-GB" sz="1700" dirty="0">
              <a:solidFill>
                <a:schemeClr val="tx2"/>
              </a:solidFill>
              <a:latin typeface="Source Sans Pro" panose="020B0503030403020204" pitchFamily="34" charset="0"/>
              <a:ea typeface="Source Sans Pro" panose="020B0503030403020204" pitchFamily="34" charset="0"/>
            </a:endParaRPr>
          </a:p>
        </p:txBody>
      </p:sp>
      <p:sp>
        <p:nvSpPr>
          <p:cNvPr id="29" name="Text Placeholder 7">
            <a:extLst>
              <a:ext uri="{FF2B5EF4-FFF2-40B4-BE49-F238E27FC236}">
                <a16:creationId xmlns:a16="http://schemas.microsoft.com/office/drawing/2014/main" id="{5854835B-6A6D-6E4D-AF04-136E5CBEC917}"/>
              </a:ext>
            </a:extLst>
          </p:cNvPr>
          <p:cNvSpPr txBox="1">
            <a:spLocks/>
          </p:cNvSpPr>
          <p:nvPr/>
        </p:nvSpPr>
        <p:spPr>
          <a:xfrm>
            <a:off x="191224" y="5674329"/>
            <a:ext cx="5290882" cy="582680"/>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es" sz="1700" dirty="0">
                <a:solidFill>
                  <a:schemeClr val="tx2"/>
                </a:solidFill>
                <a:latin typeface="Source Sans Pro" panose="020B0503030403020204" pitchFamily="34" charset="0"/>
                <a:ea typeface="Source Sans Pro" panose="020B0503030403020204" pitchFamily="34" charset="0"/>
              </a:rPr>
              <a:t>está integrado en un marco de aplicación</a:t>
            </a:r>
            <a:br>
              <a:rPr lang="es" sz="1700" dirty="0">
                <a:solidFill>
                  <a:schemeClr val="tx2"/>
                </a:solidFill>
                <a:latin typeface="Source Sans Pro" panose="020B0503030403020204" pitchFamily="34" charset="0"/>
                <a:ea typeface="Source Sans Pro" panose="020B0503030403020204" pitchFamily="34" charset="0"/>
              </a:rPr>
            </a:br>
            <a:r>
              <a:rPr lang="es" sz="1700" dirty="0">
                <a:solidFill>
                  <a:schemeClr val="tx2"/>
                </a:solidFill>
                <a:latin typeface="Source Sans Pro" panose="020B0503030403020204" pitchFamily="34" charset="0"/>
                <a:ea typeface="Source Sans Pro" panose="020B0503030403020204" pitchFamily="34" charset="0"/>
              </a:rPr>
              <a:t>para la prestación segura de servicios.</a:t>
            </a:r>
          </a:p>
        </p:txBody>
      </p:sp>
      <p:pic>
        <p:nvPicPr>
          <p:cNvPr id="3" name="Imagen 2">
            <a:extLst>
              <a:ext uri="{FF2B5EF4-FFF2-40B4-BE49-F238E27FC236}">
                <a16:creationId xmlns:a16="http://schemas.microsoft.com/office/drawing/2014/main" id="{F7386B78-5CAD-48BC-156E-706A3FF92EBC}"/>
              </a:ext>
            </a:extLst>
          </p:cNvPr>
          <p:cNvPicPr>
            <a:picLocks noChangeAspect="1"/>
          </p:cNvPicPr>
          <p:nvPr/>
        </p:nvPicPr>
        <p:blipFill>
          <a:blip r:embed="rId4"/>
          <a:stretch>
            <a:fillRect/>
          </a:stretch>
        </p:blipFill>
        <p:spPr>
          <a:xfrm>
            <a:off x="3590136" y="2906248"/>
            <a:ext cx="5535119" cy="528229"/>
          </a:xfrm>
          <a:prstGeom prst="rect">
            <a:avLst/>
          </a:prstGeom>
        </p:spPr>
      </p:pic>
    </p:spTree>
    <p:extLst>
      <p:ext uri="{BB962C8B-B14F-4D97-AF65-F5344CB8AC3E}">
        <p14:creationId xmlns:p14="http://schemas.microsoft.com/office/powerpoint/2010/main" val="15862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3" grpId="0"/>
      <p:bldP spid="24" grpId="0"/>
      <p:bldP spid="26" grpId="0"/>
      <p:bldP spid="27" grpId="0"/>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nterfaz de usuario gráfica&#10;&#10;Descripción generada automáticamente con confianza media">
            <a:extLst>
              <a:ext uri="{FF2B5EF4-FFF2-40B4-BE49-F238E27FC236}">
                <a16:creationId xmlns:a16="http://schemas.microsoft.com/office/drawing/2014/main" id="{86DF47E8-EE73-F6B4-3D22-DB1049D9945D}"/>
              </a:ext>
            </a:extLst>
          </p:cNvPr>
          <p:cNvPicPr>
            <a:picLocks noChangeAspect="1"/>
          </p:cNvPicPr>
          <p:nvPr/>
        </p:nvPicPr>
        <p:blipFill>
          <a:blip r:embed="rId3"/>
          <a:stretch>
            <a:fillRect/>
          </a:stretch>
        </p:blipFill>
        <p:spPr>
          <a:xfrm>
            <a:off x="5528904" y="4573563"/>
            <a:ext cx="2488941" cy="1732498"/>
          </a:xfrm>
          <a:prstGeom prst="rect">
            <a:avLst/>
          </a:prstGeom>
        </p:spPr>
      </p:pic>
      <p:sp>
        <p:nvSpPr>
          <p:cNvPr id="4" name="Text Placeholder 19">
            <a:extLst>
              <a:ext uri="{FF2B5EF4-FFF2-40B4-BE49-F238E27FC236}">
                <a16:creationId xmlns:a16="http://schemas.microsoft.com/office/drawing/2014/main" id="{DDEAB813-3C4C-9C42-B7F6-5DBE1288A271}"/>
              </a:ext>
            </a:extLst>
          </p:cNvPr>
          <p:cNvSpPr txBox="1">
            <a:spLocks/>
          </p:cNvSpPr>
          <p:nvPr/>
        </p:nvSpPr>
        <p:spPr>
          <a:xfrm>
            <a:off x="119022" y="83865"/>
            <a:ext cx="919787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Manual de PSS, segunda edición, 2022</a:t>
            </a:r>
          </a:p>
        </p:txBody>
      </p:sp>
      <p:sp>
        <p:nvSpPr>
          <p:cNvPr id="5" name="TextBox 4">
            <a:extLst>
              <a:ext uri="{FF2B5EF4-FFF2-40B4-BE49-F238E27FC236}">
                <a16:creationId xmlns:a16="http://schemas.microsoft.com/office/drawing/2014/main" id="{44879A8B-6243-2D47-B444-09648C3A7335}"/>
              </a:ext>
            </a:extLst>
          </p:cNvPr>
          <p:cNvSpPr txBox="1"/>
          <p:nvPr/>
        </p:nvSpPr>
        <p:spPr>
          <a:xfrm>
            <a:off x="119022" y="664773"/>
            <a:ext cx="8667823" cy="646331"/>
          </a:xfrm>
          <a:prstGeom prst="rect">
            <a:avLst/>
          </a:prstGeom>
          <a:noFill/>
        </p:spPr>
        <p:txBody>
          <a:bodyPr wrap="square" rtlCol="0">
            <a:spAutoFit/>
          </a:bodyPr>
          <a:lstStyle/>
          <a:p>
            <a:pPr rtl="0"/>
            <a:r>
              <a:rPr lang="es" dirty="0">
                <a:solidFill>
                  <a:srgbClr val="212121"/>
                </a:solidFill>
                <a:latin typeface="Source Sans Pro" panose="020B0503030403020204" pitchFamily="34" charset="0"/>
                <a:ea typeface="Source Sans Pro" panose="020B0503030403020204" pitchFamily="34" charset="0"/>
              </a:rPr>
              <a:t>Entre las principales actualizaciones incluidas en esta segunda edición del manual </a:t>
            </a:r>
            <a:r>
              <a:rPr lang="en" i="1" dirty="0">
                <a:solidFill>
                  <a:srgbClr val="212121"/>
                </a:solidFill>
                <a:latin typeface="Source Sans Pro" panose="020B0503030403020204" pitchFamily="34" charset="0"/>
                <a:ea typeface="Source Sans Pro" panose="020B0503030403020204" pitchFamily="34" charset="0"/>
              </a:rPr>
              <a:t>Planificación de la seguridad del saneamiento,</a:t>
            </a:r>
            <a:r>
              <a:rPr lang="en" dirty="0">
                <a:solidFill>
                  <a:srgbClr val="212121"/>
                </a:solidFill>
                <a:latin typeface="Source Sans Pro" panose="020B0503030403020204" pitchFamily="34" charset="0"/>
                <a:ea typeface="Source Sans Pro" panose="020B0503030403020204" pitchFamily="34" charset="0"/>
              </a:rPr>
              <a:t> se incluyen las siguientes:</a:t>
            </a:r>
          </a:p>
        </p:txBody>
      </p:sp>
      <p:sp>
        <p:nvSpPr>
          <p:cNvPr id="6" name="TextBox 5">
            <a:extLst>
              <a:ext uri="{FF2B5EF4-FFF2-40B4-BE49-F238E27FC236}">
                <a16:creationId xmlns:a16="http://schemas.microsoft.com/office/drawing/2014/main" id="{2E98127A-7781-F349-A26D-2EE452B99A5A}"/>
              </a:ext>
            </a:extLst>
          </p:cNvPr>
          <p:cNvSpPr txBox="1"/>
          <p:nvPr/>
        </p:nvSpPr>
        <p:spPr>
          <a:xfrm>
            <a:off x="320200" y="1942540"/>
            <a:ext cx="3972668" cy="3693319"/>
          </a:xfrm>
          <a:prstGeom prst="rect">
            <a:avLst/>
          </a:prstGeom>
          <a:noFill/>
        </p:spPr>
        <p:txBody>
          <a:bodyPr wrap="square" rtlCol="0">
            <a:spAutoFit/>
          </a:bodyPr>
          <a:lstStyle/>
          <a:p>
            <a:pPr marL="285750" indent="-285750" rtl="0">
              <a:buFont typeface="Arial" panose="020B0604020202020204" pitchFamily="34" charset="0"/>
              <a:buChar char="•"/>
            </a:pPr>
            <a:r>
              <a:rPr lang="es" dirty="0">
                <a:solidFill>
                  <a:srgbClr val="212121"/>
                </a:solidFill>
                <a:latin typeface="Source Sans Pro" panose="020B0503030403020204" pitchFamily="34" charset="0"/>
                <a:ea typeface="Source Sans Pro" panose="020B0503030403020204" pitchFamily="34" charset="0"/>
              </a:rPr>
              <a:t>simplificación del proceso de PSS;</a:t>
            </a:r>
          </a:p>
          <a:p>
            <a:pPr marL="285750" indent="-285750" rtl="0">
              <a:buFont typeface="Arial" panose="020B0604020202020204" pitchFamily="34" charset="0"/>
              <a:buChar char="•"/>
            </a:pPr>
            <a:endParaRPr lang="en-US" dirty="0">
              <a:solidFill>
                <a:srgbClr val="212121"/>
              </a:solidFill>
              <a:latin typeface="Source Sans Pro" panose="020B0503030403020204" pitchFamily="34" charset="0"/>
              <a:ea typeface="Source Sans Pro" panose="020B0503030403020204" pitchFamily="34" charset="0"/>
            </a:endParaRPr>
          </a:p>
          <a:p>
            <a:pPr marL="285750" indent="-285750" rtl="0">
              <a:buFont typeface="Arial" panose="020B0604020202020204" pitchFamily="34" charset="0"/>
              <a:buChar char="•"/>
            </a:pPr>
            <a:r>
              <a:rPr lang="es" dirty="0">
                <a:solidFill>
                  <a:srgbClr val="212121"/>
                </a:solidFill>
                <a:latin typeface="Source Sans Pro" panose="020B0503030403020204" pitchFamily="34" charset="0"/>
                <a:ea typeface="Source Sans Pro" panose="020B0503030403020204" pitchFamily="34" charset="0"/>
              </a:rPr>
              <a:t>reorientación para apoyar</a:t>
            </a:r>
            <a:br>
              <a:rPr lang="es" dirty="0">
                <a:solidFill>
                  <a:srgbClr val="212121"/>
                </a:solidFill>
                <a:latin typeface="Source Sans Pro" panose="020B0503030403020204" pitchFamily="34" charset="0"/>
                <a:ea typeface="Source Sans Pro" panose="020B0503030403020204" pitchFamily="34" charset="0"/>
              </a:rPr>
            </a:br>
            <a:r>
              <a:rPr lang="es" dirty="0">
                <a:solidFill>
                  <a:srgbClr val="212121"/>
                </a:solidFill>
                <a:latin typeface="Source Sans Pro" panose="020B0503030403020204" pitchFamily="34" charset="0"/>
                <a:ea typeface="Source Sans Pro" panose="020B0503030403020204" pitchFamily="34" charset="0"/>
              </a:rPr>
              <a:t>las recomendaciones en materia de evaluación y gestión de riesgos en el plano local que se recogen en las </a:t>
            </a:r>
            <a:r>
              <a:rPr lang="en" i="1" dirty="0">
                <a:solidFill>
                  <a:srgbClr val="212121"/>
                </a:solidFill>
                <a:latin typeface="Source Sans Pro" panose="020B0503030403020204" pitchFamily="34" charset="0"/>
                <a:ea typeface="Source Sans Pro" panose="020B0503030403020204" pitchFamily="34" charset="0"/>
              </a:rPr>
              <a:t>Guías para el saneamiento y la salud</a:t>
            </a:r>
            <a:r>
              <a:rPr lang="en" dirty="0">
                <a:solidFill>
                  <a:srgbClr val="212121"/>
                </a:solidFill>
                <a:latin typeface="Source Sans Pro" panose="020B0503030403020204" pitchFamily="34" charset="0"/>
                <a:ea typeface="Source Sans Pro" panose="020B0503030403020204" pitchFamily="34" charset="0"/>
              </a:rPr>
              <a:t> de la OMS, que se refieren a todos los pasos de la cadena de saneamiento, con o sin uso final seguro; e</a:t>
            </a:r>
          </a:p>
          <a:p>
            <a:pPr marL="285750" indent="-285750" rtl="0">
              <a:buFont typeface="Arial" panose="020B0604020202020204" pitchFamily="34" charset="0"/>
              <a:buChar char="•"/>
            </a:pPr>
            <a:endParaRPr lang="en-US" dirty="0">
              <a:solidFill>
                <a:srgbClr val="212121"/>
              </a:solidFill>
              <a:latin typeface="Source Sans Pro" panose="020B0503030403020204" pitchFamily="34" charset="0"/>
              <a:ea typeface="Source Sans Pro" panose="020B0503030403020204" pitchFamily="34" charset="0"/>
            </a:endParaRPr>
          </a:p>
          <a:p>
            <a:pPr marL="285750" indent="-285750" rtl="0">
              <a:buFont typeface="Arial" panose="020B0604020202020204" pitchFamily="34" charset="0"/>
              <a:buChar char="•"/>
            </a:pPr>
            <a:r>
              <a:rPr lang="es" dirty="0">
                <a:solidFill>
                  <a:srgbClr val="212121"/>
                </a:solidFill>
                <a:latin typeface="Source Sans Pro" panose="020B0503030403020204" pitchFamily="34" charset="0"/>
                <a:ea typeface="Source Sans Pro" panose="020B0503030403020204" pitchFamily="34" charset="0"/>
              </a:rPr>
              <a:t>inclusión de riesgos climáticos.</a:t>
            </a:r>
          </a:p>
        </p:txBody>
      </p:sp>
      <p:pic>
        <p:nvPicPr>
          <p:cNvPr id="9" name="Picture 8">
            <a:extLst>
              <a:ext uri="{FF2B5EF4-FFF2-40B4-BE49-F238E27FC236}">
                <a16:creationId xmlns:a16="http://schemas.microsoft.com/office/drawing/2014/main" id="{75600630-C9E4-D94A-BA6A-04A769155FB6}"/>
              </a:ext>
            </a:extLst>
          </p:cNvPr>
          <p:cNvPicPr>
            <a:picLocks noChangeAspect="1"/>
          </p:cNvPicPr>
          <p:nvPr/>
        </p:nvPicPr>
        <p:blipFill>
          <a:blip r:embed="rId4"/>
          <a:stretch>
            <a:fillRect/>
          </a:stretch>
        </p:blipFill>
        <p:spPr>
          <a:xfrm>
            <a:off x="4641796" y="2631132"/>
            <a:ext cx="1271723" cy="1803361"/>
          </a:xfrm>
          <a:prstGeom prst="rect">
            <a:avLst/>
          </a:prstGeom>
        </p:spPr>
      </p:pic>
      <p:sp>
        <p:nvSpPr>
          <p:cNvPr id="10" name="Quad Arrow 9">
            <a:extLst>
              <a:ext uri="{FF2B5EF4-FFF2-40B4-BE49-F238E27FC236}">
                <a16:creationId xmlns:a16="http://schemas.microsoft.com/office/drawing/2014/main" id="{D0083CD8-46E1-944C-9E3D-E1C02D90A247}"/>
              </a:ext>
            </a:extLst>
          </p:cNvPr>
          <p:cNvSpPr/>
          <p:nvPr/>
        </p:nvSpPr>
        <p:spPr>
          <a:xfrm>
            <a:off x="6124788" y="2960469"/>
            <a:ext cx="1297171" cy="1154222"/>
          </a:xfrm>
          <a:prstGeom prst="quadArrow">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2" name="Picture 11">
            <a:extLst>
              <a:ext uri="{FF2B5EF4-FFF2-40B4-BE49-F238E27FC236}">
                <a16:creationId xmlns:a16="http://schemas.microsoft.com/office/drawing/2014/main" id="{36434E8A-4756-2BE4-6D1A-715A6C812B4E}"/>
              </a:ext>
            </a:extLst>
          </p:cNvPr>
          <p:cNvPicPr>
            <a:picLocks noChangeAspect="1"/>
          </p:cNvPicPr>
          <p:nvPr/>
        </p:nvPicPr>
        <p:blipFill>
          <a:blip r:embed="rId5"/>
          <a:stretch>
            <a:fillRect/>
          </a:stretch>
        </p:blipFill>
        <p:spPr>
          <a:xfrm>
            <a:off x="5878698" y="1437323"/>
            <a:ext cx="1789350" cy="1258461"/>
          </a:xfrm>
          <a:prstGeom prst="rect">
            <a:avLst/>
          </a:prstGeom>
        </p:spPr>
      </p:pic>
      <p:pic>
        <p:nvPicPr>
          <p:cNvPr id="13" name="Picture 12">
            <a:extLst>
              <a:ext uri="{FF2B5EF4-FFF2-40B4-BE49-F238E27FC236}">
                <a16:creationId xmlns:a16="http://schemas.microsoft.com/office/drawing/2014/main" id="{9FEC9DB7-0EAA-CF55-C7B3-F8E853070207}"/>
              </a:ext>
            </a:extLst>
          </p:cNvPr>
          <p:cNvPicPr>
            <a:picLocks noChangeAspect="1"/>
          </p:cNvPicPr>
          <p:nvPr/>
        </p:nvPicPr>
        <p:blipFill rotWithShape="1">
          <a:blip r:embed="rId6"/>
          <a:srcRect t="773"/>
          <a:stretch/>
        </p:blipFill>
        <p:spPr>
          <a:xfrm>
            <a:off x="7633228" y="2812492"/>
            <a:ext cx="1340388" cy="1628993"/>
          </a:xfrm>
          <a:prstGeom prst="rect">
            <a:avLst/>
          </a:prstGeom>
        </p:spPr>
      </p:pic>
    </p:spTree>
    <p:extLst>
      <p:ext uri="{BB962C8B-B14F-4D97-AF65-F5344CB8AC3E}">
        <p14:creationId xmlns:p14="http://schemas.microsoft.com/office/powerpoint/2010/main" val="3728962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052F5AB-FA11-3140-9FF4-BCD24C4ED8CF}"/>
              </a:ext>
            </a:extLst>
          </p:cNvPr>
          <p:cNvSpPr txBox="1">
            <a:spLocks/>
          </p:cNvSpPr>
          <p:nvPr/>
        </p:nvSpPr>
        <p:spPr>
          <a:xfrm>
            <a:off x="346475" y="2141019"/>
            <a:ext cx="2573558" cy="1309673"/>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es" sz="2200" dirty="0">
                <a:solidFill>
                  <a:srgbClr val="212121"/>
                </a:solidFill>
                <a:latin typeface="Source Sans Pro" panose="020B0503030403020204" pitchFamily="34" charset="0"/>
                <a:ea typeface="Source Sans Pro" panose="020B0503030403020204" pitchFamily="34" charset="0"/>
              </a:rPr>
              <a:t>Determinar las vías por las que se transmiten enfermedades y localizar a las personas afectadas.</a:t>
            </a:r>
          </a:p>
          <a:p>
            <a:pPr marL="0" indent="0" algn="ctr" rtl="0">
              <a:lnSpc>
                <a:spcPct val="100000"/>
              </a:lnSpc>
              <a:buNone/>
            </a:pPr>
            <a:endParaRPr lang="en-GB" sz="2200" dirty="0">
              <a:solidFill>
                <a:srgbClr val="212121"/>
              </a:solidFill>
              <a:latin typeface="Source Sans Pro" panose="020B0503030403020204" pitchFamily="34" charset="0"/>
              <a:ea typeface="Source Sans Pro" panose="020B0503030403020204" pitchFamily="34" charset="0"/>
            </a:endParaRPr>
          </a:p>
          <a:p>
            <a:pPr marL="0" indent="0" algn="ctr" rtl="0">
              <a:lnSpc>
                <a:spcPct val="100000"/>
              </a:lnSpc>
              <a:buNone/>
            </a:pPr>
            <a:r>
              <a:rPr lang="es" sz="2200" dirty="0">
                <a:solidFill>
                  <a:srgbClr val="212121"/>
                </a:solidFill>
                <a:latin typeface="Source Sans Pro" panose="020B0503030403020204" pitchFamily="34" charset="0"/>
                <a:ea typeface="Source Sans Pro" panose="020B0503030403020204" pitchFamily="34" charset="0"/>
              </a:rPr>
              <a:t>Detectar peligros e eventos peligrosos</a:t>
            </a:r>
          </a:p>
        </p:txBody>
      </p:sp>
      <p:sp>
        <p:nvSpPr>
          <p:cNvPr id="5" name="Text Placeholder 19">
            <a:extLst>
              <a:ext uri="{FF2B5EF4-FFF2-40B4-BE49-F238E27FC236}">
                <a16:creationId xmlns:a16="http://schemas.microsoft.com/office/drawing/2014/main" id="{9A67DA80-4312-704C-BF37-BBF668CB4F49}"/>
              </a:ext>
            </a:extLst>
          </p:cNvPr>
          <p:cNvSpPr txBox="1">
            <a:spLocks/>
          </p:cNvSpPr>
          <p:nvPr/>
        </p:nvSpPr>
        <p:spPr>
          <a:xfrm>
            <a:off x="128489" y="54556"/>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¿Cómo funciona la PSS?</a:t>
            </a:r>
          </a:p>
        </p:txBody>
      </p:sp>
      <p:cxnSp>
        <p:nvCxnSpPr>
          <p:cNvPr id="8" name="Straight Connector 5">
            <a:extLst>
              <a:ext uri="{FF2B5EF4-FFF2-40B4-BE49-F238E27FC236}">
                <a16:creationId xmlns:a16="http://schemas.microsoft.com/office/drawing/2014/main" id="{BFDFA62A-0DF3-E748-9DFA-A82E7C6048AA}"/>
              </a:ext>
            </a:extLst>
          </p:cNvPr>
          <p:cNvCxnSpPr>
            <a:cxnSpLocks/>
          </p:cNvCxnSpPr>
          <p:nvPr/>
        </p:nvCxnSpPr>
        <p:spPr>
          <a:xfrm flipH="1" flipV="1">
            <a:off x="3070868" y="1950746"/>
            <a:ext cx="5578" cy="3849112"/>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EAFE2B29-7A14-474C-8D01-1CDE6200EA02}"/>
              </a:ext>
            </a:extLst>
          </p:cNvPr>
          <p:cNvSpPr txBox="1">
            <a:spLocks/>
          </p:cNvSpPr>
          <p:nvPr/>
        </p:nvSpPr>
        <p:spPr>
          <a:xfrm>
            <a:off x="240262" y="1280973"/>
            <a:ext cx="5672366" cy="312939"/>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2400" b="1" dirty="0">
                <a:solidFill>
                  <a:srgbClr val="379175"/>
                </a:solidFill>
                <a:latin typeface="Source Sans Pro Semibold" panose="020B0503030403020204" pitchFamily="34" charset="0"/>
                <a:ea typeface="Source Sans Pro Semibold" panose="020B0503030403020204" pitchFamily="34" charset="0"/>
              </a:rPr>
              <a:t>Fase de evaluación del sistema</a:t>
            </a:r>
          </a:p>
        </p:txBody>
      </p:sp>
      <p:cxnSp>
        <p:nvCxnSpPr>
          <p:cNvPr id="10" name="Straight Connector 5">
            <a:extLst>
              <a:ext uri="{FF2B5EF4-FFF2-40B4-BE49-F238E27FC236}">
                <a16:creationId xmlns:a16="http://schemas.microsoft.com/office/drawing/2014/main" id="{578F1643-7DE3-2C47-BC13-FFA5D40D2C50}"/>
              </a:ext>
            </a:extLst>
          </p:cNvPr>
          <p:cNvCxnSpPr>
            <a:cxnSpLocks/>
          </p:cNvCxnSpPr>
          <p:nvPr/>
        </p:nvCxnSpPr>
        <p:spPr>
          <a:xfrm flipH="1" flipV="1">
            <a:off x="5955546" y="1950746"/>
            <a:ext cx="5578" cy="3848045"/>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11" name="Textplatzhalter 2">
            <a:extLst>
              <a:ext uri="{FF2B5EF4-FFF2-40B4-BE49-F238E27FC236}">
                <a16:creationId xmlns:a16="http://schemas.microsoft.com/office/drawing/2014/main" id="{E80B6588-F8A7-9C45-837C-283A13E4E41F}"/>
              </a:ext>
            </a:extLst>
          </p:cNvPr>
          <p:cNvSpPr txBox="1">
            <a:spLocks/>
          </p:cNvSpPr>
          <p:nvPr/>
        </p:nvSpPr>
        <p:spPr>
          <a:xfrm>
            <a:off x="3039796" y="1950746"/>
            <a:ext cx="2915750" cy="103336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es" sz="2200" dirty="0">
                <a:solidFill>
                  <a:srgbClr val="212121"/>
                </a:solidFill>
                <a:latin typeface="Source Sans Pro" panose="020B0503030403020204" pitchFamily="34" charset="0"/>
                <a:ea typeface="Source Sans Pro" panose="020B0503030403020204" pitchFamily="34" charset="0"/>
              </a:rPr>
              <a:t>Hacer una evaluación basada en los riesgos.</a:t>
            </a:r>
          </a:p>
        </p:txBody>
      </p:sp>
      <p:sp>
        <p:nvSpPr>
          <p:cNvPr id="12" name="Textplatzhalter 2">
            <a:extLst>
              <a:ext uri="{FF2B5EF4-FFF2-40B4-BE49-F238E27FC236}">
                <a16:creationId xmlns:a16="http://schemas.microsoft.com/office/drawing/2014/main" id="{0421C485-D345-0344-A811-BA6F21EB1531}"/>
              </a:ext>
            </a:extLst>
          </p:cNvPr>
          <p:cNvSpPr txBox="1">
            <a:spLocks/>
          </p:cNvSpPr>
          <p:nvPr/>
        </p:nvSpPr>
        <p:spPr>
          <a:xfrm>
            <a:off x="6177147" y="2720012"/>
            <a:ext cx="2573558" cy="94787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es" sz="2200" dirty="0">
                <a:solidFill>
                  <a:srgbClr val="212121"/>
                </a:solidFill>
                <a:latin typeface="Source Sans Pro" panose="020B0503030403020204" pitchFamily="34" charset="0"/>
                <a:ea typeface="Source Sans Pro" panose="020B0503030403020204" pitchFamily="34" charset="0"/>
              </a:rPr>
              <a:t>Implantar medidas de control para reducir los riesgos más elevados.</a:t>
            </a:r>
          </a:p>
        </p:txBody>
      </p:sp>
      <p:sp>
        <p:nvSpPr>
          <p:cNvPr id="13" name="Textplatzhalter 2">
            <a:extLst>
              <a:ext uri="{FF2B5EF4-FFF2-40B4-BE49-F238E27FC236}">
                <a16:creationId xmlns:a16="http://schemas.microsoft.com/office/drawing/2014/main" id="{66485B5B-0020-EF46-9C87-480A00328A27}"/>
              </a:ext>
            </a:extLst>
          </p:cNvPr>
          <p:cNvSpPr txBox="1">
            <a:spLocks/>
          </p:cNvSpPr>
          <p:nvPr/>
        </p:nvSpPr>
        <p:spPr>
          <a:xfrm>
            <a:off x="3107854" y="3742766"/>
            <a:ext cx="2853270" cy="103336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es" sz="2200" dirty="0">
                <a:solidFill>
                  <a:srgbClr val="212121"/>
                </a:solidFill>
                <a:latin typeface="Source Sans Pro" panose="020B0503030403020204" pitchFamily="34" charset="0"/>
                <a:ea typeface="Source Sans Pro" panose="020B0503030403020204" pitchFamily="34" charset="0"/>
              </a:rPr>
              <a:t>Definir cuáles deben ser las medidas de control y priorizarlas.</a:t>
            </a:r>
          </a:p>
        </p:txBody>
      </p:sp>
      <p:sp>
        <p:nvSpPr>
          <p:cNvPr id="16" name="Text Placeholder 7">
            <a:extLst>
              <a:ext uri="{FF2B5EF4-FFF2-40B4-BE49-F238E27FC236}">
                <a16:creationId xmlns:a16="http://schemas.microsoft.com/office/drawing/2014/main" id="{8523C0B5-BA95-CE4E-A7ED-9066F51062D1}"/>
              </a:ext>
            </a:extLst>
          </p:cNvPr>
          <p:cNvSpPr txBox="1">
            <a:spLocks/>
          </p:cNvSpPr>
          <p:nvPr/>
        </p:nvSpPr>
        <p:spPr>
          <a:xfrm>
            <a:off x="5916837" y="1284079"/>
            <a:ext cx="3237059" cy="312939"/>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2400" b="1" dirty="0">
                <a:solidFill>
                  <a:srgbClr val="379175"/>
                </a:solidFill>
                <a:latin typeface="Source Sans Pro Semibold" panose="020B0503030403020204" pitchFamily="34" charset="0"/>
                <a:ea typeface="Source Sans Pro Semibold" panose="020B0503030403020204" pitchFamily="34" charset="0"/>
              </a:rPr>
              <a:t>Fase operativa,</a:t>
            </a:r>
            <a:br>
              <a:rPr lang="es" sz="2400" b="1" dirty="0">
                <a:solidFill>
                  <a:srgbClr val="379175"/>
                </a:solidFill>
                <a:latin typeface="Source Sans Pro Semibold" panose="020B0503030403020204" pitchFamily="34" charset="0"/>
                <a:ea typeface="Source Sans Pro Semibold" panose="020B0503030403020204" pitchFamily="34" charset="0"/>
              </a:rPr>
            </a:br>
            <a:r>
              <a:rPr lang="es" sz="2400" b="1" dirty="0">
                <a:solidFill>
                  <a:srgbClr val="379175"/>
                </a:solidFill>
                <a:latin typeface="Source Sans Pro Semibold" panose="020B0503030403020204" pitchFamily="34" charset="0"/>
                <a:ea typeface="Source Sans Pro Semibold" panose="020B0503030403020204" pitchFamily="34" charset="0"/>
              </a:rPr>
              <a:t>de monitoreo</a:t>
            </a:r>
            <a:br>
              <a:rPr lang="es" sz="2400" b="1" dirty="0">
                <a:solidFill>
                  <a:srgbClr val="379175"/>
                </a:solidFill>
                <a:latin typeface="Source Sans Pro Semibold" panose="020B0503030403020204" pitchFamily="34" charset="0"/>
                <a:ea typeface="Source Sans Pro Semibold" panose="020B0503030403020204" pitchFamily="34" charset="0"/>
              </a:rPr>
            </a:br>
            <a:r>
              <a:rPr lang="es" sz="2400" b="1" dirty="0">
                <a:solidFill>
                  <a:srgbClr val="379175"/>
                </a:solidFill>
                <a:latin typeface="Source Sans Pro Semibold" panose="020B0503030403020204" pitchFamily="34" charset="0"/>
                <a:ea typeface="Source Sans Pro Semibold" panose="020B0503030403020204" pitchFamily="34" charset="0"/>
              </a:rPr>
              <a:t>y de gestión</a:t>
            </a:r>
          </a:p>
        </p:txBody>
      </p:sp>
      <p:sp>
        <p:nvSpPr>
          <p:cNvPr id="18" name="Textplatzhalter 2">
            <a:extLst>
              <a:ext uri="{FF2B5EF4-FFF2-40B4-BE49-F238E27FC236}">
                <a16:creationId xmlns:a16="http://schemas.microsoft.com/office/drawing/2014/main" id="{E09CC88E-1E00-DE4F-B248-50C58FCEC63B}"/>
              </a:ext>
            </a:extLst>
          </p:cNvPr>
          <p:cNvSpPr txBox="1">
            <a:spLocks/>
          </p:cNvSpPr>
          <p:nvPr/>
        </p:nvSpPr>
        <p:spPr>
          <a:xfrm>
            <a:off x="3145365" y="5016337"/>
            <a:ext cx="2853270" cy="103336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es" sz="2200" dirty="0">
                <a:solidFill>
                  <a:srgbClr val="212121"/>
                </a:solidFill>
                <a:latin typeface="Source Sans Pro" panose="020B0503030403020204" pitchFamily="34" charset="0"/>
                <a:ea typeface="Source Sans Pro" panose="020B0503030403020204" pitchFamily="34" charset="0"/>
              </a:rPr>
              <a:t>Definir mecanismos</a:t>
            </a:r>
            <a:br>
              <a:rPr lang="es" sz="2200" dirty="0">
                <a:solidFill>
                  <a:srgbClr val="212121"/>
                </a:solidFill>
                <a:latin typeface="Source Sans Pro" panose="020B0503030403020204" pitchFamily="34" charset="0"/>
                <a:ea typeface="Source Sans Pro" panose="020B0503030403020204" pitchFamily="34" charset="0"/>
              </a:rPr>
            </a:br>
            <a:r>
              <a:rPr lang="es" sz="2200" dirty="0">
                <a:solidFill>
                  <a:srgbClr val="212121"/>
                </a:solidFill>
                <a:latin typeface="Source Sans Pro" panose="020B0503030403020204" pitchFamily="34" charset="0"/>
                <a:ea typeface="Source Sans Pro" panose="020B0503030403020204" pitchFamily="34" charset="0"/>
              </a:rPr>
              <a:t>de monitoreo</a:t>
            </a:r>
            <a:br>
              <a:rPr lang="es" sz="2200" dirty="0">
                <a:solidFill>
                  <a:srgbClr val="212121"/>
                </a:solidFill>
                <a:latin typeface="Source Sans Pro" panose="020B0503030403020204" pitchFamily="34" charset="0"/>
                <a:ea typeface="Source Sans Pro" panose="020B0503030403020204" pitchFamily="34" charset="0"/>
              </a:rPr>
            </a:br>
            <a:r>
              <a:rPr lang="es" sz="2200" dirty="0">
                <a:solidFill>
                  <a:srgbClr val="212121"/>
                </a:solidFill>
                <a:latin typeface="Source Sans Pro" panose="020B0503030403020204" pitchFamily="34" charset="0"/>
                <a:ea typeface="Source Sans Pro" panose="020B0503030403020204" pitchFamily="34" charset="0"/>
              </a:rPr>
              <a:t>y validación. </a:t>
            </a:r>
          </a:p>
        </p:txBody>
      </p:sp>
      <p:sp>
        <p:nvSpPr>
          <p:cNvPr id="4" name="TextBox 3">
            <a:extLst>
              <a:ext uri="{FF2B5EF4-FFF2-40B4-BE49-F238E27FC236}">
                <a16:creationId xmlns:a16="http://schemas.microsoft.com/office/drawing/2014/main" id="{F51B94C7-430E-180D-B51F-689262ED2519}"/>
              </a:ext>
            </a:extLst>
          </p:cNvPr>
          <p:cNvSpPr txBox="1"/>
          <p:nvPr/>
        </p:nvSpPr>
        <p:spPr>
          <a:xfrm>
            <a:off x="3076445" y="2840327"/>
            <a:ext cx="2915749" cy="769441"/>
          </a:xfrm>
          <a:prstGeom prst="rect">
            <a:avLst/>
          </a:prstGeom>
          <a:noFill/>
        </p:spPr>
        <p:txBody>
          <a:bodyPr wrap="square">
            <a:spAutoFit/>
          </a:bodyPr>
          <a:lstStyle/>
          <a:p>
            <a:pPr marL="0" indent="0" algn="ctr" rtl="0">
              <a:lnSpc>
                <a:spcPct val="100000"/>
              </a:lnSpc>
              <a:buNone/>
            </a:pPr>
            <a:r>
              <a:rPr lang="es" sz="2200" dirty="0">
                <a:solidFill>
                  <a:srgbClr val="212121"/>
                </a:solidFill>
                <a:latin typeface="Source Sans Pro" panose="020B0503030403020204" pitchFamily="34" charset="0"/>
                <a:ea typeface="Source Sans Pro" panose="020B0503030403020204" pitchFamily="34" charset="0"/>
              </a:rPr>
              <a:t>Detectar los riesgos más elevados.</a:t>
            </a:r>
          </a:p>
        </p:txBody>
      </p:sp>
    </p:spTree>
    <p:extLst>
      <p:ext uri="{BB962C8B-B14F-4D97-AF65-F5344CB8AC3E}">
        <p14:creationId xmlns:p14="http://schemas.microsoft.com/office/powerpoint/2010/main" val="117552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P spid="13" grpId="0"/>
      <p:bldP spid="16" grpId="0"/>
      <p:bldP spid="18"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5EF15C01-54CB-A34B-A15C-EA0063CFB058}"/>
              </a:ext>
            </a:extLst>
          </p:cNvPr>
          <p:cNvSpPr txBox="1">
            <a:spLocks/>
          </p:cNvSpPr>
          <p:nvPr/>
        </p:nvSpPr>
        <p:spPr>
          <a:xfrm>
            <a:off x="2696542" y="5602971"/>
            <a:ext cx="6306385" cy="375797"/>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es" sz="2400" dirty="0">
                <a:solidFill>
                  <a:srgbClr val="212121"/>
                </a:solidFill>
                <a:latin typeface="Source Sans Pro" panose="020B0503030403020204" pitchFamily="34" charset="0"/>
                <a:ea typeface="Source Sans Pro" panose="020B0503030403020204" pitchFamily="34" charset="0"/>
              </a:rPr>
              <a:t>“La PSS logra que el saneamiento vuelva a centrarse en la salud”</a:t>
            </a:r>
            <a:endParaRPr lang="en-CH" sz="2400" dirty="0">
              <a:solidFill>
                <a:srgbClr val="212121"/>
              </a:solidFill>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E2D540B3-F156-CC4C-A63E-85F687EB20F3}"/>
              </a:ext>
            </a:extLst>
          </p:cNvPr>
          <p:cNvSpPr txBox="1">
            <a:spLocks/>
          </p:cNvSpPr>
          <p:nvPr/>
        </p:nvSpPr>
        <p:spPr>
          <a:xfrm>
            <a:off x="96807" y="85791"/>
            <a:ext cx="7940288"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Beneficios de la planificación de la seguridad del saneamiento</a:t>
            </a:r>
          </a:p>
        </p:txBody>
      </p:sp>
      <p:sp>
        <p:nvSpPr>
          <p:cNvPr id="15" name="Textplatzhalter 1">
            <a:extLst>
              <a:ext uri="{FF2B5EF4-FFF2-40B4-BE49-F238E27FC236}">
                <a16:creationId xmlns:a16="http://schemas.microsoft.com/office/drawing/2014/main" id="{3402A17B-CDE3-0246-98A3-84CEBA92677E}"/>
              </a:ext>
            </a:extLst>
          </p:cNvPr>
          <p:cNvSpPr txBox="1">
            <a:spLocks/>
          </p:cNvSpPr>
          <p:nvPr/>
        </p:nvSpPr>
        <p:spPr>
          <a:xfrm>
            <a:off x="2834603" y="1479810"/>
            <a:ext cx="6030264" cy="2879546"/>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200" dirty="0">
                <a:solidFill>
                  <a:srgbClr val="212121"/>
                </a:solidFill>
                <a:latin typeface="Source Sans Pro" panose="020B0503030403020204" pitchFamily="34" charset="0"/>
                <a:ea typeface="Source Sans Pro" panose="020B0503030403020204" pitchFamily="34" charset="0"/>
              </a:rPr>
              <a:t>Extrae los máximos beneficios</a:t>
            </a:r>
            <a:br>
              <a:rPr lang="es" sz="2200" dirty="0">
                <a:solidFill>
                  <a:srgbClr val="212121"/>
                </a:solidFill>
                <a:latin typeface="Source Sans Pro" panose="020B0503030403020204" pitchFamily="34" charset="0"/>
                <a:ea typeface="Source Sans Pro" panose="020B0503030403020204" pitchFamily="34" charset="0"/>
              </a:rPr>
            </a:br>
            <a:r>
              <a:rPr lang="es" sz="2200" dirty="0">
                <a:solidFill>
                  <a:srgbClr val="212121"/>
                </a:solidFill>
                <a:latin typeface="Source Sans Pro" panose="020B0503030403020204" pitchFamily="34" charset="0"/>
                <a:ea typeface="Source Sans Pro" panose="020B0503030403020204" pitchFamily="34" charset="0"/>
              </a:rPr>
              <a:t>para la salud de las intervenciones de saneamiento</a:t>
            </a:r>
          </a:p>
          <a:p>
            <a:pPr rtl="0">
              <a:lnSpc>
                <a:spcPct val="100000"/>
              </a:lnSpc>
            </a:pPr>
            <a:r>
              <a:rPr lang="es" sz="2200" dirty="0">
                <a:solidFill>
                  <a:srgbClr val="212121"/>
                </a:solidFill>
                <a:latin typeface="Source Sans Pro" panose="020B0503030403020204" pitchFamily="34" charset="0"/>
                <a:ea typeface="Source Sans Pro" panose="020B0503030403020204" pitchFamily="34" charset="0"/>
              </a:rPr>
              <a:t>Establece el orden de prioridad</a:t>
            </a:r>
            <a:br>
              <a:rPr lang="es" sz="2200" dirty="0">
                <a:solidFill>
                  <a:srgbClr val="212121"/>
                </a:solidFill>
                <a:latin typeface="Source Sans Pro" panose="020B0503030403020204" pitchFamily="34" charset="0"/>
                <a:ea typeface="Source Sans Pro" panose="020B0503030403020204" pitchFamily="34" charset="0"/>
              </a:rPr>
            </a:br>
            <a:r>
              <a:rPr lang="es" sz="2200" dirty="0">
                <a:solidFill>
                  <a:srgbClr val="212121"/>
                </a:solidFill>
                <a:latin typeface="Source Sans Pro" panose="020B0503030403020204" pitchFamily="34" charset="0"/>
                <a:ea typeface="Source Sans Pro" panose="020B0503030403020204" pitchFamily="34" charset="0"/>
              </a:rPr>
              <a:t>de las medidas</a:t>
            </a:r>
          </a:p>
          <a:p>
            <a:pPr rtl="0">
              <a:lnSpc>
                <a:spcPct val="100000"/>
              </a:lnSpc>
            </a:pPr>
            <a:r>
              <a:rPr lang="es" sz="2200" dirty="0">
                <a:solidFill>
                  <a:srgbClr val="212121"/>
                </a:solidFill>
                <a:latin typeface="Source Sans Pro" panose="020B0503030403020204" pitchFamily="34" charset="0"/>
                <a:ea typeface="Source Sans Pro" panose="020B0503030403020204" pitchFamily="34" charset="0"/>
              </a:rPr>
              <a:t>Establece un plan para llevar a cabo mejoras incrementales</a:t>
            </a:r>
          </a:p>
          <a:p>
            <a:pPr rtl="0">
              <a:lnSpc>
                <a:spcPct val="100000"/>
              </a:lnSpc>
            </a:pPr>
            <a:r>
              <a:rPr lang="es" sz="2200" dirty="0">
                <a:solidFill>
                  <a:srgbClr val="212121"/>
                </a:solidFill>
                <a:latin typeface="Source Sans Pro" panose="020B0503030403020204" pitchFamily="34" charset="0"/>
                <a:ea typeface="Source Sans Pro" panose="020B0503030403020204" pitchFamily="34" charset="0"/>
              </a:rPr>
              <a:t>Destina recursos, si son escasos, a atender los mayores riesgos para la salud</a:t>
            </a:r>
          </a:p>
          <a:p>
            <a:pPr rtl="0">
              <a:lnSpc>
                <a:spcPct val="100000"/>
              </a:lnSpc>
            </a:pPr>
            <a:r>
              <a:rPr lang="es" sz="2200" dirty="0">
                <a:solidFill>
                  <a:srgbClr val="212121"/>
                </a:solidFill>
                <a:latin typeface="Source Sans Pro" panose="020B0503030403020204" pitchFamily="34" charset="0"/>
                <a:ea typeface="Source Sans Pro" panose="020B0503030403020204" pitchFamily="34" charset="0"/>
              </a:rPr>
              <a:t>Coordina las medidas</a:t>
            </a:r>
          </a:p>
          <a:p>
            <a:pPr rtl="0">
              <a:lnSpc>
                <a:spcPct val="100000"/>
              </a:lnSpc>
            </a:pPr>
            <a:endParaRPr lang="en-GB" sz="2200" dirty="0">
              <a:solidFill>
                <a:srgbClr val="212121"/>
              </a:solidFill>
              <a:latin typeface="Source Sans Pro" panose="020B0503030403020204" pitchFamily="34" charset="0"/>
              <a:ea typeface="Source Sans Pro" panose="020B0503030403020204" pitchFamily="34" charset="0"/>
            </a:endParaRPr>
          </a:p>
        </p:txBody>
      </p:sp>
      <p:pic>
        <p:nvPicPr>
          <p:cNvPr id="3" name="Imagen 2" descr="Interfaz de usuario gráfica&#10;&#10;Descripción generada automáticamente con confianza media">
            <a:extLst>
              <a:ext uri="{FF2B5EF4-FFF2-40B4-BE49-F238E27FC236}">
                <a16:creationId xmlns:a16="http://schemas.microsoft.com/office/drawing/2014/main" id="{4FA59CC0-0D82-7FD1-7D91-9FEA33C61703}"/>
              </a:ext>
            </a:extLst>
          </p:cNvPr>
          <p:cNvPicPr>
            <a:picLocks noChangeAspect="1"/>
          </p:cNvPicPr>
          <p:nvPr/>
        </p:nvPicPr>
        <p:blipFill>
          <a:blip r:embed="rId2"/>
          <a:stretch>
            <a:fillRect/>
          </a:stretch>
        </p:blipFill>
        <p:spPr>
          <a:xfrm>
            <a:off x="96808" y="2611800"/>
            <a:ext cx="2348010" cy="1634399"/>
          </a:xfrm>
          <a:prstGeom prst="rect">
            <a:avLst/>
          </a:prstGeom>
        </p:spPr>
      </p:pic>
    </p:spTree>
    <p:extLst>
      <p:ext uri="{BB962C8B-B14F-4D97-AF65-F5344CB8AC3E}">
        <p14:creationId xmlns:p14="http://schemas.microsoft.com/office/powerpoint/2010/main" val="1538390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624601A-87FC-A9D7-5431-430FA362B7D3}"/>
              </a:ext>
            </a:extLst>
          </p:cNvPr>
          <p:cNvPicPr>
            <a:picLocks noChangeAspect="1"/>
          </p:cNvPicPr>
          <p:nvPr/>
        </p:nvPicPr>
        <p:blipFill>
          <a:blip r:embed="rId3"/>
          <a:stretch>
            <a:fillRect/>
          </a:stretch>
        </p:blipFill>
        <p:spPr>
          <a:xfrm>
            <a:off x="1696247" y="752499"/>
            <a:ext cx="5454948" cy="5606240"/>
          </a:xfrm>
          <a:prstGeom prst="rect">
            <a:avLst/>
          </a:prstGeom>
          <a:ln w="203200" cap="rnd" cmpd="tri">
            <a:noFill/>
          </a:ln>
        </p:spPr>
      </p:pic>
      <p:sp>
        <p:nvSpPr>
          <p:cNvPr id="5" name="Text Placeholder 19">
            <a:extLst>
              <a:ext uri="{FF2B5EF4-FFF2-40B4-BE49-F238E27FC236}">
                <a16:creationId xmlns:a16="http://schemas.microsoft.com/office/drawing/2014/main" id="{35AD2614-9BA8-3B4D-A762-CE55C7632524}"/>
              </a:ext>
            </a:extLst>
          </p:cNvPr>
          <p:cNvSpPr txBox="1">
            <a:spLocks/>
          </p:cNvSpPr>
          <p:nvPr/>
        </p:nvSpPr>
        <p:spPr>
          <a:xfrm>
            <a:off x="134432" y="121870"/>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Módulos de la PSS</a:t>
            </a:r>
          </a:p>
        </p:txBody>
      </p:sp>
      <p:sp>
        <p:nvSpPr>
          <p:cNvPr id="6" name="Title 1">
            <a:extLst>
              <a:ext uri="{FF2B5EF4-FFF2-40B4-BE49-F238E27FC236}">
                <a16:creationId xmlns:a16="http://schemas.microsoft.com/office/drawing/2014/main" id="{FEF478EE-DFA5-2840-BAB5-25D7876B5B91}"/>
              </a:ext>
            </a:extLst>
          </p:cNvPr>
          <p:cNvSpPr txBox="1">
            <a:spLocks/>
          </p:cNvSpPr>
          <p:nvPr/>
        </p:nvSpPr>
        <p:spPr bwMode="auto">
          <a:xfrm>
            <a:off x="3386056" y="752499"/>
            <a:ext cx="5291743" cy="92551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ヒラギノ角ゴ Pro W3" charset="0"/>
                <a:cs typeface="+mj-cs"/>
              </a:defRPr>
            </a:lvl1pPr>
            <a:lvl2pPr algn="ctr" defTabSz="457200" rtl="0" fontAlgn="base">
              <a:spcBef>
                <a:spcPct val="0"/>
              </a:spcBef>
              <a:spcAft>
                <a:spcPct val="0"/>
              </a:spcAft>
              <a:defRPr sz="4400">
                <a:solidFill>
                  <a:schemeClr val="tx1"/>
                </a:solidFill>
                <a:latin typeface="Calibri" charset="0"/>
                <a:ea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defRPr>
            </a:lvl9pPr>
          </a:lstStyle>
          <a:p>
            <a:pPr algn="l" rtl="0" eaLnBrk="1" hangingPunct="1"/>
            <a:r>
              <a:rPr lang="es" sz="1800" i="1" dirty="0">
                <a:solidFill>
                  <a:srgbClr val="212121"/>
                </a:solidFill>
                <a:latin typeface="Source Sans Pro" panose="020B0503030403020204" pitchFamily="34" charset="0"/>
                <a:ea typeface="Source Sans Pro" panose="020B0503030403020204" pitchFamily="34" charset="0"/>
              </a:rPr>
              <a:t>¿Dónde debería realizarse la PSS? ¿Quién debería participar y cuáles serían sus roles?</a:t>
            </a:r>
            <a:endParaRPr lang="en-GB" sz="1800" i="1" dirty="0">
              <a:solidFill>
                <a:srgbClr val="212121"/>
              </a:solidFill>
              <a:latin typeface="Source Sans Pro" panose="020B0503030403020204" pitchFamily="34" charset="0"/>
              <a:ea typeface="Source Sans Pro" panose="020B0503030403020204" pitchFamily="34" charset="0"/>
            </a:endParaRPr>
          </a:p>
        </p:txBody>
      </p:sp>
      <p:sp>
        <p:nvSpPr>
          <p:cNvPr id="7" name="Title 1">
            <a:extLst>
              <a:ext uri="{FF2B5EF4-FFF2-40B4-BE49-F238E27FC236}">
                <a16:creationId xmlns:a16="http://schemas.microsoft.com/office/drawing/2014/main" id="{F1EB1E28-3AB0-DC4F-B2AE-045324C14110}"/>
              </a:ext>
            </a:extLst>
          </p:cNvPr>
          <p:cNvSpPr txBox="1">
            <a:spLocks/>
          </p:cNvSpPr>
          <p:nvPr/>
        </p:nvSpPr>
        <p:spPr bwMode="auto">
          <a:xfrm>
            <a:off x="5399690" y="1527490"/>
            <a:ext cx="3503009" cy="82107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ヒラギノ角ゴ Pro W3" charset="0"/>
                <a:cs typeface="+mj-cs"/>
              </a:defRPr>
            </a:lvl1pPr>
            <a:lvl2pPr algn="ctr" defTabSz="457200" rtl="0" fontAlgn="base">
              <a:spcBef>
                <a:spcPct val="0"/>
              </a:spcBef>
              <a:spcAft>
                <a:spcPct val="0"/>
              </a:spcAft>
              <a:defRPr sz="4400">
                <a:solidFill>
                  <a:schemeClr val="tx1"/>
                </a:solidFill>
                <a:latin typeface="Calibri" charset="0"/>
                <a:ea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defRPr>
            </a:lvl9pPr>
          </a:lstStyle>
          <a:p>
            <a:pPr algn="l" rtl="0" eaLnBrk="1" hangingPunct="1">
              <a:lnSpc>
                <a:spcPct val="80000"/>
              </a:lnSpc>
            </a:pPr>
            <a:r>
              <a:rPr lang="es" sz="1800" i="1" dirty="0">
                <a:solidFill>
                  <a:srgbClr val="212121"/>
                </a:solidFill>
                <a:latin typeface="Source Sans Pro" panose="020B0503030403020204" pitchFamily="34" charset="0"/>
                <a:ea typeface="Source Sans Pro" panose="020B0503030403020204" pitchFamily="34" charset="0"/>
              </a:rPr>
              <a:t>¿Cómo funciona la cadena de servicios de saneamiento? ¿Quiénes corren riesgos?</a:t>
            </a:r>
            <a:endParaRPr lang="en-GB" sz="1800" i="1" dirty="0">
              <a:solidFill>
                <a:srgbClr val="212121"/>
              </a:solidFill>
              <a:latin typeface="Source Sans Pro" panose="020B0503030403020204" pitchFamily="34" charset="0"/>
              <a:ea typeface="Source Sans Pro" panose="020B0503030403020204" pitchFamily="34" charset="0"/>
            </a:endParaRPr>
          </a:p>
        </p:txBody>
      </p:sp>
      <p:sp>
        <p:nvSpPr>
          <p:cNvPr id="8" name="Title 1">
            <a:extLst>
              <a:ext uri="{FF2B5EF4-FFF2-40B4-BE49-F238E27FC236}">
                <a16:creationId xmlns:a16="http://schemas.microsoft.com/office/drawing/2014/main" id="{10FD5AD2-9A3F-8A45-B771-5EC7AD97ECD1}"/>
              </a:ext>
            </a:extLst>
          </p:cNvPr>
          <p:cNvSpPr txBox="1">
            <a:spLocks/>
          </p:cNvSpPr>
          <p:nvPr/>
        </p:nvSpPr>
        <p:spPr bwMode="auto">
          <a:xfrm>
            <a:off x="7049218" y="2742501"/>
            <a:ext cx="1899876" cy="551369"/>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ヒラギノ角ゴ Pro W3" charset="0"/>
                <a:cs typeface="+mj-cs"/>
              </a:defRPr>
            </a:lvl1pPr>
            <a:lvl2pPr algn="ctr" defTabSz="457200" rtl="0" fontAlgn="base">
              <a:spcBef>
                <a:spcPct val="0"/>
              </a:spcBef>
              <a:spcAft>
                <a:spcPct val="0"/>
              </a:spcAft>
              <a:defRPr sz="4400">
                <a:solidFill>
                  <a:schemeClr val="tx1"/>
                </a:solidFill>
                <a:latin typeface="Calibri" charset="0"/>
                <a:ea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defRPr>
            </a:lvl9pPr>
          </a:lstStyle>
          <a:p>
            <a:pPr algn="l" rtl="0">
              <a:lnSpc>
                <a:spcPct val="80000"/>
              </a:lnSpc>
              <a:spcAft>
                <a:spcPts val="600"/>
              </a:spcAft>
            </a:pPr>
            <a:r>
              <a:rPr lang="es" sz="1800" i="1" dirty="0">
                <a:solidFill>
                  <a:srgbClr val="212121"/>
                </a:solidFill>
                <a:latin typeface="Source Sans Pro" panose="020B0503030403020204" pitchFamily="34" charset="0"/>
                <a:ea typeface="Source Sans Pro" panose="020B0503030403020204" pitchFamily="34" charset="0"/>
              </a:rPr>
              <a:t>¿Qué podría salir mal? ¿De qué medidas de control se dispone y en qué medida son eficaces? ¿Cuán graves son los riesgos? </a:t>
            </a:r>
            <a:endParaRPr lang="en-GB" sz="1800" i="1" dirty="0">
              <a:solidFill>
                <a:srgbClr val="212121"/>
              </a:solidFill>
              <a:latin typeface="Source Sans Pro" panose="020B0503030403020204" pitchFamily="34" charset="0"/>
              <a:ea typeface="Source Sans Pro" panose="020B0503030403020204" pitchFamily="34" charset="0"/>
            </a:endParaRPr>
          </a:p>
        </p:txBody>
      </p:sp>
      <p:sp>
        <p:nvSpPr>
          <p:cNvPr id="9" name="Title 1">
            <a:extLst>
              <a:ext uri="{FF2B5EF4-FFF2-40B4-BE49-F238E27FC236}">
                <a16:creationId xmlns:a16="http://schemas.microsoft.com/office/drawing/2014/main" id="{BC54A7D9-4C3D-A248-92F7-203422EC8E5F}"/>
              </a:ext>
            </a:extLst>
          </p:cNvPr>
          <p:cNvSpPr txBox="1">
            <a:spLocks/>
          </p:cNvSpPr>
          <p:nvPr/>
        </p:nvSpPr>
        <p:spPr>
          <a:xfrm>
            <a:off x="6446911" y="5054144"/>
            <a:ext cx="2400206" cy="687775"/>
          </a:xfrm>
          <a:prstGeom prst="rect">
            <a:avLst/>
          </a:prstGeom>
        </p:spPr>
        <p:txBody>
          <a:bodyPr rtlCol="0">
            <a:noAutofit/>
          </a:bodyPr>
          <a:lstStyle/>
          <a:p>
            <a:pPr rtl="0" eaLnBrk="1" fontAlgn="auto" hangingPunct="1">
              <a:spcAft>
                <a:spcPts val="0"/>
              </a:spcAft>
              <a:defRPr/>
            </a:pPr>
            <a:r>
              <a:rPr lang="es" i="1" dirty="0">
                <a:solidFill>
                  <a:srgbClr val="212121"/>
                </a:solidFill>
                <a:latin typeface="Source Sans Pro" panose="020B0503030403020204" pitchFamily="34" charset="0"/>
                <a:ea typeface="Source Sans Pro" panose="020B0503030403020204" pitchFamily="34" charset="0"/>
                <a:cs typeface="+mj-cs"/>
              </a:rPr>
              <a:t>¿Qué aspectos hay que mejorar? ¿De qué manera?</a:t>
            </a:r>
            <a:endParaRPr lang="en-GB" i="1" dirty="0">
              <a:solidFill>
                <a:srgbClr val="212121"/>
              </a:solidFill>
              <a:latin typeface="Source Sans Pro" panose="020B0503030403020204" pitchFamily="34" charset="0"/>
              <a:ea typeface="Source Sans Pro" panose="020B0503030403020204" pitchFamily="34" charset="0"/>
              <a:cs typeface="+mj-cs"/>
            </a:endParaRPr>
          </a:p>
        </p:txBody>
      </p:sp>
      <p:sp>
        <p:nvSpPr>
          <p:cNvPr id="10" name="Title 1">
            <a:extLst>
              <a:ext uri="{FF2B5EF4-FFF2-40B4-BE49-F238E27FC236}">
                <a16:creationId xmlns:a16="http://schemas.microsoft.com/office/drawing/2014/main" id="{69E12171-E405-4649-A756-B0F300B1D5B7}"/>
              </a:ext>
            </a:extLst>
          </p:cNvPr>
          <p:cNvSpPr txBox="1">
            <a:spLocks/>
          </p:cNvSpPr>
          <p:nvPr/>
        </p:nvSpPr>
        <p:spPr>
          <a:xfrm>
            <a:off x="0" y="5070686"/>
            <a:ext cx="2583890" cy="687775"/>
          </a:xfrm>
          <a:prstGeom prst="rect">
            <a:avLst/>
          </a:prstGeom>
        </p:spPr>
        <p:txBody>
          <a:bodyPr rtlCol="0"/>
          <a:lstStyle/>
          <a:p>
            <a:pPr algn="r" rtl="0" eaLnBrk="1" fontAlgn="auto" hangingPunct="1">
              <a:lnSpc>
                <a:spcPct val="80000"/>
              </a:lnSpc>
              <a:spcAft>
                <a:spcPts val="0"/>
              </a:spcAft>
              <a:defRPr/>
            </a:pPr>
            <a:r>
              <a:rPr lang="es" i="1" dirty="0">
                <a:solidFill>
                  <a:srgbClr val="212121"/>
                </a:solidFill>
                <a:latin typeface="Source Sans Pro" panose="020B0503030403020204" pitchFamily="34" charset="0"/>
                <a:ea typeface="Source Sans Pro" panose="020B0503030403020204" pitchFamily="34" charset="0"/>
                <a:cs typeface="+mj-cs"/>
              </a:rPr>
              <a:t>¿El sistema de saneamiento funciona según lo previsto? ¿Es eficaz?</a:t>
            </a:r>
          </a:p>
          <a:p>
            <a:pPr algn="r" rtl="0" eaLnBrk="1" fontAlgn="auto" hangingPunct="1">
              <a:spcAft>
                <a:spcPts val="0"/>
              </a:spcAft>
              <a:defRPr/>
            </a:pPr>
            <a:endParaRPr lang="en-GB" i="1" dirty="0">
              <a:solidFill>
                <a:srgbClr val="212121"/>
              </a:solidFill>
              <a:latin typeface="Source Sans Pro" panose="020B0503030403020204" pitchFamily="34" charset="0"/>
              <a:ea typeface="Source Sans Pro" panose="020B0503030403020204" pitchFamily="34" charset="0"/>
              <a:cs typeface="+mj-cs"/>
            </a:endParaRPr>
          </a:p>
        </p:txBody>
      </p:sp>
      <p:sp>
        <p:nvSpPr>
          <p:cNvPr id="11" name="Title 1">
            <a:extLst>
              <a:ext uri="{FF2B5EF4-FFF2-40B4-BE49-F238E27FC236}">
                <a16:creationId xmlns:a16="http://schemas.microsoft.com/office/drawing/2014/main" id="{BE83CB63-34F6-8B42-A71F-3CA42D5A2B02}"/>
              </a:ext>
            </a:extLst>
          </p:cNvPr>
          <p:cNvSpPr txBox="1">
            <a:spLocks/>
          </p:cNvSpPr>
          <p:nvPr/>
        </p:nvSpPr>
        <p:spPr>
          <a:xfrm>
            <a:off x="43571" y="2811551"/>
            <a:ext cx="1912934" cy="1488136"/>
          </a:xfrm>
          <a:prstGeom prst="rect">
            <a:avLst/>
          </a:prstGeom>
        </p:spPr>
        <p:txBody>
          <a:bodyPr rtlCol="0">
            <a:normAutofit fontScale="97500"/>
          </a:bodyPr>
          <a:lstStyle/>
          <a:p>
            <a:pPr algn="r" rtl="0" eaLnBrk="1" fontAlgn="auto" hangingPunct="1">
              <a:lnSpc>
                <a:spcPct val="80000"/>
              </a:lnSpc>
              <a:spcAft>
                <a:spcPts val="0"/>
              </a:spcAft>
              <a:defRPr/>
            </a:pPr>
            <a:r>
              <a:rPr lang="es" i="1" dirty="0">
                <a:solidFill>
                  <a:srgbClr val="212121"/>
                </a:solidFill>
                <a:latin typeface="Source Sans Pro" panose="020B0503030403020204" pitchFamily="34" charset="0"/>
                <a:ea typeface="Source Sans Pro" panose="020B0503030403020204" pitchFamily="34" charset="0"/>
                <a:cs typeface="+mj-cs"/>
              </a:rPr>
              <a:t>¿Qué respaldo debería recibir la PSS? ¿Qué hacemos para adaptarnos a los cambios?</a:t>
            </a:r>
          </a:p>
          <a:p>
            <a:pPr algn="r" rtl="0" eaLnBrk="1" fontAlgn="auto" hangingPunct="1">
              <a:spcAft>
                <a:spcPts val="0"/>
              </a:spcAft>
              <a:defRPr/>
            </a:pPr>
            <a:endParaRPr lang="en-GB" i="1" dirty="0">
              <a:solidFill>
                <a:srgbClr val="212121"/>
              </a:solidFill>
              <a:latin typeface="Source Sans Pro" panose="020B0503030403020204" pitchFamily="34" charset="0"/>
              <a:ea typeface="Source Sans Pro" panose="020B0503030403020204" pitchFamily="34" charset="0"/>
              <a:cs typeface="+mj-cs"/>
            </a:endParaRPr>
          </a:p>
        </p:txBody>
      </p:sp>
    </p:spTree>
    <p:extLst>
      <p:ext uri="{BB962C8B-B14F-4D97-AF65-F5344CB8AC3E}">
        <p14:creationId xmlns:p14="http://schemas.microsoft.com/office/powerpoint/2010/main" val="194052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0A885E3-B3BA-6946-BA46-7ED8412D2DA4}"/>
              </a:ext>
            </a:extLst>
          </p:cNvPr>
          <p:cNvSpPr>
            <a:spLocks noGrp="1"/>
          </p:cNvSpPr>
          <p:nvPr>
            <p:ph type="body" sz="quarter" idx="14"/>
          </p:nvPr>
        </p:nvSpPr>
        <p:spPr>
          <a:xfrm>
            <a:off x="588341" y="2294006"/>
            <a:ext cx="3738980" cy="2875734"/>
          </a:xfrm>
        </p:spPr>
        <p:txBody>
          <a:bodyPr rtlCol="0"/>
          <a:lstStyle/>
          <a:p>
            <a:pPr rtl="0">
              <a:lnSpc>
                <a:spcPct val="100000"/>
              </a:lnSpc>
            </a:pPr>
            <a:r>
              <a:rPr lang="es" sz="2000" dirty="0">
                <a:solidFill>
                  <a:schemeClr val="tx2"/>
                </a:solidFill>
                <a:latin typeface="Source Sans Pro" panose="020B0503030403020204" pitchFamily="34" charset="0"/>
                <a:ea typeface="Source Sans Pro" panose="020B0503030403020204" pitchFamily="34" charset="0"/>
              </a:rPr>
              <a:t>Un plan de mejoras incrementales basadas en prioridades.</a:t>
            </a:r>
          </a:p>
          <a:p>
            <a:pPr rtl="0">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a:p>
            <a:pPr rtl="0">
              <a:lnSpc>
                <a:spcPct val="100000"/>
              </a:lnSpc>
            </a:pPr>
            <a:r>
              <a:rPr lang="es" sz="2000" dirty="0">
                <a:solidFill>
                  <a:schemeClr val="tx2"/>
                </a:solidFill>
                <a:latin typeface="Source Sans Pro" panose="020B0503030403020204" pitchFamily="34" charset="0"/>
                <a:ea typeface="Source Sans Pro" panose="020B0503030403020204" pitchFamily="34" charset="0"/>
              </a:rPr>
              <a:t>Un plan de monitoreo operativo para el seguimiento constante y la verificación periódica.</a:t>
            </a:r>
          </a:p>
        </p:txBody>
      </p:sp>
      <p:sp>
        <p:nvSpPr>
          <p:cNvPr id="3" name="Textplatzhalter 2">
            <a:extLst>
              <a:ext uri="{FF2B5EF4-FFF2-40B4-BE49-F238E27FC236}">
                <a16:creationId xmlns:a16="http://schemas.microsoft.com/office/drawing/2014/main" id="{FC63B0CF-3C9D-9042-BC19-7B1394119878}"/>
              </a:ext>
            </a:extLst>
          </p:cNvPr>
          <p:cNvSpPr>
            <a:spLocks noGrp="1"/>
          </p:cNvSpPr>
          <p:nvPr>
            <p:ph type="body" sz="quarter" idx="17"/>
          </p:nvPr>
        </p:nvSpPr>
        <p:spPr>
          <a:xfrm>
            <a:off x="4976752" y="1721331"/>
            <a:ext cx="3738980" cy="4215012"/>
          </a:xfrm>
        </p:spPr>
        <p:txBody>
          <a:bodyPr rtlCol="0"/>
          <a:lstStyle/>
          <a:p>
            <a:pPr rtl="0">
              <a:lnSpc>
                <a:spcPct val="100000"/>
              </a:lnSpc>
            </a:pPr>
            <a:r>
              <a:rPr lang="es" sz="2000" dirty="0">
                <a:solidFill>
                  <a:schemeClr val="tx2"/>
                </a:solidFill>
                <a:latin typeface="Source Sans Pro" panose="020B0503030403020204" pitchFamily="34" charset="0"/>
                <a:ea typeface="Source Sans Pro" panose="020B0503030403020204" pitchFamily="34" charset="0"/>
              </a:rPr>
              <a:t>Extracción de los máximos beneficios para la salud de las soluciones de saneamiento.</a:t>
            </a:r>
          </a:p>
          <a:p>
            <a:pPr rtl="0">
              <a:lnSpc>
                <a:spcPct val="100000"/>
              </a:lnSpc>
            </a:pPr>
            <a:r>
              <a:rPr lang="es" sz="2000" dirty="0">
                <a:solidFill>
                  <a:schemeClr val="tx2"/>
                </a:solidFill>
                <a:latin typeface="Source Sans Pro" panose="020B0503030403020204" pitchFamily="34" charset="0"/>
                <a:ea typeface="Source Sans Pro" panose="020B0503030403020204" pitchFamily="34" charset="0"/>
              </a:rPr>
              <a:t>Avance progresivo hacia el logro de las metas de saneamiento.</a:t>
            </a:r>
          </a:p>
          <a:p>
            <a:pPr rtl="0">
              <a:lnSpc>
                <a:spcPct val="100000"/>
              </a:lnSpc>
            </a:pPr>
            <a:r>
              <a:rPr lang="es" sz="2000" dirty="0">
                <a:solidFill>
                  <a:schemeClr val="tx2"/>
                </a:solidFill>
                <a:latin typeface="Source Sans Pro" panose="020B0503030403020204" pitchFamily="34" charset="0"/>
                <a:ea typeface="Source Sans Pro" panose="020B0503030403020204" pitchFamily="34" charset="0"/>
              </a:rPr>
              <a:t>Fomento de las capacidades locales de las partes interesadas para que den inicio al enfoque de gestión del saneamiento basado en el riesgo y lo mantengan.</a:t>
            </a:r>
          </a:p>
        </p:txBody>
      </p:sp>
      <p:sp>
        <p:nvSpPr>
          <p:cNvPr id="4" name="Text Placeholder 19">
            <a:extLst>
              <a:ext uri="{FF2B5EF4-FFF2-40B4-BE49-F238E27FC236}">
                <a16:creationId xmlns:a16="http://schemas.microsoft.com/office/drawing/2014/main" id="{5A09B177-8819-8645-8CA3-5CFBEAAEAD10}"/>
              </a:ext>
            </a:extLst>
          </p:cNvPr>
          <p:cNvSpPr txBox="1">
            <a:spLocks/>
          </p:cNvSpPr>
          <p:nvPr/>
        </p:nvSpPr>
        <p:spPr>
          <a:xfrm>
            <a:off x="898824" y="1200471"/>
            <a:ext cx="2779066" cy="52086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es" sz="2800" b="1">
                <a:solidFill>
                  <a:srgbClr val="379175"/>
                </a:solidFill>
                <a:latin typeface="Source Sans Pro Semibold" panose="020B0503030403020204" pitchFamily="34" charset="0"/>
                <a:ea typeface="Source Sans Pro Semibold" panose="020B0503030403020204" pitchFamily="34" charset="0"/>
              </a:rPr>
              <a:t>Productos</a:t>
            </a:r>
            <a:endParaRPr lang="en-CH" sz="2800" b="1" dirty="0">
              <a:solidFill>
                <a:srgbClr val="379175"/>
              </a:solidFill>
              <a:latin typeface="Source Sans Pro Semibold" panose="020B0503030403020204" pitchFamily="34" charset="0"/>
              <a:ea typeface="Source Sans Pro Semibold" panose="020B0503030403020204" pitchFamily="34" charset="0"/>
            </a:endParaRPr>
          </a:p>
        </p:txBody>
      </p:sp>
      <p:sp>
        <p:nvSpPr>
          <p:cNvPr id="5" name="Text Placeholder 19">
            <a:extLst>
              <a:ext uri="{FF2B5EF4-FFF2-40B4-BE49-F238E27FC236}">
                <a16:creationId xmlns:a16="http://schemas.microsoft.com/office/drawing/2014/main" id="{98DE82A2-E565-914B-858A-76E0BC4A04DD}"/>
              </a:ext>
            </a:extLst>
          </p:cNvPr>
          <p:cNvSpPr txBox="1">
            <a:spLocks/>
          </p:cNvSpPr>
          <p:nvPr/>
        </p:nvSpPr>
        <p:spPr>
          <a:xfrm>
            <a:off x="109398" y="26998"/>
            <a:ext cx="872659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800" dirty="0">
                <a:solidFill>
                  <a:srgbClr val="379175"/>
                </a:solidFill>
              </a:rPr>
              <a:t>Resultados de la planificación de la seguridad del saneamiento</a:t>
            </a:r>
          </a:p>
        </p:txBody>
      </p:sp>
      <p:sp>
        <p:nvSpPr>
          <p:cNvPr id="6" name="Text Placeholder 19">
            <a:extLst>
              <a:ext uri="{FF2B5EF4-FFF2-40B4-BE49-F238E27FC236}">
                <a16:creationId xmlns:a16="http://schemas.microsoft.com/office/drawing/2014/main" id="{77B954EC-9461-BC4D-9CB5-A24AA4C97446}"/>
              </a:ext>
            </a:extLst>
          </p:cNvPr>
          <p:cNvSpPr txBox="1">
            <a:spLocks/>
          </p:cNvSpPr>
          <p:nvPr/>
        </p:nvSpPr>
        <p:spPr>
          <a:xfrm>
            <a:off x="5389801" y="1200470"/>
            <a:ext cx="2779066" cy="52086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es" sz="2800" b="1">
                <a:solidFill>
                  <a:srgbClr val="379175"/>
                </a:solidFill>
                <a:latin typeface="Source Sans Pro Semibold" panose="020B0503030403020204" pitchFamily="34" charset="0"/>
                <a:ea typeface="Source Sans Pro Semibold" panose="020B0503030403020204" pitchFamily="34" charset="0"/>
              </a:rPr>
              <a:t>Resultados</a:t>
            </a:r>
            <a:endParaRPr lang="en-CH" sz="2800" b="1" dirty="0">
              <a:solidFill>
                <a:srgbClr val="379175"/>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50642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9">
            <a:extLst>
              <a:ext uri="{FF2B5EF4-FFF2-40B4-BE49-F238E27FC236}">
                <a16:creationId xmlns:a16="http://schemas.microsoft.com/office/drawing/2014/main" id="{E2D540B3-F156-CC4C-A63E-85F687EB20F3}"/>
              </a:ext>
            </a:extLst>
          </p:cNvPr>
          <p:cNvSpPr txBox="1">
            <a:spLocks/>
          </p:cNvSpPr>
          <p:nvPr/>
        </p:nvSpPr>
        <p:spPr>
          <a:xfrm>
            <a:off x="96807" y="96253"/>
            <a:ext cx="8341583"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a:solidFill>
                  <a:srgbClr val="379175"/>
                </a:solidFill>
              </a:rPr>
              <a:t>La PSS en pocas palabras</a:t>
            </a:r>
          </a:p>
        </p:txBody>
      </p:sp>
      <p:sp>
        <p:nvSpPr>
          <p:cNvPr id="15" name="Textplatzhalter 1">
            <a:extLst>
              <a:ext uri="{FF2B5EF4-FFF2-40B4-BE49-F238E27FC236}">
                <a16:creationId xmlns:a16="http://schemas.microsoft.com/office/drawing/2014/main" id="{3402A17B-CDE3-0246-98A3-84CEBA92677E}"/>
              </a:ext>
            </a:extLst>
          </p:cNvPr>
          <p:cNvSpPr txBox="1">
            <a:spLocks/>
          </p:cNvSpPr>
          <p:nvPr/>
        </p:nvSpPr>
        <p:spPr>
          <a:xfrm>
            <a:off x="2888990" y="1078535"/>
            <a:ext cx="5918126" cy="4208646"/>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400" dirty="0">
                <a:solidFill>
                  <a:srgbClr val="212121"/>
                </a:solidFill>
                <a:latin typeface="Source Sans Pro" panose="020B0503030403020204" pitchFamily="34" charset="0"/>
                <a:ea typeface="Source Sans Pro" panose="020B0503030403020204" pitchFamily="34" charset="0"/>
              </a:rPr>
              <a:t>Es el enfoque recomendado por la OMS para evaluar y gestionar los riesgos locales relacionados con los sistemas de saneamiento.</a:t>
            </a:r>
          </a:p>
          <a:p>
            <a:pPr rtl="0">
              <a:lnSpc>
                <a:spcPct val="100000"/>
              </a:lnSpc>
            </a:pPr>
            <a:r>
              <a:rPr lang="es" sz="2400" dirty="0">
                <a:solidFill>
                  <a:srgbClr val="212121"/>
                </a:solidFill>
                <a:latin typeface="Source Sans Pro" panose="020B0503030403020204" pitchFamily="34" charset="0"/>
                <a:ea typeface="Source Sans Pro" panose="020B0503030403020204" pitchFamily="34" charset="0"/>
              </a:rPr>
              <a:t>Ayuda a extraer los máximos beneficios para la salud y a reducir al mínimo los riesgos para la salud.</a:t>
            </a:r>
          </a:p>
          <a:p>
            <a:pPr rtl="0">
              <a:lnSpc>
                <a:spcPct val="100000"/>
              </a:lnSpc>
            </a:pPr>
            <a:r>
              <a:rPr lang="es" sz="2400" dirty="0">
                <a:solidFill>
                  <a:srgbClr val="212121"/>
                </a:solidFill>
                <a:latin typeface="Source Sans Pro" panose="020B0503030403020204" pitchFamily="34" charset="0"/>
                <a:ea typeface="Source Sans Pro" panose="020B0503030403020204" pitchFamily="34" charset="0"/>
              </a:rPr>
              <a:t>Orienta la labor hacia donde vaya a surtir mayor efecto.</a:t>
            </a:r>
          </a:p>
          <a:p>
            <a:pPr rtl="0">
              <a:lnSpc>
                <a:spcPct val="100000"/>
              </a:lnSpc>
            </a:pPr>
            <a:r>
              <a:rPr lang="es" sz="2400" dirty="0">
                <a:solidFill>
                  <a:srgbClr val="212121"/>
                </a:solidFill>
                <a:latin typeface="Source Sans Pro" panose="020B0503030403020204" pitchFamily="34" charset="0"/>
                <a:ea typeface="Source Sans Pro" panose="020B0503030403020204" pitchFamily="34" charset="0"/>
              </a:rPr>
              <a:t>Ayuda a coordinar la labor de las múltiples partes interesadas a lo largo de la cadena de saneamiento y fomenta el diálogo en materia de políticas.</a:t>
            </a:r>
          </a:p>
        </p:txBody>
      </p:sp>
      <p:pic>
        <p:nvPicPr>
          <p:cNvPr id="9" name="Picture 8">
            <a:extLst>
              <a:ext uri="{FF2B5EF4-FFF2-40B4-BE49-F238E27FC236}">
                <a16:creationId xmlns:a16="http://schemas.microsoft.com/office/drawing/2014/main" id="{0651FFDD-C482-5241-86D0-C094D5B46DB2}"/>
              </a:ext>
            </a:extLst>
          </p:cNvPr>
          <p:cNvPicPr>
            <a:picLocks noChangeAspect="1"/>
          </p:cNvPicPr>
          <p:nvPr/>
        </p:nvPicPr>
        <p:blipFill>
          <a:blip r:embed="rId2"/>
          <a:stretch>
            <a:fillRect/>
          </a:stretch>
        </p:blipFill>
        <p:spPr>
          <a:xfrm>
            <a:off x="132100" y="2870428"/>
            <a:ext cx="2329018" cy="1650772"/>
          </a:xfrm>
          <a:prstGeom prst="rect">
            <a:avLst/>
          </a:prstGeom>
        </p:spPr>
      </p:pic>
      <p:pic>
        <p:nvPicPr>
          <p:cNvPr id="2" name="Picture 1">
            <a:extLst>
              <a:ext uri="{FF2B5EF4-FFF2-40B4-BE49-F238E27FC236}">
                <a16:creationId xmlns:a16="http://schemas.microsoft.com/office/drawing/2014/main" id="{80D9C659-4C9F-1F70-6C51-67D3A4E47115}"/>
              </a:ext>
            </a:extLst>
          </p:cNvPr>
          <p:cNvPicPr>
            <a:picLocks noChangeAspect="1"/>
          </p:cNvPicPr>
          <p:nvPr/>
        </p:nvPicPr>
        <p:blipFill>
          <a:blip r:embed="rId3"/>
          <a:stretch>
            <a:fillRect/>
          </a:stretch>
        </p:blipFill>
        <p:spPr>
          <a:xfrm>
            <a:off x="96807" y="2869052"/>
            <a:ext cx="2387461" cy="1650773"/>
          </a:xfrm>
          <a:prstGeom prst="rect">
            <a:avLst/>
          </a:prstGeom>
        </p:spPr>
      </p:pic>
    </p:spTree>
    <p:extLst>
      <p:ext uri="{BB962C8B-B14F-4D97-AF65-F5344CB8AC3E}">
        <p14:creationId xmlns:p14="http://schemas.microsoft.com/office/powerpoint/2010/main" val="3205054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CA6DA-3FFB-B346-BE08-9D8A8B9A0C8D}"/>
              </a:ext>
            </a:extLst>
          </p:cNvPr>
          <p:cNvSpPr>
            <a:spLocks noGrp="1"/>
          </p:cNvSpPr>
          <p:nvPr>
            <p:ph type="body" sz="quarter" idx="14"/>
          </p:nvPr>
        </p:nvSpPr>
        <p:spPr>
          <a:xfrm>
            <a:off x="459952" y="1364351"/>
            <a:ext cx="6528484" cy="4314604"/>
          </a:xfrm>
        </p:spPr>
        <p:txBody>
          <a:bodyPr rtlCol="0"/>
          <a:lstStyle/>
          <a:p>
            <a:pPr rtl="0">
              <a:lnSpc>
                <a:spcPct val="100000"/>
              </a:lnSpc>
            </a:pPr>
            <a:r>
              <a:rPr lang="es" sz="2400" dirty="0">
                <a:latin typeface="Source Sans Pro" panose="020B0503030403020204" pitchFamily="34" charset="0"/>
                <a:ea typeface="Source Sans Pro" panose="020B0503030403020204" pitchFamily="34" charset="0"/>
              </a:rPr>
              <a:t>Usted y su grupo forman parte de un grupo de consultores expertos</a:t>
            </a:r>
          </a:p>
          <a:p>
            <a:pPr rtl="0">
              <a:lnSpc>
                <a:spcPct val="100000"/>
              </a:lnSpc>
            </a:pPr>
            <a:r>
              <a:rPr lang="es" sz="2400" dirty="0">
                <a:latin typeface="Source Sans Pro" panose="020B0503030403020204" pitchFamily="34" charset="0"/>
                <a:ea typeface="Source Sans Pro" panose="020B0503030403020204" pitchFamily="34" charset="0"/>
              </a:rPr>
              <a:t>Van a formular recomendaciones al comité directivo de la PSS </a:t>
            </a:r>
          </a:p>
          <a:p>
            <a:pPr rtl="0">
              <a:lnSpc>
                <a:spcPct val="100000"/>
              </a:lnSpc>
            </a:pPr>
            <a:r>
              <a:rPr lang="es" sz="2400" dirty="0">
                <a:latin typeface="Source Sans Pro" panose="020B0503030403020204" pitchFamily="34" charset="0"/>
                <a:ea typeface="Source Sans Pro" panose="020B0503030403020204" pitchFamily="34" charset="0"/>
              </a:rPr>
              <a:t>Deben recomendar las medidas de aplicación a las que deba darse prioridad en Coppentown, una pequeña comunidad del país de Sanitola</a:t>
            </a:r>
          </a:p>
        </p:txBody>
      </p:sp>
      <p:sp>
        <p:nvSpPr>
          <p:cNvPr id="9" name="Text Placeholder 19">
            <a:extLst>
              <a:ext uri="{FF2B5EF4-FFF2-40B4-BE49-F238E27FC236}">
                <a16:creationId xmlns:a16="http://schemas.microsoft.com/office/drawing/2014/main" id="{BA151FAD-27BB-DC46-A9C8-4BEEF4D667E2}"/>
              </a:ext>
            </a:extLst>
          </p:cNvPr>
          <p:cNvSpPr txBox="1">
            <a:spLocks/>
          </p:cNvSpPr>
          <p:nvPr/>
        </p:nvSpPr>
        <p:spPr>
          <a:xfrm>
            <a:off x="199079" y="754412"/>
            <a:ext cx="6789357"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400" dirty="0">
                <a:solidFill>
                  <a:srgbClr val="212121"/>
                </a:solidFill>
                <a:latin typeface="Source Sans Pro" panose="020B0503030403020204" pitchFamily="34" charset="0"/>
                <a:ea typeface="Source Sans Pro" panose="020B0503030403020204" pitchFamily="34" charset="0"/>
              </a:rPr>
              <a:t>Vamos a dividirnos en grupos por mesa</a:t>
            </a:r>
            <a:endParaRPr lang="en-CH" sz="2400" dirty="0">
              <a:solidFill>
                <a:srgbClr val="212121"/>
              </a:solidFill>
              <a:latin typeface="Source Sans Pro" panose="020B0503030403020204" pitchFamily="34" charset="0"/>
              <a:ea typeface="Source Sans Pro" panose="020B0503030403020204" pitchFamily="34" charset="0"/>
            </a:endParaRPr>
          </a:p>
        </p:txBody>
      </p:sp>
      <p:sp>
        <p:nvSpPr>
          <p:cNvPr id="10" name="Text Placeholder 19">
            <a:extLst>
              <a:ext uri="{FF2B5EF4-FFF2-40B4-BE49-F238E27FC236}">
                <a16:creationId xmlns:a16="http://schemas.microsoft.com/office/drawing/2014/main" id="{13B1B0CF-F289-1145-8463-A4B61E7FD7BF}"/>
              </a:ext>
            </a:extLst>
          </p:cNvPr>
          <p:cNvSpPr txBox="1">
            <a:spLocks/>
          </p:cNvSpPr>
          <p:nvPr/>
        </p:nvSpPr>
        <p:spPr>
          <a:xfrm>
            <a:off x="199079" y="90331"/>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Trabajo en grupos</a:t>
            </a:r>
          </a:p>
        </p:txBody>
      </p:sp>
    </p:spTree>
    <p:extLst>
      <p:ext uri="{BB962C8B-B14F-4D97-AF65-F5344CB8AC3E}">
        <p14:creationId xmlns:p14="http://schemas.microsoft.com/office/powerpoint/2010/main" val="487899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146259" y="919917"/>
            <a:ext cx="8851478" cy="857286"/>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12121"/>
                </a:solidFill>
                <a:latin typeface="Source Sans Pro" panose="020B0503030403020204" pitchFamily="34" charset="0"/>
                <a:ea typeface="Source Sans Pro" panose="020B0503030403020204" pitchFamily="34" charset="0"/>
              </a:rPr>
              <a:t>Es un municipio de 50.000 habitantes situado </a:t>
            </a:r>
            <a:r>
              <a:rPr lang="es">
                <a:solidFill>
                  <a:srgbClr val="212121"/>
                </a:solidFill>
                <a:latin typeface="Source Sans Pro" panose="020B0503030403020204" pitchFamily="34" charset="0"/>
                <a:ea typeface="Source Sans Pro" panose="020B0503030403020204" pitchFamily="34" charset="0"/>
              </a:rPr>
              <a:t>en la periferia </a:t>
            </a:r>
            <a:r>
              <a:rPr lang="es" dirty="0">
                <a:solidFill>
                  <a:srgbClr val="212121"/>
                </a:solidFill>
                <a:latin typeface="Source Sans Pro" panose="020B0503030403020204" pitchFamily="34" charset="0"/>
                <a:ea typeface="Source Sans Pro" panose="020B0503030403020204" pitchFamily="34" charset="0"/>
              </a:rPr>
              <a:t>de una ciudad metropolitana</a:t>
            </a:r>
            <a:endParaRPr lang="en-CH" dirty="0">
              <a:solidFill>
                <a:srgbClr val="212121"/>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87645F8D-7B67-6149-A051-DF06DF030DCE}"/>
              </a:ext>
            </a:extLst>
          </p:cNvPr>
          <p:cNvSpPr txBox="1">
            <a:spLocks/>
          </p:cNvSpPr>
          <p:nvPr/>
        </p:nvSpPr>
        <p:spPr>
          <a:xfrm>
            <a:off x="146259" y="23503"/>
            <a:ext cx="885147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800" dirty="0">
                <a:solidFill>
                  <a:srgbClr val="379175"/>
                </a:solidFill>
              </a:rPr>
              <a:t>Les damos la bienvenida a Coppentown (Sanitola)</a:t>
            </a:r>
          </a:p>
        </p:txBody>
      </p:sp>
      <p:pic>
        <p:nvPicPr>
          <p:cNvPr id="6" name="Grafik 5" descr="Ein Bild, das Berg, draußen, Natur, Hügel enthält.&#10;&#10;Automatisch generierte Beschreibung">
            <a:extLst>
              <a:ext uri="{FF2B5EF4-FFF2-40B4-BE49-F238E27FC236}">
                <a16:creationId xmlns:a16="http://schemas.microsoft.com/office/drawing/2014/main" id="{0100BADA-C994-7644-A52B-2AA680286BDC}"/>
              </a:ext>
            </a:extLst>
          </p:cNvPr>
          <p:cNvPicPr>
            <a:picLocks noChangeAspect="1"/>
          </p:cNvPicPr>
          <p:nvPr/>
        </p:nvPicPr>
        <p:blipFill rotWithShape="1">
          <a:blip r:embed="rId3"/>
          <a:srcRect t="22908" b="5837"/>
          <a:stretch/>
        </p:blipFill>
        <p:spPr>
          <a:xfrm>
            <a:off x="309489" y="1569857"/>
            <a:ext cx="8525021" cy="4508969"/>
          </a:xfrm>
          <a:prstGeom prst="rect">
            <a:avLst/>
          </a:prstGeom>
        </p:spPr>
      </p:pic>
      <p:sp>
        <p:nvSpPr>
          <p:cNvPr id="8" name="Text Box 9">
            <a:extLst>
              <a:ext uri="{FF2B5EF4-FFF2-40B4-BE49-F238E27FC236}">
                <a16:creationId xmlns:a16="http://schemas.microsoft.com/office/drawing/2014/main" id="{EBA60F9D-96F2-8440-AFB7-A0B0DE641553}"/>
              </a:ext>
            </a:extLst>
          </p:cNvPr>
          <p:cNvSpPr txBox="1">
            <a:spLocks noChangeArrowheads="1"/>
          </p:cNvSpPr>
          <p:nvPr/>
        </p:nvSpPr>
        <p:spPr bwMode="auto">
          <a:xfrm>
            <a:off x="7552896" y="6078826"/>
            <a:ext cx="15071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es" sz="800" dirty="0">
                <a:latin typeface="Source Sans Pro" panose="020B0503030403020204" pitchFamily="34" charset="0"/>
                <a:ea typeface="Source Sans Pro" panose="020B0503030403020204" pitchFamily="34" charset="0"/>
              </a:rPr>
              <a:t>Fotografía: L. Barreto Dillon</a:t>
            </a:r>
          </a:p>
        </p:txBody>
      </p:sp>
    </p:spTree>
    <p:extLst>
      <p:ext uri="{BB962C8B-B14F-4D97-AF65-F5344CB8AC3E}">
        <p14:creationId xmlns:p14="http://schemas.microsoft.com/office/powerpoint/2010/main" val="2407694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109396" y="663892"/>
            <a:ext cx="963672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212121"/>
                </a:solidFill>
                <a:latin typeface="Source Sans Pro" panose="020B0503030403020204" pitchFamily="34" charset="0"/>
                <a:ea typeface="Source Sans Pro" panose="020B0503030403020204" pitchFamily="34" charset="0"/>
              </a:rPr>
              <a:t>Suministro de agua; fuente de aguas superficiales aguas arriba</a:t>
            </a:r>
            <a:endParaRPr lang="en-CH" dirty="0">
              <a:solidFill>
                <a:srgbClr val="212121"/>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87645F8D-7B67-6149-A051-DF06DF030DCE}"/>
              </a:ext>
            </a:extLst>
          </p:cNvPr>
          <p:cNvSpPr txBox="1">
            <a:spLocks/>
          </p:cNvSpPr>
          <p:nvPr/>
        </p:nvSpPr>
        <p:spPr>
          <a:xfrm>
            <a:off x="109396" y="89853"/>
            <a:ext cx="846189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Estudio de caso de Coppentown</a:t>
            </a:r>
          </a:p>
        </p:txBody>
      </p:sp>
      <p:pic>
        <p:nvPicPr>
          <p:cNvPr id="9" name="Grafik 8" descr="Ein Bild, das draußen, Berg, Natur, Gras enthält.&#10;&#10;Automatisch generierte Beschreibung">
            <a:extLst>
              <a:ext uri="{FF2B5EF4-FFF2-40B4-BE49-F238E27FC236}">
                <a16:creationId xmlns:a16="http://schemas.microsoft.com/office/drawing/2014/main" id="{4F847293-2662-3C4C-ACB7-B6E021722A23}"/>
              </a:ext>
            </a:extLst>
          </p:cNvPr>
          <p:cNvPicPr>
            <a:picLocks noChangeAspect="1"/>
          </p:cNvPicPr>
          <p:nvPr/>
        </p:nvPicPr>
        <p:blipFill rotWithShape="1">
          <a:blip r:embed="rId3"/>
          <a:srcRect l="1751" t="20058" b="4154"/>
          <a:stretch/>
        </p:blipFill>
        <p:spPr>
          <a:xfrm>
            <a:off x="224901" y="1115664"/>
            <a:ext cx="8646383" cy="5002252"/>
          </a:xfrm>
          <a:prstGeom prst="rect">
            <a:avLst/>
          </a:prstGeom>
        </p:spPr>
      </p:pic>
      <p:sp>
        <p:nvSpPr>
          <p:cNvPr id="7" name="Text Box 9">
            <a:extLst>
              <a:ext uri="{FF2B5EF4-FFF2-40B4-BE49-F238E27FC236}">
                <a16:creationId xmlns:a16="http://schemas.microsoft.com/office/drawing/2014/main" id="{05AA2BFC-491E-0D40-B0E2-71B5B06EE2E9}"/>
              </a:ext>
            </a:extLst>
          </p:cNvPr>
          <p:cNvSpPr txBox="1">
            <a:spLocks noChangeArrowheads="1"/>
          </p:cNvSpPr>
          <p:nvPr/>
        </p:nvSpPr>
        <p:spPr bwMode="auto">
          <a:xfrm>
            <a:off x="7556889" y="6129388"/>
            <a:ext cx="15258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es" sz="800" dirty="0">
                <a:solidFill>
                  <a:srgbClr val="212121"/>
                </a:solidFill>
                <a:latin typeface="Source Sans Pro" panose="020B0503030403020204" pitchFamily="34" charset="0"/>
                <a:ea typeface="Source Sans Pro" panose="020B0503030403020204" pitchFamily="34" charset="0"/>
              </a:rPr>
              <a:t>Fotografía: L. Barreto Dillon</a:t>
            </a:r>
          </a:p>
        </p:txBody>
      </p:sp>
    </p:spTree>
    <p:extLst>
      <p:ext uri="{BB962C8B-B14F-4D97-AF65-F5344CB8AC3E}">
        <p14:creationId xmlns:p14="http://schemas.microsoft.com/office/powerpoint/2010/main" val="3301985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74745" y="599534"/>
            <a:ext cx="8806804" cy="52086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212121"/>
                </a:solidFill>
                <a:latin typeface="Source Sans Pro" panose="020B0503030403020204" pitchFamily="34" charset="0"/>
                <a:ea typeface="Source Sans Pro" panose="020B0503030403020204" pitchFamily="34" charset="0"/>
              </a:rPr>
              <a:t>El 20% de la población está conectada a un sistema</a:t>
            </a:r>
            <a:br>
              <a:rPr lang="es" sz="2000" dirty="0">
                <a:solidFill>
                  <a:srgbClr val="212121"/>
                </a:solidFill>
                <a:latin typeface="Source Sans Pro" panose="020B0503030403020204" pitchFamily="34" charset="0"/>
                <a:ea typeface="Source Sans Pro" panose="020B0503030403020204" pitchFamily="34" charset="0"/>
              </a:rPr>
            </a:br>
            <a:r>
              <a:rPr lang="es" sz="2000" dirty="0">
                <a:solidFill>
                  <a:srgbClr val="212121"/>
                </a:solidFill>
                <a:latin typeface="Source Sans Pro" panose="020B0503030403020204" pitchFamily="34" charset="0"/>
                <a:ea typeface="Source Sans Pro" panose="020B0503030403020204" pitchFamily="34" charset="0"/>
              </a:rPr>
              <a:t>de alcantarillado combinado</a:t>
            </a:r>
            <a:endParaRPr lang="en-CH" sz="2000" dirty="0">
              <a:solidFill>
                <a:srgbClr val="212121"/>
              </a:solidFill>
              <a:latin typeface="Source Sans Pro" panose="020B0503030403020204" pitchFamily="34" charset="0"/>
              <a:ea typeface="Source Sans Pro" panose="020B0503030403020204" pitchFamily="34" charset="0"/>
            </a:endParaRPr>
          </a:p>
        </p:txBody>
      </p:sp>
      <p:pic>
        <p:nvPicPr>
          <p:cNvPr id="8" name="Grafik 7">
            <a:extLst>
              <a:ext uri="{FF2B5EF4-FFF2-40B4-BE49-F238E27FC236}">
                <a16:creationId xmlns:a16="http://schemas.microsoft.com/office/drawing/2014/main" id="{1C3AEFAF-672F-4744-A2DF-B286D623F157}"/>
              </a:ext>
            </a:extLst>
          </p:cNvPr>
          <p:cNvPicPr>
            <a:picLocks noChangeAspect="1"/>
          </p:cNvPicPr>
          <p:nvPr/>
        </p:nvPicPr>
        <p:blipFill>
          <a:blip r:embed="rId3"/>
          <a:stretch>
            <a:fillRect/>
          </a:stretch>
        </p:blipFill>
        <p:spPr>
          <a:xfrm>
            <a:off x="366568" y="1590787"/>
            <a:ext cx="4092826" cy="2308454"/>
          </a:xfrm>
          <a:prstGeom prst="rect">
            <a:avLst/>
          </a:prstGeom>
        </p:spPr>
      </p:pic>
      <p:pic>
        <p:nvPicPr>
          <p:cNvPr id="9" name="Grafik 8">
            <a:extLst>
              <a:ext uri="{FF2B5EF4-FFF2-40B4-BE49-F238E27FC236}">
                <a16:creationId xmlns:a16="http://schemas.microsoft.com/office/drawing/2014/main" id="{1DA6458A-D521-7343-8106-8FB1800C9ED5}"/>
              </a:ext>
            </a:extLst>
          </p:cNvPr>
          <p:cNvPicPr>
            <a:picLocks noChangeAspect="1"/>
          </p:cNvPicPr>
          <p:nvPr/>
        </p:nvPicPr>
        <p:blipFill>
          <a:blip r:embed="rId4"/>
          <a:stretch>
            <a:fillRect/>
          </a:stretch>
        </p:blipFill>
        <p:spPr>
          <a:xfrm>
            <a:off x="4684605" y="3768336"/>
            <a:ext cx="4092827" cy="2273793"/>
          </a:xfrm>
          <a:prstGeom prst="rect">
            <a:avLst/>
          </a:prstGeom>
        </p:spPr>
      </p:pic>
      <p:sp>
        <p:nvSpPr>
          <p:cNvPr id="11" name="Text Box 9">
            <a:extLst>
              <a:ext uri="{FF2B5EF4-FFF2-40B4-BE49-F238E27FC236}">
                <a16:creationId xmlns:a16="http://schemas.microsoft.com/office/drawing/2014/main" id="{25D6E095-8927-7A44-821F-71C3F93F5C00}"/>
              </a:ext>
            </a:extLst>
          </p:cNvPr>
          <p:cNvSpPr txBox="1">
            <a:spLocks noChangeArrowheads="1"/>
          </p:cNvSpPr>
          <p:nvPr/>
        </p:nvSpPr>
        <p:spPr bwMode="auto">
          <a:xfrm>
            <a:off x="7843519" y="6042129"/>
            <a:ext cx="1727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es" sz="800">
                <a:solidFill>
                  <a:srgbClr val="212121"/>
                </a:solidFill>
                <a:latin typeface="Source Sans Pro" panose="020B0503030403020204" pitchFamily="34" charset="0"/>
                <a:ea typeface="Source Sans Pro" panose="020B0503030403020204" pitchFamily="34" charset="0"/>
              </a:rPr>
              <a:t>Fotografía: E. Terán</a:t>
            </a:r>
            <a:endParaRPr lang="en-GB" altLang="de-DE" sz="800" dirty="0">
              <a:solidFill>
                <a:srgbClr val="212121"/>
              </a:solidFill>
              <a:latin typeface="Source Sans Pro" panose="020B0503030403020204" pitchFamily="34" charset="0"/>
              <a:ea typeface="Source Sans Pro" panose="020B0503030403020204" pitchFamily="34" charset="0"/>
            </a:endParaRPr>
          </a:p>
        </p:txBody>
      </p:sp>
      <p:sp>
        <p:nvSpPr>
          <p:cNvPr id="12" name="Text Box 9">
            <a:extLst>
              <a:ext uri="{FF2B5EF4-FFF2-40B4-BE49-F238E27FC236}">
                <a16:creationId xmlns:a16="http://schemas.microsoft.com/office/drawing/2014/main" id="{E6CF3874-11CB-5C4F-B916-DB142BE37753}"/>
              </a:ext>
            </a:extLst>
          </p:cNvPr>
          <p:cNvSpPr txBox="1">
            <a:spLocks noChangeArrowheads="1"/>
          </p:cNvSpPr>
          <p:nvPr/>
        </p:nvSpPr>
        <p:spPr bwMode="auto">
          <a:xfrm>
            <a:off x="3383541" y="3922988"/>
            <a:ext cx="1727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es" sz="800" dirty="0">
                <a:solidFill>
                  <a:srgbClr val="212121"/>
                </a:solidFill>
                <a:latin typeface="Source Sans Pro" panose="020B0503030403020204" pitchFamily="34" charset="0"/>
                <a:ea typeface="Source Sans Pro" panose="020B0503030403020204" pitchFamily="34" charset="0"/>
              </a:rPr>
              <a:t>Fotografía: 20 minutos</a:t>
            </a:r>
            <a:endParaRPr lang="en-GB" altLang="de-DE" sz="800" dirty="0">
              <a:solidFill>
                <a:srgbClr val="212121"/>
              </a:solidFill>
              <a:latin typeface="Source Sans Pro" panose="020B0503030403020204" pitchFamily="34" charset="0"/>
              <a:ea typeface="Source Sans Pro" panose="020B0503030403020204" pitchFamily="34" charset="0"/>
            </a:endParaRPr>
          </a:p>
        </p:txBody>
      </p:sp>
      <p:sp>
        <p:nvSpPr>
          <p:cNvPr id="14" name="Text Placeholder 19">
            <a:extLst>
              <a:ext uri="{FF2B5EF4-FFF2-40B4-BE49-F238E27FC236}">
                <a16:creationId xmlns:a16="http://schemas.microsoft.com/office/drawing/2014/main" id="{002EF845-174E-404F-8974-F96F78A8131E}"/>
              </a:ext>
            </a:extLst>
          </p:cNvPr>
          <p:cNvSpPr txBox="1">
            <a:spLocks/>
          </p:cNvSpPr>
          <p:nvPr/>
        </p:nvSpPr>
        <p:spPr>
          <a:xfrm>
            <a:off x="74745" y="80697"/>
            <a:ext cx="8806803"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Estudio de caso de Coppentown</a:t>
            </a:r>
          </a:p>
        </p:txBody>
      </p:sp>
    </p:spTree>
    <p:extLst>
      <p:ext uri="{BB962C8B-B14F-4D97-AF65-F5344CB8AC3E}">
        <p14:creationId xmlns:p14="http://schemas.microsoft.com/office/powerpoint/2010/main" val="3397458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DEA02F23-24FD-C746-BDD8-8A8508A61F95}"/>
              </a:ext>
            </a:extLst>
          </p:cNvPr>
          <p:cNvSpPr>
            <a:spLocks noGrp="1"/>
          </p:cNvSpPr>
          <p:nvPr>
            <p:ph type="body" sz="quarter" idx="16"/>
          </p:nvPr>
        </p:nvSpPr>
        <p:spPr>
          <a:xfrm>
            <a:off x="355315" y="5269234"/>
            <a:ext cx="2336116" cy="752355"/>
          </a:xfrm>
        </p:spPr>
        <p:txBody>
          <a:bodyPr rtlCol="0"/>
          <a:lstStyle/>
          <a:p>
            <a:pPr marL="285750" indent="-285750" rtl="0">
              <a:lnSpc>
                <a:spcPct val="100000"/>
              </a:lnSpc>
              <a:buFont typeface="Arial" panose="020B0604020202020204" pitchFamily="34" charset="0"/>
              <a:buChar char="•"/>
            </a:pPr>
            <a:r>
              <a:rPr lang="es" sz="2000" dirty="0">
                <a:solidFill>
                  <a:schemeClr val="tx2"/>
                </a:solidFill>
                <a:latin typeface="Source Sans Pro" panose="020B0503030403020204" pitchFamily="34" charset="0"/>
                <a:ea typeface="Source Sans Pro" panose="020B0503030403020204" pitchFamily="34" charset="0"/>
              </a:rPr>
              <a:t>Urbanización acelerada</a:t>
            </a:r>
          </a:p>
        </p:txBody>
      </p:sp>
      <p:sp>
        <p:nvSpPr>
          <p:cNvPr id="6" name="Textplatzhalter 5">
            <a:extLst>
              <a:ext uri="{FF2B5EF4-FFF2-40B4-BE49-F238E27FC236}">
                <a16:creationId xmlns:a16="http://schemas.microsoft.com/office/drawing/2014/main" id="{530AB295-ACE5-EC4B-BF4B-72806B366B9C}"/>
              </a:ext>
            </a:extLst>
          </p:cNvPr>
          <p:cNvSpPr>
            <a:spLocks noGrp="1"/>
          </p:cNvSpPr>
          <p:nvPr>
            <p:ph type="body" sz="quarter" idx="18"/>
          </p:nvPr>
        </p:nvSpPr>
        <p:spPr>
          <a:xfrm>
            <a:off x="6244259" y="5414080"/>
            <a:ext cx="2572601" cy="752355"/>
          </a:xfrm>
        </p:spPr>
        <p:txBody>
          <a:bodyPr rtlCol="0"/>
          <a:lstStyle/>
          <a:p>
            <a:pPr marL="285750" indent="-285750" rtl="0">
              <a:lnSpc>
                <a:spcPct val="100000"/>
              </a:lnSpc>
              <a:buFont typeface="Arial" panose="020B0604020202020204" pitchFamily="34" charset="0"/>
              <a:buChar char="•"/>
            </a:pPr>
            <a:r>
              <a:rPr lang="es" sz="2000" dirty="0">
                <a:solidFill>
                  <a:schemeClr val="tx2"/>
                </a:solidFill>
                <a:latin typeface="Source Sans Pro" panose="020B0503030403020204" pitchFamily="34" charset="0"/>
                <a:ea typeface="Source Sans Pro" panose="020B0503030403020204" pitchFamily="34" charset="0"/>
              </a:rPr>
              <a:t>Es necesaria</a:t>
            </a:r>
            <a:br>
              <a:rPr lang="es" sz="2000" dirty="0">
                <a:solidFill>
                  <a:schemeClr val="tx2"/>
                </a:solidFill>
                <a:latin typeface="Source Sans Pro" panose="020B0503030403020204" pitchFamily="34" charset="0"/>
                <a:ea typeface="Source Sans Pro" panose="020B0503030403020204" pitchFamily="34" charset="0"/>
              </a:rPr>
            </a:br>
            <a:r>
              <a:rPr lang="es" sz="2000" dirty="0">
                <a:solidFill>
                  <a:schemeClr val="tx2"/>
                </a:solidFill>
                <a:latin typeface="Source Sans Pro" panose="020B0503030403020204" pitchFamily="34" charset="0"/>
                <a:ea typeface="Source Sans Pro" panose="020B0503030403020204" pitchFamily="34" charset="0"/>
              </a:rPr>
              <a:t>una adaptación al cambio climático</a:t>
            </a:r>
          </a:p>
        </p:txBody>
      </p:sp>
      <p:sp>
        <p:nvSpPr>
          <p:cNvPr id="8" name="Text Placeholder 19">
            <a:extLst>
              <a:ext uri="{FF2B5EF4-FFF2-40B4-BE49-F238E27FC236}">
                <a16:creationId xmlns:a16="http://schemas.microsoft.com/office/drawing/2014/main" id="{3290E389-6F7B-404D-8098-993369A2B6D9}"/>
              </a:ext>
            </a:extLst>
          </p:cNvPr>
          <p:cNvSpPr txBox="1">
            <a:spLocks/>
          </p:cNvSpPr>
          <p:nvPr/>
        </p:nvSpPr>
        <p:spPr>
          <a:xfrm>
            <a:off x="128519" y="622898"/>
            <a:ext cx="8268170" cy="300942"/>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chemeClr val="tx2"/>
                </a:solidFill>
                <a:latin typeface="Source Sans Pro" panose="020B0503030403020204" pitchFamily="34" charset="0"/>
                <a:ea typeface="Source Sans Pro" panose="020B0503030403020204" pitchFamily="34" charset="0"/>
              </a:rPr>
              <a:t>para la salud de los seres humanos</a:t>
            </a:r>
            <a:endParaRPr lang="en-CH" sz="2000" dirty="0">
              <a:solidFill>
                <a:schemeClr val="tx2"/>
              </a:solidFill>
              <a:latin typeface="Source Sans Pro" panose="020B0503030403020204" pitchFamily="34" charset="0"/>
              <a:ea typeface="Source Sans Pro" panose="020B0503030403020204" pitchFamily="34" charset="0"/>
            </a:endParaRPr>
          </a:p>
        </p:txBody>
      </p:sp>
      <p:sp>
        <p:nvSpPr>
          <p:cNvPr id="9" name="Text Placeholder 19">
            <a:extLst>
              <a:ext uri="{FF2B5EF4-FFF2-40B4-BE49-F238E27FC236}">
                <a16:creationId xmlns:a16="http://schemas.microsoft.com/office/drawing/2014/main" id="{60792252-6049-F842-BEE9-398AFF243D16}"/>
              </a:ext>
            </a:extLst>
          </p:cNvPr>
          <p:cNvSpPr txBox="1">
            <a:spLocks/>
          </p:cNvSpPr>
          <p:nvPr/>
        </p:nvSpPr>
        <p:spPr>
          <a:xfrm>
            <a:off x="128519" y="102037"/>
            <a:ext cx="8795613"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Importancia del saneamiento</a:t>
            </a:r>
          </a:p>
        </p:txBody>
      </p:sp>
      <p:pic>
        <p:nvPicPr>
          <p:cNvPr id="13" name="Picture 13" descr="C:\Users\Leonellha Barreto D\Pictures\103 BORDA\IMG_4878.JPG">
            <a:extLst>
              <a:ext uri="{FF2B5EF4-FFF2-40B4-BE49-F238E27FC236}">
                <a16:creationId xmlns:a16="http://schemas.microsoft.com/office/drawing/2014/main" id="{1D5185EE-E027-3B47-8008-D5E705DA0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0640" y="1336004"/>
            <a:ext cx="2839840" cy="375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9">
            <a:extLst>
              <a:ext uri="{FF2B5EF4-FFF2-40B4-BE49-F238E27FC236}">
                <a16:creationId xmlns:a16="http://schemas.microsoft.com/office/drawing/2014/main" id="{D7C1DFE4-870D-FA45-BC30-A8FB82FF8E6B}"/>
              </a:ext>
            </a:extLst>
          </p:cNvPr>
          <p:cNvSpPr txBox="1">
            <a:spLocks noChangeArrowheads="1"/>
          </p:cNvSpPr>
          <p:nvPr/>
        </p:nvSpPr>
        <p:spPr bwMode="auto">
          <a:xfrm>
            <a:off x="7638181" y="5078727"/>
            <a:ext cx="1727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es" sz="800" dirty="0">
                <a:solidFill>
                  <a:schemeClr val="tx2"/>
                </a:solidFill>
                <a:latin typeface="Source Sans Pro" panose="020B0503030403020204" pitchFamily="34" charset="0"/>
                <a:ea typeface="Source Sans Pro" panose="020B0503030403020204" pitchFamily="34" charset="0"/>
              </a:rPr>
              <a:t>Fotografías: L. Barreto Dillon</a:t>
            </a:r>
          </a:p>
        </p:txBody>
      </p:sp>
      <p:pic>
        <p:nvPicPr>
          <p:cNvPr id="15" name="Picture 2" descr="C:\Users\Leonellha Barreto D\Documents\05 Unit Projects\Pandhapur\Pandhapur 1\IMG_5870.jpg">
            <a:extLst>
              <a:ext uri="{FF2B5EF4-FFF2-40B4-BE49-F238E27FC236}">
                <a16:creationId xmlns:a16="http://schemas.microsoft.com/office/drawing/2014/main" id="{0ACB07C4-B43B-2344-9492-E38394901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634" y="1336004"/>
            <a:ext cx="2834765" cy="377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8">
            <a:extLst>
              <a:ext uri="{FF2B5EF4-FFF2-40B4-BE49-F238E27FC236}">
                <a16:creationId xmlns:a16="http://schemas.microsoft.com/office/drawing/2014/main" id="{B9610E26-6640-6849-B531-811A9FE225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552" y="1331406"/>
            <a:ext cx="2839841" cy="378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platzhalter 3">
            <a:extLst>
              <a:ext uri="{FF2B5EF4-FFF2-40B4-BE49-F238E27FC236}">
                <a16:creationId xmlns:a16="http://schemas.microsoft.com/office/drawing/2014/main" id="{0A83A2D0-705B-624A-B839-E561A49CD845}"/>
              </a:ext>
            </a:extLst>
          </p:cNvPr>
          <p:cNvSpPr txBox="1">
            <a:spLocks/>
          </p:cNvSpPr>
          <p:nvPr/>
        </p:nvSpPr>
        <p:spPr>
          <a:xfrm>
            <a:off x="2986567" y="5414081"/>
            <a:ext cx="3110898" cy="752355"/>
          </a:xfrm>
          <a:prstGeom prst="rect">
            <a:avLst/>
          </a:prstGeom>
        </p:spPr>
        <p:txBody>
          <a:bodyPr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es" sz="2000" dirty="0">
                <a:solidFill>
                  <a:schemeClr val="tx2"/>
                </a:solidFill>
                <a:latin typeface="Source Sans Pro" panose="020B0503030403020204" pitchFamily="34" charset="0"/>
                <a:ea typeface="Source Sans Pro" panose="020B0503030403020204" pitchFamily="34" charset="0"/>
              </a:rPr>
              <a:t>Operación y mantenimiento complicados y costosos</a:t>
            </a:r>
          </a:p>
        </p:txBody>
      </p:sp>
    </p:spTree>
    <p:extLst>
      <p:ext uri="{BB962C8B-B14F-4D97-AF65-F5344CB8AC3E}">
        <p14:creationId xmlns:p14="http://schemas.microsoft.com/office/powerpoint/2010/main" val="4152166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135693" y="598076"/>
            <a:ext cx="9159731" cy="38597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600" dirty="0">
                <a:solidFill>
                  <a:srgbClr val="212121"/>
                </a:solidFill>
                <a:latin typeface="Source Sans Pro" panose="020B0503030403020204" pitchFamily="34" charset="0"/>
                <a:ea typeface="Source Sans Pro" panose="020B0503030403020204" pitchFamily="34" charset="0"/>
              </a:rPr>
              <a:t>Las aguas residuales mezcladas llegan por efecto de la gravedad hasta una planta de tratamiento de aguas residuales convencional</a:t>
            </a:r>
            <a:endParaRPr lang="en-CH" sz="1600" dirty="0">
              <a:solidFill>
                <a:srgbClr val="212121"/>
              </a:solidFill>
              <a:latin typeface="Source Sans Pro" panose="020B0503030403020204" pitchFamily="34" charset="0"/>
              <a:ea typeface="Source Sans Pro" panose="020B0503030403020204" pitchFamily="34" charset="0"/>
            </a:endParaRPr>
          </a:p>
        </p:txBody>
      </p:sp>
      <p:pic>
        <p:nvPicPr>
          <p:cNvPr id="6" name="Grafik 5" descr="Ein Bild, das draußen, Zaun, Gras, Gebäude enthält.&#10;&#10;Automatisch generierte Beschreibung">
            <a:extLst>
              <a:ext uri="{FF2B5EF4-FFF2-40B4-BE49-F238E27FC236}">
                <a16:creationId xmlns:a16="http://schemas.microsoft.com/office/drawing/2014/main" id="{DB0CD4B8-F201-9C48-9416-BC016E42983C}"/>
              </a:ext>
            </a:extLst>
          </p:cNvPr>
          <p:cNvPicPr>
            <a:picLocks noChangeAspect="1"/>
          </p:cNvPicPr>
          <p:nvPr/>
        </p:nvPicPr>
        <p:blipFill rotWithShape="1">
          <a:blip r:embed="rId3"/>
          <a:srcRect t="9239" b="4964"/>
          <a:stretch/>
        </p:blipFill>
        <p:spPr>
          <a:xfrm>
            <a:off x="296935" y="1261192"/>
            <a:ext cx="8367564" cy="4889908"/>
          </a:xfrm>
          <a:prstGeom prst="rect">
            <a:avLst/>
          </a:prstGeom>
        </p:spPr>
      </p:pic>
      <p:sp>
        <p:nvSpPr>
          <p:cNvPr id="11" name="Text Box 9">
            <a:extLst>
              <a:ext uri="{FF2B5EF4-FFF2-40B4-BE49-F238E27FC236}">
                <a16:creationId xmlns:a16="http://schemas.microsoft.com/office/drawing/2014/main" id="{C2E8DDFC-7B60-914D-B8EC-1E631D85057E}"/>
              </a:ext>
            </a:extLst>
          </p:cNvPr>
          <p:cNvSpPr txBox="1">
            <a:spLocks noChangeArrowheads="1"/>
          </p:cNvSpPr>
          <p:nvPr/>
        </p:nvSpPr>
        <p:spPr bwMode="auto">
          <a:xfrm>
            <a:off x="7376160" y="6173544"/>
            <a:ext cx="15202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es" sz="800" dirty="0">
                <a:latin typeface="Source Sans Pro" panose="020B0503030403020204" pitchFamily="34" charset="0"/>
                <a:ea typeface="Source Sans Pro" panose="020B0503030403020204" pitchFamily="34" charset="0"/>
              </a:rPr>
              <a:t>Fotografía: L. Barreto Dillon</a:t>
            </a:r>
          </a:p>
        </p:txBody>
      </p:sp>
      <p:sp>
        <p:nvSpPr>
          <p:cNvPr id="8" name="Text Placeholder 19">
            <a:extLst>
              <a:ext uri="{FF2B5EF4-FFF2-40B4-BE49-F238E27FC236}">
                <a16:creationId xmlns:a16="http://schemas.microsoft.com/office/drawing/2014/main" id="{3950430B-5548-8C43-ACD9-DE067E62E8CE}"/>
              </a:ext>
            </a:extLst>
          </p:cNvPr>
          <p:cNvSpPr txBox="1">
            <a:spLocks/>
          </p:cNvSpPr>
          <p:nvPr/>
        </p:nvSpPr>
        <p:spPr>
          <a:xfrm>
            <a:off x="135693" y="80161"/>
            <a:ext cx="852880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Estudio de caso de Coppentown</a:t>
            </a:r>
          </a:p>
        </p:txBody>
      </p:sp>
    </p:spTree>
    <p:extLst>
      <p:ext uri="{BB962C8B-B14F-4D97-AF65-F5344CB8AC3E}">
        <p14:creationId xmlns:p14="http://schemas.microsoft.com/office/powerpoint/2010/main" val="3086572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99771" y="591747"/>
            <a:ext cx="7347474" cy="402054"/>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212121"/>
                </a:solidFill>
                <a:latin typeface="Source Sans Pro" panose="020B0503030403020204" pitchFamily="34" charset="0"/>
                <a:ea typeface="Source Sans Pro" panose="020B0503030403020204" pitchFamily="34" charset="0"/>
              </a:rPr>
              <a:t>Las aguas residuales tratadas se vierten al río</a:t>
            </a:r>
            <a:endParaRPr lang="en-CH" sz="2000" dirty="0">
              <a:solidFill>
                <a:srgbClr val="212121"/>
              </a:solidFill>
              <a:latin typeface="Source Sans Pro" panose="020B0503030403020204" pitchFamily="34" charset="0"/>
              <a:ea typeface="Source Sans Pro" panose="020B0503030403020204" pitchFamily="34" charset="0"/>
            </a:endParaRPr>
          </a:p>
        </p:txBody>
      </p:sp>
      <p:pic>
        <p:nvPicPr>
          <p:cNvPr id="7" name="Grafik 6" descr="Ein Bild, das draußen, Gras, Wasser, Schmutz enthält.&#10;&#10;Automatisch generierte Beschreibung">
            <a:extLst>
              <a:ext uri="{FF2B5EF4-FFF2-40B4-BE49-F238E27FC236}">
                <a16:creationId xmlns:a16="http://schemas.microsoft.com/office/drawing/2014/main" id="{24DB379C-BF1C-1A44-AD6B-9290BE3C2FA6}"/>
              </a:ext>
            </a:extLst>
          </p:cNvPr>
          <p:cNvPicPr>
            <a:picLocks noChangeAspect="1"/>
          </p:cNvPicPr>
          <p:nvPr/>
        </p:nvPicPr>
        <p:blipFill rotWithShape="1">
          <a:blip r:embed="rId3"/>
          <a:srcRect t="32046" b="1749"/>
          <a:stretch/>
        </p:blipFill>
        <p:spPr>
          <a:xfrm>
            <a:off x="179850" y="1337910"/>
            <a:ext cx="8787000" cy="4540337"/>
          </a:xfrm>
          <a:prstGeom prst="rect">
            <a:avLst/>
          </a:prstGeom>
        </p:spPr>
      </p:pic>
      <p:sp>
        <p:nvSpPr>
          <p:cNvPr id="9" name="Text Box 9">
            <a:extLst>
              <a:ext uri="{FF2B5EF4-FFF2-40B4-BE49-F238E27FC236}">
                <a16:creationId xmlns:a16="http://schemas.microsoft.com/office/drawing/2014/main" id="{ABB836F2-FBC3-0849-A432-3DF3D2E49513}"/>
              </a:ext>
            </a:extLst>
          </p:cNvPr>
          <p:cNvSpPr txBox="1">
            <a:spLocks noChangeArrowheads="1"/>
          </p:cNvSpPr>
          <p:nvPr/>
        </p:nvSpPr>
        <p:spPr bwMode="auto">
          <a:xfrm>
            <a:off x="7660418" y="5986171"/>
            <a:ext cx="14162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es" sz="800" dirty="0">
                <a:solidFill>
                  <a:srgbClr val="212121"/>
                </a:solidFill>
                <a:latin typeface="Source Sans Pro" panose="020B0503030403020204" pitchFamily="34" charset="0"/>
                <a:ea typeface="Source Sans Pro" panose="020B0503030403020204" pitchFamily="34" charset="0"/>
              </a:rPr>
              <a:t>Fotografía: L. Barreto Dillon</a:t>
            </a:r>
          </a:p>
        </p:txBody>
      </p:sp>
      <p:sp>
        <p:nvSpPr>
          <p:cNvPr id="11" name="Text Placeholder 19">
            <a:extLst>
              <a:ext uri="{FF2B5EF4-FFF2-40B4-BE49-F238E27FC236}">
                <a16:creationId xmlns:a16="http://schemas.microsoft.com/office/drawing/2014/main" id="{BEBB7032-0780-9B4C-8F6F-B5E60EEE7E27}"/>
              </a:ext>
            </a:extLst>
          </p:cNvPr>
          <p:cNvSpPr txBox="1">
            <a:spLocks/>
          </p:cNvSpPr>
          <p:nvPr/>
        </p:nvSpPr>
        <p:spPr>
          <a:xfrm>
            <a:off x="99771" y="22954"/>
            <a:ext cx="7781675"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Estudio de caso de Coppentown</a:t>
            </a:r>
          </a:p>
        </p:txBody>
      </p:sp>
    </p:spTree>
    <p:extLst>
      <p:ext uri="{BB962C8B-B14F-4D97-AF65-F5344CB8AC3E}">
        <p14:creationId xmlns:p14="http://schemas.microsoft.com/office/powerpoint/2010/main" val="3410396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108870" y="589165"/>
            <a:ext cx="8726594"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chemeClr val="tx2"/>
                </a:solidFill>
                <a:latin typeface="Source Sans Pro" panose="020B0503030403020204" pitchFamily="34" charset="0"/>
                <a:ea typeface="Source Sans Pro" panose="020B0503030403020204" pitchFamily="34" charset="0"/>
              </a:rPr>
              <a:t>Los agricultores de la zona extraen también agua para el riego</a:t>
            </a:r>
            <a:endParaRPr lang="en-CH" dirty="0">
              <a:solidFill>
                <a:schemeClr val="tx2"/>
              </a:solidFill>
              <a:latin typeface="Source Sans Pro" panose="020B0503030403020204" pitchFamily="34" charset="0"/>
              <a:ea typeface="Source Sans Pro" panose="020B0503030403020204" pitchFamily="34" charset="0"/>
            </a:endParaRPr>
          </a:p>
        </p:txBody>
      </p:sp>
      <p:pic>
        <p:nvPicPr>
          <p:cNvPr id="7" name="Grafik 6">
            <a:extLst>
              <a:ext uri="{FF2B5EF4-FFF2-40B4-BE49-F238E27FC236}">
                <a16:creationId xmlns:a16="http://schemas.microsoft.com/office/drawing/2014/main" id="{874BEAE6-E0C4-F347-93E1-4B1D18B37512}"/>
              </a:ext>
            </a:extLst>
          </p:cNvPr>
          <p:cNvPicPr>
            <a:picLocks noChangeAspect="1"/>
          </p:cNvPicPr>
          <p:nvPr/>
        </p:nvPicPr>
        <p:blipFill rotWithShape="1">
          <a:blip r:embed="rId3"/>
          <a:srcRect t="20801" b="8513"/>
          <a:stretch/>
        </p:blipFill>
        <p:spPr>
          <a:xfrm>
            <a:off x="208702" y="1110010"/>
            <a:ext cx="8726595" cy="4844717"/>
          </a:xfrm>
          <a:prstGeom prst="rect">
            <a:avLst/>
          </a:prstGeom>
        </p:spPr>
      </p:pic>
      <p:sp>
        <p:nvSpPr>
          <p:cNvPr id="9" name="Text Box 9">
            <a:extLst>
              <a:ext uri="{FF2B5EF4-FFF2-40B4-BE49-F238E27FC236}">
                <a16:creationId xmlns:a16="http://schemas.microsoft.com/office/drawing/2014/main" id="{7D959A7E-97CF-B64D-ADA0-FB0B06B3352C}"/>
              </a:ext>
            </a:extLst>
          </p:cNvPr>
          <p:cNvSpPr txBox="1">
            <a:spLocks noChangeArrowheads="1"/>
          </p:cNvSpPr>
          <p:nvPr/>
        </p:nvSpPr>
        <p:spPr bwMode="auto">
          <a:xfrm>
            <a:off x="7660888" y="5954727"/>
            <a:ext cx="14831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es" sz="800" dirty="0">
                <a:solidFill>
                  <a:srgbClr val="212121"/>
                </a:solidFill>
                <a:latin typeface="Source Sans Pro" panose="020B0503030403020204" pitchFamily="34" charset="0"/>
                <a:ea typeface="Source Sans Pro" panose="020B0503030403020204" pitchFamily="34" charset="0"/>
              </a:rPr>
              <a:t>Fotografía: L. Barreto Dillon</a:t>
            </a:r>
          </a:p>
        </p:txBody>
      </p:sp>
      <p:sp>
        <p:nvSpPr>
          <p:cNvPr id="10" name="Text Placeholder 19">
            <a:extLst>
              <a:ext uri="{FF2B5EF4-FFF2-40B4-BE49-F238E27FC236}">
                <a16:creationId xmlns:a16="http://schemas.microsoft.com/office/drawing/2014/main" id="{6C09FCB2-83B8-2943-A383-A1216AA70554}"/>
              </a:ext>
            </a:extLst>
          </p:cNvPr>
          <p:cNvSpPr txBox="1">
            <a:spLocks/>
          </p:cNvSpPr>
          <p:nvPr/>
        </p:nvSpPr>
        <p:spPr>
          <a:xfrm>
            <a:off x="108870" y="57523"/>
            <a:ext cx="8216572"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Estudio de caso de Coppentown</a:t>
            </a:r>
          </a:p>
        </p:txBody>
      </p:sp>
    </p:spTree>
    <p:extLst>
      <p:ext uri="{BB962C8B-B14F-4D97-AF65-F5344CB8AC3E}">
        <p14:creationId xmlns:p14="http://schemas.microsoft.com/office/powerpoint/2010/main" val="349746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97769" y="604368"/>
            <a:ext cx="8224618" cy="340102"/>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212121"/>
                </a:solidFill>
                <a:latin typeface="Source Sans Pro" panose="020B0503030403020204" pitchFamily="34" charset="0"/>
                <a:ea typeface="Source Sans Pro" panose="020B0503030403020204" pitchFamily="34" charset="0"/>
              </a:rPr>
              <a:t>El 80% de la población utiliza el saneamiento </a:t>
            </a:r>
            <a:r>
              <a:rPr lang="en" sz="2000" i="1" dirty="0">
                <a:solidFill>
                  <a:srgbClr val="212121"/>
                </a:solidFill>
                <a:latin typeface="Source Sans Pro" panose="020B0503030403020204" pitchFamily="34" charset="0"/>
                <a:ea typeface="Source Sans Pro" panose="020B0503030403020204" pitchFamily="34" charset="0"/>
              </a:rPr>
              <a:t>in situ</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11" name="Text Box 9">
            <a:extLst>
              <a:ext uri="{FF2B5EF4-FFF2-40B4-BE49-F238E27FC236}">
                <a16:creationId xmlns:a16="http://schemas.microsoft.com/office/drawing/2014/main" id="{25D6E095-8927-7A44-821F-71C3F93F5C00}"/>
              </a:ext>
            </a:extLst>
          </p:cNvPr>
          <p:cNvSpPr txBox="1">
            <a:spLocks noChangeArrowheads="1"/>
          </p:cNvSpPr>
          <p:nvPr/>
        </p:nvSpPr>
        <p:spPr bwMode="auto">
          <a:xfrm>
            <a:off x="224901" y="3427928"/>
            <a:ext cx="4223375" cy="34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es" sz="800" dirty="0">
                <a:solidFill>
                  <a:srgbClr val="212121"/>
                </a:solidFill>
                <a:latin typeface="Source Sans Pro" panose="020B0503030403020204" pitchFamily="34" charset="0"/>
                <a:ea typeface="Source Sans Pro" panose="020B0503030403020204" pitchFamily="34" charset="0"/>
              </a:rPr>
              <a:t>Fuente: Centro Indio de Gestión Urbana (arriba), The Hindo (abajo)</a:t>
            </a:r>
          </a:p>
          <a:p>
            <a:pPr defTabSz="914400" rtl="0" eaLnBrk="1" hangingPunct="1"/>
            <a:endParaRPr lang="en-GB" altLang="de-DE" sz="800" dirty="0">
              <a:solidFill>
                <a:srgbClr val="212121"/>
              </a:solidFill>
              <a:latin typeface="Source Sans Pro" panose="020B0503030403020204" pitchFamily="34" charset="0"/>
              <a:ea typeface="Source Sans Pro" panose="020B0503030403020204" pitchFamily="34" charset="0"/>
            </a:endParaRPr>
          </a:p>
        </p:txBody>
      </p:sp>
      <p:pic>
        <p:nvPicPr>
          <p:cNvPr id="10" name="Grafik 9">
            <a:extLst>
              <a:ext uri="{FF2B5EF4-FFF2-40B4-BE49-F238E27FC236}">
                <a16:creationId xmlns:a16="http://schemas.microsoft.com/office/drawing/2014/main" id="{7E113576-73B3-B845-B56B-E21E50F4D97F}"/>
              </a:ext>
            </a:extLst>
          </p:cNvPr>
          <p:cNvPicPr>
            <a:picLocks noChangeAspect="1"/>
          </p:cNvPicPr>
          <p:nvPr/>
        </p:nvPicPr>
        <p:blipFill>
          <a:blip r:embed="rId3"/>
          <a:stretch>
            <a:fillRect/>
          </a:stretch>
        </p:blipFill>
        <p:spPr>
          <a:xfrm>
            <a:off x="321844" y="1332506"/>
            <a:ext cx="4126432" cy="2096494"/>
          </a:xfrm>
          <a:prstGeom prst="rect">
            <a:avLst/>
          </a:prstGeom>
        </p:spPr>
      </p:pic>
      <p:pic>
        <p:nvPicPr>
          <p:cNvPr id="2" name="Grafik 1">
            <a:extLst>
              <a:ext uri="{FF2B5EF4-FFF2-40B4-BE49-F238E27FC236}">
                <a16:creationId xmlns:a16="http://schemas.microsoft.com/office/drawing/2014/main" id="{4041401A-8CAF-5849-91F8-54F59089909E}"/>
              </a:ext>
            </a:extLst>
          </p:cNvPr>
          <p:cNvPicPr>
            <a:picLocks noChangeAspect="1"/>
          </p:cNvPicPr>
          <p:nvPr/>
        </p:nvPicPr>
        <p:blipFill>
          <a:blip r:embed="rId4"/>
          <a:stretch>
            <a:fillRect/>
          </a:stretch>
        </p:blipFill>
        <p:spPr>
          <a:xfrm>
            <a:off x="321844" y="3748687"/>
            <a:ext cx="4119616" cy="2496737"/>
          </a:xfrm>
          <a:prstGeom prst="rect">
            <a:avLst/>
          </a:prstGeom>
        </p:spPr>
      </p:pic>
      <p:pic>
        <p:nvPicPr>
          <p:cNvPr id="7" name="Grafik 6" descr="Ein Bild, das draußen, LKW, Schmutz, Gras enthält.&#10;&#10;Automatisch generierte Beschreibung">
            <a:extLst>
              <a:ext uri="{FF2B5EF4-FFF2-40B4-BE49-F238E27FC236}">
                <a16:creationId xmlns:a16="http://schemas.microsoft.com/office/drawing/2014/main" id="{3FDDEEC7-3D3D-4C46-A35E-BAC228D5B312}"/>
              </a:ext>
            </a:extLst>
          </p:cNvPr>
          <p:cNvPicPr>
            <a:picLocks noChangeAspect="1"/>
          </p:cNvPicPr>
          <p:nvPr/>
        </p:nvPicPr>
        <p:blipFill rotWithShape="1">
          <a:blip r:embed="rId5"/>
          <a:srcRect t="1" b="14025"/>
          <a:stretch/>
        </p:blipFill>
        <p:spPr>
          <a:xfrm>
            <a:off x="4613509" y="1403737"/>
            <a:ext cx="4305590" cy="4736482"/>
          </a:xfrm>
          <a:prstGeom prst="rect">
            <a:avLst/>
          </a:prstGeom>
        </p:spPr>
      </p:pic>
      <p:sp>
        <p:nvSpPr>
          <p:cNvPr id="12" name="Text Box 9">
            <a:extLst>
              <a:ext uri="{FF2B5EF4-FFF2-40B4-BE49-F238E27FC236}">
                <a16:creationId xmlns:a16="http://schemas.microsoft.com/office/drawing/2014/main" id="{BCABF4FC-7A61-DF4D-9F5E-38E067902EAC}"/>
              </a:ext>
            </a:extLst>
          </p:cNvPr>
          <p:cNvSpPr txBox="1">
            <a:spLocks noChangeArrowheads="1"/>
          </p:cNvSpPr>
          <p:nvPr/>
        </p:nvSpPr>
        <p:spPr bwMode="auto">
          <a:xfrm>
            <a:off x="7348531" y="6140219"/>
            <a:ext cx="19477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es" sz="800" dirty="0">
                <a:solidFill>
                  <a:srgbClr val="212121"/>
                </a:solidFill>
                <a:latin typeface="Source Sans Pro" panose="020B0503030403020204" pitchFamily="34" charset="0"/>
                <a:ea typeface="Source Sans Pro" panose="020B0503030403020204" pitchFamily="34" charset="0"/>
              </a:rPr>
              <a:t>Fuente: SuSanA Secretariat, Flickr</a:t>
            </a:r>
            <a:endParaRPr lang="en-GB" altLang="de-DE" sz="800" dirty="0">
              <a:solidFill>
                <a:srgbClr val="212121"/>
              </a:solidFill>
              <a:latin typeface="Source Sans Pro" panose="020B0503030403020204" pitchFamily="34" charset="0"/>
              <a:ea typeface="Source Sans Pro" panose="020B0503030403020204" pitchFamily="34" charset="0"/>
            </a:endParaRPr>
          </a:p>
        </p:txBody>
      </p:sp>
      <p:sp>
        <p:nvSpPr>
          <p:cNvPr id="14" name="Text Placeholder 19">
            <a:extLst>
              <a:ext uri="{FF2B5EF4-FFF2-40B4-BE49-F238E27FC236}">
                <a16:creationId xmlns:a16="http://schemas.microsoft.com/office/drawing/2014/main" id="{693C2405-C6D0-E34D-87E9-62D6D7994795}"/>
              </a:ext>
            </a:extLst>
          </p:cNvPr>
          <p:cNvSpPr txBox="1">
            <a:spLocks/>
          </p:cNvSpPr>
          <p:nvPr/>
        </p:nvSpPr>
        <p:spPr>
          <a:xfrm>
            <a:off x="97769" y="48452"/>
            <a:ext cx="8694198"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Estudio de caso de Coppentown</a:t>
            </a:r>
          </a:p>
        </p:txBody>
      </p:sp>
    </p:spTree>
    <p:extLst>
      <p:ext uri="{BB962C8B-B14F-4D97-AF65-F5344CB8AC3E}">
        <p14:creationId xmlns:p14="http://schemas.microsoft.com/office/powerpoint/2010/main" val="2569591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nvSpPr>
        <p:spPr>
          <a:xfrm>
            <a:off x="109397" y="611818"/>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212121"/>
                </a:solidFill>
                <a:latin typeface="Source Sans Pro" panose="020B0503030403020204" pitchFamily="34" charset="0"/>
                <a:ea typeface="Source Sans Pro" panose="020B0503030403020204" pitchFamily="34" charset="0"/>
              </a:rPr>
              <a:t>Reutilización de los lodos fecales</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11" name="Text Box 9">
            <a:extLst>
              <a:ext uri="{FF2B5EF4-FFF2-40B4-BE49-F238E27FC236}">
                <a16:creationId xmlns:a16="http://schemas.microsoft.com/office/drawing/2014/main" id="{25D6E095-8927-7A44-821F-71C3F93F5C00}"/>
              </a:ext>
            </a:extLst>
          </p:cNvPr>
          <p:cNvSpPr txBox="1">
            <a:spLocks noChangeArrowheads="1"/>
          </p:cNvSpPr>
          <p:nvPr/>
        </p:nvSpPr>
        <p:spPr bwMode="auto">
          <a:xfrm>
            <a:off x="5740679" y="5574868"/>
            <a:ext cx="20370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es" sz="800" dirty="0">
                <a:solidFill>
                  <a:srgbClr val="212121"/>
                </a:solidFill>
                <a:latin typeface="Source Sans Pro" panose="020B0503030403020204" pitchFamily="34" charset="0"/>
                <a:ea typeface="Source Sans Pro" panose="020B0503030403020204" pitchFamily="34" charset="0"/>
              </a:rPr>
              <a:t>Fuente: www.fsmindia.org</a:t>
            </a:r>
            <a:endParaRPr lang="en-GB" altLang="de-DE" sz="800" dirty="0">
              <a:solidFill>
                <a:srgbClr val="212121"/>
              </a:solidFill>
              <a:latin typeface="Source Sans Pro" panose="020B0503030403020204" pitchFamily="34" charset="0"/>
              <a:ea typeface="Source Sans Pro" panose="020B0503030403020204" pitchFamily="34" charset="0"/>
            </a:endParaRPr>
          </a:p>
        </p:txBody>
      </p:sp>
      <p:pic>
        <p:nvPicPr>
          <p:cNvPr id="14" name="Grafik 13">
            <a:extLst>
              <a:ext uri="{FF2B5EF4-FFF2-40B4-BE49-F238E27FC236}">
                <a16:creationId xmlns:a16="http://schemas.microsoft.com/office/drawing/2014/main" id="{8D59CB29-7845-D142-B69A-88533F73A3CC}"/>
              </a:ext>
            </a:extLst>
          </p:cNvPr>
          <p:cNvPicPr>
            <a:picLocks noChangeAspect="1"/>
          </p:cNvPicPr>
          <p:nvPr/>
        </p:nvPicPr>
        <p:blipFill rotWithShape="1">
          <a:blip r:embed="rId3"/>
          <a:srcRect l="11578" r="12863"/>
          <a:stretch/>
        </p:blipFill>
        <p:spPr>
          <a:xfrm>
            <a:off x="2158273" y="1307643"/>
            <a:ext cx="4827454" cy="4242713"/>
          </a:xfrm>
          <a:prstGeom prst="rect">
            <a:avLst/>
          </a:prstGeom>
        </p:spPr>
      </p:pic>
      <p:sp>
        <p:nvSpPr>
          <p:cNvPr id="8" name="Text Placeholder 19">
            <a:extLst>
              <a:ext uri="{FF2B5EF4-FFF2-40B4-BE49-F238E27FC236}">
                <a16:creationId xmlns:a16="http://schemas.microsoft.com/office/drawing/2014/main" id="{A63DCAB5-8AEA-764C-8146-4D7CB5513317}"/>
              </a:ext>
            </a:extLst>
          </p:cNvPr>
          <p:cNvSpPr txBox="1">
            <a:spLocks/>
          </p:cNvSpPr>
          <p:nvPr/>
        </p:nvSpPr>
        <p:spPr>
          <a:xfrm>
            <a:off x="109397" y="90957"/>
            <a:ext cx="807160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Estudio de caso de Coppentown</a:t>
            </a:r>
          </a:p>
        </p:txBody>
      </p:sp>
    </p:spTree>
    <p:extLst>
      <p:ext uri="{BB962C8B-B14F-4D97-AF65-F5344CB8AC3E}">
        <p14:creationId xmlns:p14="http://schemas.microsoft.com/office/powerpoint/2010/main" val="3239622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0A885E3-B3BA-6946-BA46-7ED8412D2DA4}"/>
              </a:ext>
            </a:extLst>
          </p:cNvPr>
          <p:cNvSpPr>
            <a:spLocks noGrp="1"/>
          </p:cNvSpPr>
          <p:nvPr>
            <p:ph type="body" sz="quarter" idx="14"/>
          </p:nvPr>
        </p:nvSpPr>
        <p:spPr>
          <a:xfrm>
            <a:off x="428268" y="2299658"/>
            <a:ext cx="3738980" cy="3237346"/>
          </a:xfrm>
        </p:spPr>
        <p:txBody>
          <a:bodyPr rtlCol="0"/>
          <a:lstStyle/>
          <a:p>
            <a:pPr rtl="0">
              <a:lnSpc>
                <a:spcPct val="100000"/>
              </a:lnSpc>
            </a:pPr>
            <a:r>
              <a:rPr lang="es" sz="2200" dirty="0">
                <a:solidFill>
                  <a:srgbClr val="212121"/>
                </a:solidFill>
                <a:latin typeface="Source Sans Pro" panose="020B0503030403020204" pitchFamily="34" charset="0"/>
                <a:ea typeface="Source Sans Pro" panose="020B0503030403020204" pitchFamily="34" charset="0"/>
              </a:rPr>
              <a:t>El 20% de los habitantes de Coppentown padecen trastornos digestivos.</a:t>
            </a:r>
          </a:p>
          <a:p>
            <a:pPr rtl="0">
              <a:lnSpc>
                <a:spcPct val="100000"/>
              </a:lnSpc>
            </a:pPr>
            <a:r>
              <a:rPr lang="es" sz="2200" dirty="0">
                <a:solidFill>
                  <a:srgbClr val="212121"/>
                </a:solidFill>
                <a:latin typeface="Source Sans Pro" panose="020B0503030403020204" pitchFamily="34" charset="0"/>
                <a:ea typeface="Source Sans Pro" panose="020B0503030403020204" pitchFamily="34" charset="0"/>
              </a:rPr>
              <a:t>Los agricultores refieren dermatopatías.</a:t>
            </a:r>
          </a:p>
          <a:p>
            <a:pPr rtl="0">
              <a:lnSpc>
                <a:spcPct val="100000"/>
              </a:lnSpc>
            </a:pPr>
            <a:r>
              <a:rPr lang="es" sz="2200" dirty="0">
                <a:solidFill>
                  <a:srgbClr val="212121"/>
                </a:solidFill>
                <a:latin typeface="Source Sans Pro" panose="020B0503030403020204" pitchFamily="34" charset="0"/>
                <a:ea typeface="Source Sans Pro" panose="020B0503030403020204" pitchFamily="34" charset="0"/>
              </a:rPr>
              <a:t>Incidencia de enfermedades infecciosas entre los trabajadores de saneamiento. </a:t>
            </a:r>
          </a:p>
          <a:p>
            <a:pPr rtl="0">
              <a:lnSpc>
                <a:spcPct val="100000"/>
              </a:lnSpc>
            </a:pPr>
            <a:endParaRPr lang="en-GB" sz="2200" dirty="0">
              <a:solidFill>
                <a:srgbClr val="212121"/>
              </a:solidFill>
              <a:latin typeface="Source Sans Pro" panose="020B0503030403020204" pitchFamily="34" charset="0"/>
              <a:ea typeface="Source Sans Pro" panose="020B0503030403020204" pitchFamily="34" charset="0"/>
            </a:endParaRPr>
          </a:p>
        </p:txBody>
      </p:sp>
      <p:sp>
        <p:nvSpPr>
          <p:cNvPr id="3" name="Textplatzhalter 2">
            <a:extLst>
              <a:ext uri="{FF2B5EF4-FFF2-40B4-BE49-F238E27FC236}">
                <a16:creationId xmlns:a16="http://schemas.microsoft.com/office/drawing/2014/main" id="{FC63B0CF-3C9D-9042-BC19-7B1394119878}"/>
              </a:ext>
            </a:extLst>
          </p:cNvPr>
          <p:cNvSpPr>
            <a:spLocks noGrp="1"/>
          </p:cNvSpPr>
          <p:nvPr>
            <p:ph type="body" sz="quarter" idx="17"/>
          </p:nvPr>
        </p:nvSpPr>
        <p:spPr>
          <a:xfrm>
            <a:off x="4788343" y="1782620"/>
            <a:ext cx="3993993" cy="4271422"/>
          </a:xfrm>
        </p:spPr>
        <p:txBody>
          <a:bodyPr rtlCol="0"/>
          <a:lstStyle/>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Se constituyó el comité directivo.</a:t>
            </a: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El equipo de la PSS lleva varios meses trabajando en este ámbito.</a:t>
            </a: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La PSS pretende garantizar que toda la cadena de servicios de saneamiento se gestione de manera segura, con el fin de reducir la incidencia y los efectos de las enfermedades relacionadas con el saneamiento que afectan a las comunidades, los operarios, los agricultores y los consumidores.</a:t>
            </a:r>
          </a:p>
        </p:txBody>
      </p:sp>
      <p:sp>
        <p:nvSpPr>
          <p:cNvPr id="4" name="Text Placeholder 19">
            <a:extLst>
              <a:ext uri="{FF2B5EF4-FFF2-40B4-BE49-F238E27FC236}">
                <a16:creationId xmlns:a16="http://schemas.microsoft.com/office/drawing/2014/main" id="{5A09B177-8819-8645-8CA3-5CFBEAAEAD10}"/>
              </a:ext>
            </a:extLst>
          </p:cNvPr>
          <p:cNvSpPr txBox="1">
            <a:spLocks/>
          </p:cNvSpPr>
          <p:nvPr/>
        </p:nvSpPr>
        <p:spPr>
          <a:xfrm>
            <a:off x="908225" y="1014825"/>
            <a:ext cx="2779066" cy="52086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es" sz="2800" b="1" dirty="0">
                <a:solidFill>
                  <a:srgbClr val="379175"/>
                </a:solidFill>
                <a:latin typeface="Source Sans Pro Semibold" panose="020B0503030403020204" pitchFamily="34" charset="0"/>
                <a:ea typeface="Source Sans Pro Semibold" panose="020B0503030403020204" pitchFamily="34" charset="0"/>
              </a:rPr>
              <a:t>Pruebas</a:t>
            </a:r>
            <a:endParaRPr lang="en-CH" sz="2800" b="1" dirty="0">
              <a:solidFill>
                <a:srgbClr val="379175"/>
              </a:solidFill>
              <a:latin typeface="Source Sans Pro Semibold" panose="020B0503030403020204" pitchFamily="34" charset="0"/>
              <a:ea typeface="Source Sans Pro Semibold" panose="020B0503030403020204" pitchFamily="34" charset="0"/>
            </a:endParaRPr>
          </a:p>
        </p:txBody>
      </p:sp>
      <p:sp>
        <p:nvSpPr>
          <p:cNvPr id="6" name="Text Placeholder 19">
            <a:extLst>
              <a:ext uri="{FF2B5EF4-FFF2-40B4-BE49-F238E27FC236}">
                <a16:creationId xmlns:a16="http://schemas.microsoft.com/office/drawing/2014/main" id="{77B954EC-9461-BC4D-9CB5-A24AA4C97446}"/>
              </a:ext>
            </a:extLst>
          </p:cNvPr>
          <p:cNvSpPr txBox="1">
            <a:spLocks/>
          </p:cNvSpPr>
          <p:nvPr/>
        </p:nvSpPr>
        <p:spPr>
          <a:xfrm>
            <a:off x="4976752" y="1022824"/>
            <a:ext cx="3617177" cy="504862"/>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es" sz="2800" b="1" dirty="0">
                <a:solidFill>
                  <a:srgbClr val="379175"/>
                </a:solidFill>
                <a:latin typeface="Source Sans Pro Semibold" panose="020B0503030403020204" pitchFamily="34" charset="0"/>
                <a:ea typeface="Source Sans Pro Semibold" panose="020B0503030403020204" pitchFamily="34" charset="0"/>
              </a:rPr>
              <a:t>Inicio de la PSS</a:t>
            </a:r>
            <a:endParaRPr lang="en-CH" sz="2800" b="1" dirty="0">
              <a:solidFill>
                <a:srgbClr val="379175"/>
              </a:solidFill>
              <a:latin typeface="Source Sans Pro Semibold" panose="020B0503030403020204" pitchFamily="34" charset="0"/>
              <a:ea typeface="Source Sans Pro Semibold" panose="020B0503030403020204" pitchFamily="34" charset="0"/>
            </a:endParaRPr>
          </a:p>
        </p:txBody>
      </p:sp>
      <p:sp>
        <p:nvSpPr>
          <p:cNvPr id="9" name="Text Placeholder 19">
            <a:extLst>
              <a:ext uri="{FF2B5EF4-FFF2-40B4-BE49-F238E27FC236}">
                <a16:creationId xmlns:a16="http://schemas.microsoft.com/office/drawing/2014/main" id="{D51D91A6-97C1-4D44-80EC-D4C05EBE6D3B}"/>
              </a:ext>
            </a:extLst>
          </p:cNvPr>
          <p:cNvSpPr txBox="1">
            <a:spLocks/>
          </p:cNvSpPr>
          <p:nvPr/>
        </p:nvSpPr>
        <p:spPr>
          <a:xfrm>
            <a:off x="127620" y="93935"/>
            <a:ext cx="8194270"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Estudio de caso de Coppentown</a:t>
            </a:r>
          </a:p>
        </p:txBody>
      </p:sp>
    </p:spTree>
    <p:extLst>
      <p:ext uri="{BB962C8B-B14F-4D97-AF65-F5344CB8AC3E}">
        <p14:creationId xmlns:p14="http://schemas.microsoft.com/office/powerpoint/2010/main" val="2909573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9">
            <a:extLst>
              <a:ext uri="{FF2B5EF4-FFF2-40B4-BE49-F238E27FC236}">
                <a16:creationId xmlns:a16="http://schemas.microsoft.com/office/drawing/2014/main" id="{6EEB8B20-8108-A94D-BF2B-F022B462B36E}"/>
              </a:ext>
            </a:extLst>
          </p:cNvPr>
          <p:cNvSpPr txBox="1">
            <a:spLocks/>
          </p:cNvSpPr>
          <p:nvPr/>
        </p:nvSpPr>
        <p:spPr>
          <a:xfrm>
            <a:off x="70896" y="100505"/>
            <a:ext cx="7692465"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Estudio de caso de Coppentown</a:t>
            </a:r>
          </a:p>
        </p:txBody>
      </p:sp>
      <p:pic>
        <p:nvPicPr>
          <p:cNvPr id="3" name="Imagen 2">
            <a:extLst>
              <a:ext uri="{FF2B5EF4-FFF2-40B4-BE49-F238E27FC236}">
                <a16:creationId xmlns:a16="http://schemas.microsoft.com/office/drawing/2014/main" id="{FC201D8C-4963-BFF7-A96F-1ECC150EDC23}"/>
              </a:ext>
            </a:extLst>
          </p:cNvPr>
          <p:cNvPicPr>
            <a:picLocks noChangeAspect="1"/>
          </p:cNvPicPr>
          <p:nvPr/>
        </p:nvPicPr>
        <p:blipFill rotWithShape="1">
          <a:blip r:embed="rId2"/>
          <a:srcRect l="24063" t="9065" r="8143" b="56013"/>
          <a:stretch/>
        </p:blipFill>
        <p:spPr>
          <a:xfrm>
            <a:off x="73622" y="822276"/>
            <a:ext cx="8996756" cy="5213448"/>
          </a:xfrm>
          <a:prstGeom prst="rect">
            <a:avLst/>
          </a:prstGeom>
        </p:spPr>
      </p:pic>
    </p:spTree>
    <p:extLst>
      <p:ext uri="{BB962C8B-B14F-4D97-AF65-F5344CB8AC3E}">
        <p14:creationId xmlns:p14="http://schemas.microsoft.com/office/powerpoint/2010/main" val="28530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5F64A10-CA72-0DAD-35EB-BE814E5A34C7}"/>
              </a:ext>
            </a:extLst>
          </p:cNvPr>
          <p:cNvPicPr>
            <a:picLocks noChangeAspect="1"/>
          </p:cNvPicPr>
          <p:nvPr/>
        </p:nvPicPr>
        <p:blipFill rotWithShape="1">
          <a:blip r:embed="rId3"/>
          <a:srcRect l="13000" t="4571" r="15000" b="52127"/>
          <a:stretch/>
        </p:blipFill>
        <p:spPr>
          <a:xfrm>
            <a:off x="606977" y="975750"/>
            <a:ext cx="7930045" cy="5365368"/>
          </a:xfrm>
          <a:prstGeom prst="rect">
            <a:avLst/>
          </a:prstGeom>
        </p:spPr>
      </p:pic>
      <p:sp>
        <p:nvSpPr>
          <p:cNvPr id="7" name="Text Placeholder 19">
            <a:extLst>
              <a:ext uri="{FF2B5EF4-FFF2-40B4-BE49-F238E27FC236}">
                <a16:creationId xmlns:a16="http://schemas.microsoft.com/office/drawing/2014/main" id="{A5EC20BD-409E-234A-A78F-B077D68FFDA4}"/>
              </a:ext>
            </a:extLst>
          </p:cNvPr>
          <p:cNvSpPr txBox="1">
            <a:spLocks/>
          </p:cNvSpPr>
          <p:nvPr/>
        </p:nvSpPr>
        <p:spPr>
          <a:xfrm>
            <a:off x="48438" y="555740"/>
            <a:ext cx="8638363" cy="52086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b="1" dirty="0">
                <a:solidFill>
                  <a:srgbClr val="212121"/>
                </a:solidFill>
                <a:latin typeface="Source Sans Pro Semibold" panose="020B0503030403020204" pitchFamily="34" charset="0"/>
                <a:ea typeface="Source Sans Pro Semibold" panose="020B0503030403020204" pitchFamily="34" charset="0"/>
              </a:rPr>
              <a:t>Método de evaluación semicuantitativa del riesgo</a:t>
            </a:r>
            <a:endParaRPr lang="en-CH" sz="2000" b="1" dirty="0">
              <a:solidFill>
                <a:srgbClr val="212121"/>
              </a:solidFill>
              <a:latin typeface="Source Sans Pro Semibold" panose="020B0503030403020204" pitchFamily="34" charset="0"/>
              <a:ea typeface="Source Sans Pro Semibold" panose="020B0503030403020204" pitchFamily="34" charset="0"/>
            </a:endParaRPr>
          </a:p>
        </p:txBody>
      </p:sp>
      <p:sp>
        <p:nvSpPr>
          <p:cNvPr id="9" name="Text Placeholder 19">
            <a:extLst>
              <a:ext uri="{FF2B5EF4-FFF2-40B4-BE49-F238E27FC236}">
                <a16:creationId xmlns:a16="http://schemas.microsoft.com/office/drawing/2014/main" id="{7927372D-52E7-C942-8C5C-ADA7B20F384B}"/>
              </a:ext>
            </a:extLst>
          </p:cNvPr>
          <p:cNvSpPr txBox="1">
            <a:spLocks/>
          </p:cNvSpPr>
          <p:nvPr/>
        </p:nvSpPr>
        <p:spPr>
          <a:xfrm>
            <a:off x="48438" y="39172"/>
            <a:ext cx="7623601"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Estudio de caso de Coppentown</a:t>
            </a:r>
          </a:p>
        </p:txBody>
      </p:sp>
      <p:sp>
        <p:nvSpPr>
          <p:cNvPr id="11" name="Rectangular Callout 10">
            <a:extLst>
              <a:ext uri="{FF2B5EF4-FFF2-40B4-BE49-F238E27FC236}">
                <a16:creationId xmlns:a16="http://schemas.microsoft.com/office/drawing/2014/main" id="{565D7423-FB6B-E742-8480-51999887FE49}"/>
              </a:ext>
            </a:extLst>
          </p:cNvPr>
          <p:cNvSpPr/>
          <p:nvPr/>
        </p:nvSpPr>
        <p:spPr>
          <a:xfrm>
            <a:off x="7550459" y="454889"/>
            <a:ext cx="1440000" cy="737226"/>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57</a:t>
            </a:r>
          </a:p>
        </p:txBody>
      </p:sp>
    </p:spTree>
    <p:extLst>
      <p:ext uri="{BB962C8B-B14F-4D97-AF65-F5344CB8AC3E}">
        <p14:creationId xmlns:p14="http://schemas.microsoft.com/office/powerpoint/2010/main" val="1110971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A151FAD-27BB-DC46-A9C8-4BEEF4D667E2}"/>
              </a:ext>
            </a:extLst>
          </p:cNvPr>
          <p:cNvSpPr txBox="1">
            <a:spLocks/>
          </p:cNvSpPr>
          <p:nvPr/>
        </p:nvSpPr>
        <p:spPr>
          <a:xfrm>
            <a:off x="138274" y="614742"/>
            <a:ext cx="9005726" cy="424722"/>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212121"/>
                </a:solidFill>
                <a:latin typeface="Source Sans Pro" panose="020B0503030403020204" pitchFamily="34" charset="0"/>
                <a:ea typeface="Source Sans Pro" panose="020B0503030403020204" pitchFamily="34" charset="0"/>
              </a:rPr>
              <a:t>Hemos recibido el cuadro de evaluación de riesgos elaborado por el equipo local de la PSS</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10" name="Text Placeholder 19">
            <a:extLst>
              <a:ext uri="{FF2B5EF4-FFF2-40B4-BE49-F238E27FC236}">
                <a16:creationId xmlns:a16="http://schemas.microsoft.com/office/drawing/2014/main" id="{13B1B0CF-F289-1145-8463-A4B61E7FD7BF}"/>
              </a:ext>
            </a:extLst>
          </p:cNvPr>
          <p:cNvSpPr txBox="1">
            <a:spLocks/>
          </p:cNvSpPr>
          <p:nvPr/>
        </p:nvSpPr>
        <p:spPr>
          <a:xfrm>
            <a:off x="138274" y="93881"/>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Trabajo en grupos</a:t>
            </a:r>
          </a:p>
        </p:txBody>
      </p:sp>
      <p:sp>
        <p:nvSpPr>
          <p:cNvPr id="6" name="Textplatzhalter 2">
            <a:extLst>
              <a:ext uri="{FF2B5EF4-FFF2-40B4-BE49-F238E27FC236}">
                <a16:creationId xmlns:a16="http://schemas.microsoft.com/office/drawing/2014/main" id="{B080A7D4-F3B1-FF46-931C-DE082A225648}"/>
              </a:ext>
            </a:extLst>
          </p:cNvPr>
          <p:cNvSpPr txBox="1">
            <a:spLocks/>
          </p:cNvSpPr>
          <p:nvPr/>
        </p:nvSpPr>
        <p:spPr>
          <a:xfrm>
            <a:off x="439203" y="4596737"/>
            <a:ext cx="8265593" cy="689726"/>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s" sz="2000" dirty="0">
                <a:solidFill>
                  <a:srgbClr val="212121"/>
                </a:solidFill>
                <a:latin typeface="Source Sans Pro" panose="020B0503030403020204" pitchFamily="34" charset="0"/>
                <a:ea typeface="Source Sans Pro" panose="020B0503030403020204" pitchFamily="34" charset="0"/>
              </a:rPr>
              <a:t>Encontrarán este ejercicio en las hojas de trabajo para participantes,</a:t>
            </a:r>
            <a:br>
              <a:rPr lang="es" sz="2000" dirty="0">
                <a:solidFill>
                  <a:srgbClr val="212121"/>
                </a:solidFill>
                <a:latin typeface="Source Sans Pro" panose="020B0503030403020204" pitchFamily="34" charset="0"/>
                <a:ea typeface="Source Sans Pro" panose="020B0503030403020204" pitchFamily="34" charset="0"/>
              </a:rPr>
            </a:br>
            <a:r>
              <a:rPr lang="es" sz="2000" dirty="0">
                <a:solidFill>
                  <a:srgbClr val="212121"/>
                </a:solidFill>
                <a:latin typeface="Source Sans Pro" panose="020B0503030403020204" pitchFamily="34" charset="0"/>
                <a:ea typeface="Source Sans Pro" panose="020B0503030403020204" pitchFamily="34" charset="0"/>
              </a:rPr>
              <a:t>en la sesión introductoria.</a:t>
            </a:r>
          </a:p>
        </p:txBody>
      </p:sp>
      <p:sp>
        <p:nvSpPr>
          <p:cNvPr id="11" name="Text Placeholder 1">
            <a:extLst>
              <a:ext uri="{FF2B5EF4-FFF2-40B4-BE49-F238E27FC236}">
                <a16:creationId xmlns:a16="http://schemas.microsoft.com/office/drawing/2014/main" id="{D8B12B3B-257C-3D4B-B1BA-FD90C423E374}"/>
              </a:ext>
            </a:extLst>
          </p:cNvPr>
          <p:cNvSpPr>
            <a:spLocks noGrp="1"/>
          </p:cNvSpPr>
          <p:nvPr>
            <p:ph type="body" sz="quarter" idx="14"/>
          </p:nvPr>
        </p:nvSpPr>
        <p:spPr>
          <a:xfrm>
            <a:off x="281765" y="1988323"/>
            <a:ext cx="4561212" cy="1729447"/>
          </a:xfrm>
        </p:spPr>
        <p:txBody>
          <a:bodyPr rtlCol="0"/>
          <a:lstStyle/>
          <a:p>
            <a:pPr marL="0" indent="0" algn="ctr" rtl="0">
              <a:lnSpc>
                <a:spcPct val="100000"/>
              </a:lnSpc>
              <a:buNone/>
            </a:pPr>
            <a:r>
              <a:rPr lang="es" sz="2500" dirty="0">
                <a:solidFill>
                  <a:srgbClr val="212121"/>
                </a:solidFill>
                <a:latin typeface="Source Sans Pro" panose="020B0503030403020204" pitchFamily="34" charset="0"/>
                <a:ea typeface="Source Sans Pro" panose="020B0503030403020204" pitchFamily="34" charset="0"/>
              </a:rPr>
              <a:t>En vista de que el comité directivo solo dispone</a:t>
            </a:r>
            <a:br>
              <a:rPr lang="es" sz="2500" dirty="0">
                <a:solidFill>
                  <a:srgbClr val="212121"/>
                </a:solidFill>
                <a:latin typeface="Source Sans Pro" panose="020B0503030403020204" pitchFamily="34" charset="0"/>
                <a:ea typeface="Source Sans Pro" panose="020B0503030403020204" pitchFamily="34" charset="0"/>
              </a:rPr>
            </a:br>
            <a:r>
              <a:rPr lang="es" sz="2500" dirty="0">
                <a:solidFill>
                  <a:srgbClr val="212121"/>
                </a:solidFill>
                <a:latin typeface="Source Sans Pro" panose="020B0503030403020204" pitchFamily="34" charset="0"/>
                <a:ea typeface="Source Sans Pro" panose="020B0503030403020204" pitchFamily="34" charset="0"/>
              </a:rPr>
              <a:t>de 10 unidades monetarias,</a:t>
            </a:r>
            <a:br>
              <a:rPr lang="es" sz="2500" dirty="0">
                <a:solidFill>
                  <a:srgbClr val="212121"/>
                </a:solidFill>
                <a:latin typeface="Source Sans Pro" panose="020B0503030403020204" pitchFamily="34" charset="0"/>
                <a:ea typeface="Source Sans Pro" panose="020B0503030403020204" pitchFamily="34" charset="0"/>
              </a:rPr>
            </a:br>
            <a:r>
              <a:rPr lang="es" sz="2500" dirty="0">
                <a:solidFill>
                  <a:srgbClr val="212121"/>
                </a:solidFill>
                <a:latin typeface="Source Sans Pro" panose="020B0503030403020204" pitchFamily="34" charset="0"/>
                <a:ea typeface="Source Sans Pro" panose="020B0503030403020204" pitchFamily="34" charset="0"/>
              </a:rPr>
              <a:t>¿a qué opciones de mejora debe darse prioridad? </a:t>
            </a:r>
          </a:p>
          <a:p>
            <a:pPr marL="0" indent="0" algn="ctr" rtl="0">
              <a:lnSpc>
                <a:spcPct val="100000"/>
              </a:lnSpc>
              <a:buNone/>
            </a:pPr>
            <a:r>
              <a:rPr lang="es" sz="2500" dirty="0">
                <a:solidFill>
                  <a:srgbClr val="212121"/>
                </a:solidFill>
                <a:latin typeface="Source Sans Pro" panose="020B0503030403020204" pitchFamily="34" charset="0"/>
                <a:ea typeface="Source Sans Pro" panose="020B0503030403020204" pitchFamily="34" charset="0"/>
              </a:rPr>
              <a:t>¿Por qué?</a:t>
            </a:r>
          </a:p>
        </p:txBody>
      </p:sp>
      <p:pic>
        <p:nvPicPr>
          <p:cNvPr id="3" name="Imagen 2">
            <a:extLst>
              <a:ext uri="{FF2B5EF4-FFF2-40B4-BE49-F238E27FC236}">
                <a16:creationId xmlns:a16="http://schemas.microsoft.com/office/drawing/2014/main" id="{E534719D-0505-EE17-3766-E2ACE795341D}"/>
              </a:ext>
            </a:extLst>
          </p:cNvPr>
          <p:cNvPicPr>
            <a:picLocks noChangeAspect="1"/>
          </p:cNvPicPr>
          <p:nvPr/>
        </p:nvPicPr>
        <p:blipFill rotWithShape="1">
          <a:blip r:embed="rId2"/>
          <a:srcRect l="18125" t="55139" r="18125" b="5694"/>
          <a:stretch/>
        </p:blipFill>
        <p:spPr>
          <a:xfrm>
            <a:off x="4753405" y="1493709"/>
            <a:ext cx="4272059" cy="2952747"/>
          </a:xfrm>
          <a:prstGeom prst="rect">
            <a:avLst/>
          </a:prstGeom>
        </p:spPr>
      </p:pic>
    </p:spTree>
    <p:extLst>
      <p:ext uri="{BB962C8B-B14F-4D97-AF65-F5344CB8AC3E}">
        <p14:creationId xmlns:p14="http://schemas.microsoft.com/office/powerpoint/2010/main" val="647525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BD0BD883-0A82-2D4D-A93B-402BE2BE5B28}"/>
              </a:ext>
            </a:extLst>
          </p:cNvPr>
          <p:cNvSpPr txBox="1">
            <a:spLocks/>
          </p:cNvSpPr>
          <p:nvPr/>
        </p:nvSpPr>
        <p:spPr>
          <a:xfrm>
            <a:off x="179358" y="615083"/>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solidFill>
                  <a:srgbClr val="212121"/>
                </a:solidFill>
                <a:latin typeface="Source Sans Pro" panose="020B0503030403020204" pitchFamily="34" charset="0"/>
                <a:ea typeface="Source Sans Pro" panose="020B0503030403020204" pitchFamily="34" charset="0"/>
              </a:rPr>
              <a:t>Discusión</a:t>
            </a:r>
            <a:endParaRPr lang="en-CH" dirty="0">
              <a:solidFill>
                <a:srgbClr val="212121"/>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42A81CAB-05ED-8747-B79A-660F651DE3A0}"/>
              </a:ext>
            </a:extLst>
          </p:cNvPr>
          <p:cNvSpPr txBox="1">
            <a:spLocks/>
          </p:cNvSpPr>
          <p:nvPr/>
        </p:nvSpPr>
        <p:spPr>
          <a:xfrm>
            <a:off x="179358" y="94222"/>
            <a:ext cx="878528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800" dirty="0">
                <a:solidFill>
                  <a:srgbClr val="379175"/>
                </a:solidFill>
              </a:rPr>
              <a:t>De nuevo con todos los participantes juntos</a:t>
            </a:r>
          </a:p>
        </p:txBody>
      </p:sp>
      <p:sp>
        <p:nvSpPr>
          <p:cNvPr id="8" name="Textplatzhalter 1">
            <a:extLst>
              <a:ext uri="{FF2B5EF4-FFF2-40B4-BE49-F238E27FC236}">
                <a16:creationId xmlns:a16="http://schemas.microsoft.com/office/drawing/2014/main" id="{2F950FA3-774F-4C48-B218-A66E346436DC}"/>
              </a:ext>
            </a:extLst>
          </p:cNvPr>
          <p:cNvSpPr txBox="1">
            <a:spLocks/>
          </p:cNvSpPr>
          <p:nvPr/>
        </p:nvSpPr>
        <p:spPr>
          <a:xfrm>
            <a:off x="2895141" y="2256371"/>
            <a:ext cx="5677494" cy="2499656"/>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500" dirty="0">
                <a:solidFill>
                  <a:srgbClr val="212121"/>
                </a:solidFill>
                <a:latin typeface="Source Sans Pro" panose="020B0503030403020204" pitchFamily="34" charset="0"/>
                <a:ea typeface="Source Sans Pro" panose="020B0503030403020204" pitchFamily="34" charset="0"/>
              </a:rPr>
              <a:t>¿De qué forma puede contribuir</a:t>
            </a:r>
            <a:br>
              <a:rPr lang="es" sz="2500" dirty="0">
                <a:solidFill>
                  <a:srgbClr val="212121"/>
                </a:solidFill>
                <a:latin typeface="Source Sans Pro" panose="020B0503030403020204" pitchFamily="34" charset="0"/>
                <a:ea typeface="Source Sans Pro" panose="020B0503030403020204" pitchFamily="34" charset="0"/>
              </a:rPr>
            </a:br>
            <a:r>
              <a:rPr lang="es" sz="2500" dirty="0">
                <a:solidFill>
                  <a:srgbClr val="212121"/>
                </a:solidFill>
                <a:latin typeface="Source Sans Pro" panose="020B0503030403020204" pitchFamily="34" charset="0"/>
                <a:ea typeface="Source Sans Pro" panose="020B0503030403020204" pitchFamily="34" charset="0"/>
              </a:rPr>
              <a:t>la evaluación de riesgos locales</a:t>
            </a:r>
            <a:br>
              <a:rPr lang="es" sz="2500" dirty="0">
                <a:solidFill>
                  <a:srgbClr val="212121"/>
                </a:solidFill>
                <a:latin typeface="Source Sans Pro" panose="020B0503030403020204" pitchFamily="34" charset="0"/>
                <a:ea typeface="Source Sans Pro" panose="020B0503030403020204" pitchFamily="34" charset="0"/>
              </a:rPr>
            </a:br>
            <a:r>
              <a:rPr lang="es" sz="2500" dirty="0">
                <a:solidFill>
                  <a:srgbClr val="212121"/>
                </a:solidFill>
                <a:latin typeface="Source Sans Pro" panose="020B0503030403020204" pitchFamily="34" charset="0"/>
                <a:ea typeface="Source Sans Pro" panose="020B0503030403020204" pitchFamily="34" charset="0"/>
              </a:rPr>
              <a:t>a priorizar las intervenciones de saneamiento?</a:t>
            </a:r>
          </a:p>
          <a:p>
            <a:pPr marL="0" indent="0" rtl="0">
              <a:lnSpc>
                <a:spcPct val="100000"/>
              </a:lnSpc>
              <a:buNone/>
            </a:pPr>
            <a:endParaRPr lang="en-GB" sz="2500" dirty="0">
              <a:solidFill>
                <a:srgbClr val="212121"/>
              </a:solidFill>
              <a:latin typeface="Source Sans Pro" panose="020B0503030403020204" pitchFamily="34" charset="0"/>
              <a:ea typeface="Source Sans Pro" panose="020B0503030403020204" pitchFamily="34" charset="0"/>
            </a:endParaRPr>
          </a:p>
          <a:p>
            <a:pPr rtl="0">
              <a:lnSpc>
                <a:spcPct val="100000"/>
              </a:lnSpc>
            </a:pPr>
            <a:r>
              <a:rPr lang="es" sz="2500" dirty="0">
                <a:solidFill>
                  <a:srgbClr val="212121"/>
                </a:solidFill>
                <a:latin typeface="Source Sans Pro" panose="020B0503030403020204" pitchFamily="34" charset="0"/>
                <a:ea typeface="Source Sans Pro" panose="020B0503030403020204" pitchFamily="34" charset="0"/>
              </a:rPr>
              <a:t>¿Qué beneficios creen que aporta</a:t>
            </a:r>
            <a:br>
              <a:rPr lang="es" sz="2500" dirty="0">
                <a:solidFill>
                  <a:srgbClr val="212121"/>
                </a:solidFill>
                <a:latin typeface="Source Sans Pro" panose="020B0503030403020204" pitchFamily="34" charset="0"/>
                <a:ea typeface="Source Sans Pro" panose="020B0503030403020204" pitchFamily="34" charset="0"/>
              </a:rPr>
            </a:br>
            <a:r>
              <a:rPr lang="es" sz="2500" dirty="0">
                <a:solidFill>
                  <a:srgbClr val="212121"/>
                </a:solidFill>
                <a:latin typeface="Source Sans Pro" panose="020B0503030403020204" pitchFamily="34" charset="0"/>
                <a:ea typeface="Source Sans Pro" panose="020B0503030403020204" pitchFamily="34" charset="0"/>
              </a:rPr>
              <a:t>la planificación de la seguridad</a:t>
            </a:r>
            <a:br>
              <a:rPr lang="es" sz="2500" dirty="0">
                <a:solidFill>
                  <a:srgbClr val="212121"/>
                </a:solidFill>
                <a:latin typeface="Source Sans Pro" panose="020B0503030403020204" pitchFamily="34" charset="0"/>
                <a:ea typeface="Source Sans Pro" panose="020B0503030403020204" pitchFamily="34" charset="0"/>
              </a:rPr>
            </a:br>
            <a:r>
              <a:rPr lang="es" sz="2500" dirty="0">
                <a:solidFill>
                  <a:srgbClr val="212121"/>
                </a:solidFill>
                <a:latin typeface="Source Sans Pro" panose="020B0503030403020204" pitchFamily="34" charset="0"/>
                <a:ea typeface="Source Sans Pro" panose="020B0503030403020204" pitchFamily="34" charset="0"/>
              </a:rPr>
              <a:t>del saneamiento? </a:t>
            </a:r>
          </a:p>
        </p:txBody>
      </p:sp>
      <p:pic>
        <p:nvPicPr>
          <p:cNvPr id="2" name="Picture 1">
            <a:extLst>
              <a:ext uri="{FF2B5EF4-FFF2-40B4-BE49-F238E27FC236}">
                <a16:creationId xmlns:a16="http://schemas.microsoft.com/office/drawing/2014/main" id="{3FB3C3FA-2DCE-7E7E-C866-7EB476BE2A3D}"/>
              </a:ext>
            </a:extLst>
          </p:cNvPr>
          <p:cNvPicPr>
            <a:picLocks noChangeAspect="1"/>
          </p:cNvPicPr>
          <p:nvPr/>
        </p:nvPicPr>
        <p:blipFill>
          <a:blip r:embed="rId2"/>
          <a:stretch>
            <a:fillRect/>
          </a:stretch>
        </p:blipFill>
        <p:spPr>
          <a:xfrm>
            <a:off x="116057" y="2603613"/>
            <a:ext cx="2387461" cy="1650773"/>
          </a:xfrm>
          <a:prstGeom prst="rect">
            <a:avLst/>
          </a:prstGeom>
        </p:spPr>
      </p:pic>
    </p:spTree>
    <p:extLst>
      <p:ext uri="{BB962C8B-B14F-4D97-AF65-F5344CB8AC3E}">
        <p14:creationId xmlns:p14="http://schemas.microsoft.com/office/powerpoint/2010/main" val="969382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9">
            <a:extLst>
              <a:ext uri="{FF2B5EF4-FFF2-40B4-BE49-F238E27FC236}">
                <a16:creationId xmlns:a16="http://schemas.microsoft.com/office/drawing/2014/main" id="{661AE1A0-9094-E641-9E03-771A8F60736A}"/>
              </a:ext>
            </a:extLst>
          </p:cNvPr>
          <p:cNvSpPr txBox="1">
            <a:spLocks/>
          </p:cNvSpPr>
          <p:nvPr/>
        </p:nvSpPr>
        <p:spPr>
          <a:xfrm>
            <a:off x="119023" y="103773"/>
            <a:ext cx="8762982"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Impacto del saneamiento inseguro sobre la salud</a:t>
            </a:r>
          </a:p>
        </p:txBody>
      </p:sp>
      <p:graphicFrame>
        <p:nvGraphicFramePr>
          <p:cNvPr id="11" name="Table 7">
            <a:extLst>
              <a:ext uri="{FF2B5EF4-FFF2-40B4-BE49-F238E27FC236}">
                <a16:creationId xmlns:a16="http://schemas.microsoft.com/office/drawing/2014/main" id="{C4161148-DE01-DF4A-8524-D4BBC4023EEA}"/>
              </a:ext>
            </a:extLst>
          </p:cNvPr>
          <p:cNvGraphicFramePr>
            <a:graphicFrameLocks noGrp="1"/>
          </p:cNvGraphicFramePr>
          <p:nvPr>
            <p:extLst>
              <p:ext uri="{D42A27DB-BD31-4B8C-83A1-F6EECF244321}">
                <p14:modId xmlns:p14="http://schemas.microsoft.com/office/powerpoint/2010/main" val="7184016"/>
              </p:ext>
            </p:extLst>
          </p:nvPr>
        </p:nvGraphicFramePr>
        <p:xfrm>
          <a:off x="348162" y="1145907"/>
          <a:ext cx="8447676" cy="4983480"/>
        </p:xfrm>
        <a:graphic>
          <a:graphicData uri="http://schemas.openxmlformats.org/drawingml/2006/table">
            <a:tbl>
              <a:tblPr firstRow="1" firstCol="1" bandRow="1">
                <a:tableStyleId>{2D5ABB26-0587-4C30-8999-92F81FD0307C}</a:tableStyleId>
              </a:tblPr>
              <a:tblGrid>
                <a:gridCol w="2828551">
                  <a:extLst>
                    <a:ext uri="{9D8B030D-6E8A-4147-A177-3AD203B41FA5}">
                      <a16:colId xmlns:a16="http://schemas.microsoft.com/office/drawing/2014/main" val="1310976880"/>
                    </a:ext>
                  </a:extLst>
                </a:gridCol>
                <a:gridCol w="3076601">
                  <a:extLst>
                    <a:ext uri="{9D8B030D-6E8A-4147-A177-3AD203B41FA5}">
                      <a16:colId xmlns:a16="http://schemas.microsoft.com/office/drawing/2014/main" val="755415778"/>
                    </a:ext>
                  </a:extLst>
                </a:gridCol>
                <a:gridCol w="2542524">
                  <a:extLst>
                    <a:ext uri="{9D8B030D-6E8A-4147-A177-3AD203B41FA5}">
                      <a16:colId xmlns:a16="http://schemas.microsoft.com/office/drawing/2014/main" val="857211440"/>
                    </a:ext>
                  </a:extLst>
                </a:gridCol>
              </a:tblGrid>
              <a:tr h="0">
                <a:tc>
                  <a:txBody>
                    <a:bodyPr/>
                    <a:lstStyle/>
                    <a:p>
                      <a:pPr marL="48895" marR="0" algn="ctr" rtl="0">
                        <a:spcBef>
                          <a:spcPts val="185"/>
                        </a:spcBef>
                        <a:spcAft>
                          <a:spcPts val="0"/>
                        </a:spcAft>
                      </a:pPr>
                      <a:r>
                        <a:rPr lang="es" sz="1400" dirty="0">
                          <a:solidFill>
                            <a:schemeClr val="bg1"/>
                          </a:solidFill>
                          <a:effectLst/>
                        </a:rPr>
                        <a:t>Repercusiones directas (infecciones)</a:t>
                      </a:r>
                      <a:endParaRPr lang="en-US" sz="14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79175"/>
                    </a:solidFill>
                  </a:tcPr>
                </a:tc>
                <a:tc>
                  <a:txBody>
                    <a:bodyPr/>
                    <a:lstStyle/>
                    <a:p>
                      <a:pPr marL="48895" marR="0" algn="ctr" rtl="0">
                        <a:spcBef>
                          <a:spcPts val="185"/>
                        </a:spcBef>
                        <a:spcAft>
                          <a:spcPts val="0"/>
                        </a:spcAft>
                      </a:pPr>
                      <a:r>
                        <a:rPr lang="es" sz="1400" dirty="0">
                          <a:solidFill>
                            <a:schemeClr val="bg1"/>
                          </a:solidFill>
                          <a:effectLst/>
                        </a:rPr>
                        <a:t>Secuelas (afecciones causadas por una infección contraída)</a:t>
                      </a:r>
                      <a:endParaRPr lang="en-US" sz="14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79175"/>
                    </a:solidFill>
                  </a:tcPr>
                </a:tc>
                <a:tc>
                  <a:txBody>
                    <a:bodyPr/>
                    <a:lstStyle/>
                    <a:p>
                      <a:pPr marL="48895" marR="0" algn="ctr" rtl="0">
                        <a:spcBef>
                          <a:spcPts val="185"/>
                        </a:spcBef>
                        <a:spcAft>
                          <a:spcPts val="0"/>
                        </a:spcAft>
                      </a:pPr>
                      <a:r>
                        <a:rPr lang="es" sz="1400" dirty="0">
                          <a:solidFill>
                            <a:schemeClr val="bg1"/>
                          </a:solidFill>
                          <a:effectLst/>
                        </a:rPr>
                        <a:t>Bienestar general</a:t>
                      </a:r>
                      <a:endParaRPr lang="en-US" sz="14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79175"/>
                    </a:solidFill>
                  </a:tcPr>
                </a:tc>
                <a:extLst>
                  <a:ext uri="{0D108BD9-81ED-4DB2-BD59-A6C34878D82A}">
                    <a16:rowId xmlns:a16="http://schemas.microsoft.com/office/drawing/2014/main" val="3195379245"/>
                  </a:ext>
                </a:extLst>
              </a:tr>
              <a:tr h="0">
                <a:tc>
                  <a:txBody>
                    <a:bodyPr/>
                    <a:lstStyle/>
                    <a:p>
                      <a:pPr marL="0" marR="0" indent="0" algn="l" defTabSz="914400" rtl="0" eaLnBrk="1" latinLnBrk="0" hangingPunct="1">
                        <a:lnSpc>
                          <a:spcPct val="100000"/>
                        </a:lnSpc>
                        <a:spcBef>
                          <a:spcPts val="1000"/>
                        </a:spcBef>
                        <a:spcAft>
                          <a:spcPts val="0"/>
                        </a:spcAft>
                        <a:buFont typeface="Arial" panose="020B0604020202020204" pitchFamily="34" charset="0"/>
                        <a:buNone/>
                      </a:pPr>
                      <a:r>
                        <a:rPr lang="es" sz="1300" b="0" kern="1200" dirty="0">
                          <a:solidFill>
                            <a:srgbClr val="379175"/>
                          </a:solidFill>
                        </a:rPr>
                        <a:t>Infecciones fecales-orales</a:t>
                      </a:r>
                      <a:endParaRPr lang="en-US" sz="1300" b="0" kern="1200" dirty="0">
                        <a:solidFill>
                          <a:srgbClr val="379175"/>
                        </a:solidFill>
                      </a:endParaRPr>
                    </a:p>
                    <a:p>
                      <a:pPr marL="182563" lvl="0" indent="-87313" algn="l" defTabSz="914400" rtl="0" eaLnBrk="1" latinLnBrk="0" hangingPunct="1">
                        <a:lnSpc>
                          <a:spcPct val="100000"/>
                        </a:lnSpc>
                        <a:spcBef>
                          <a:spcPts val="0"/>
                        </a:spcBef>
                        <a:spcAft>
                          <a:spcPts val="0"/>
                        </a:spcAft>
                        <a:buFont typeface="Arial" panose="020B0604020202020204" pitchFamily="34" charset="0"/>
                        <a:buChar char="•"/>
                      </a:pPr>
                      <a:r>
                        <a:rPr lang="es" sz="1300" b="0" kern="1200" dirty="0">
                          <a:solidFill>
                            <a:srgbClr val="212121"/>
                          </a:solidFill>
                        </a:rPr>
                        <a:t>Diarreas (incluido el cólera)</a:t>
                      </a:r>
                      <a:endParaRPr lang="en-US" sz="1300" b="0" kern="1200" dirty="0">
                        <a:solidFill>
                          <a:srgbClr val="212121"/>
                        </a:solidFill>
                      </a:endParaRPr>
                    </a:p>
                    <a:p>
                      <a:pPr marL="182563" lvl="0" indent="-87313" algn="l" defTabSz="914400" rtl="0" eaLnBrk="1" latinLnBrk="0" hangingPunct="1">
                        <a:lnSpc>
                          <a:spcPct val="100000"/>
                        </a:lnSpc>
                        <a:spcBef>
                          <a:spcPts val="0"/>
                        </a:spcBef>
                        <a:spcAft>
                          <a:spcPts val="0"/>
                        </a:spcAft>
                        <a:buFont typeface="Arial" panose="020B0604020202020204" pitchFamily="34" charset="0"/>
                        <a:buChar char="•"/>
                      </a:pPr>
                      <a:r>
                        <a:rPr lang="es" sz="1300" b="0" kern="1200" dirty="0">
                          <a:solidFill>
                            <a:srgbClr val="212121"/>
                          </a:solidFill>
                        </a:rPr>
                        <a:t>Disenterías</a:t>
                      </a:r>
                    </a:p>
                    <a:p>
                      <a:pPr marL="182563" lvl="0" indent="-87313" algn="l" defTabSz="914400" rtl="0" eaLnBrk="1" latinLnBrk="0" hangingPunct="1">
                        <a:lnSpc>
                          <a:spcPct val="100000"/>
                        </a:lnSpc>
                        <a:spcBef>
                          <a:spcPts val="0"/>
                        </a:spcBef>
                        <a:spcAft>
                          <a:spcPts val="0"/>
                        </a:spcAft>
                        <a:buFont typeface="Arial" panose="020B0604020202020204" pitchFamily="34" charset="0"/>
                        <a:buChar char="•"/>
                      </a:pPr>
                      <a:r>
                        <a:rPr lang="es" sz="1300" b="0" kern="1200" dirty="0">
                          <a:solidFill>
                            <a:srgbClr val="212121"/>
                          </a:solidFill>
                        </a:rPr>
                        <a:t>Poliomielitis</a:t>
                      </a:r>
                      <a:endParaRPr lang="en-US" sz="1300" b="0" kern="1200" dirty="0">
                        <a:solidFill>
                          <a:srgbClr val="212121"/>
                        </a:solidFill>
                      </a:endParaRPr>
                    </a:p>
                    <a:p>
                      <a:pPr marL="182563" lvl="0" indent="-87313" algn="l" defTabSz="914400" rtl="0" eaLnBrk="1" latinLnBrk="0" hangingPunct="1">
                        <a:lnSpc>
                          <a:spcPct val="100000"/>
                        </a:lnSpc>
                        <a:spcBef>
                          <a:spcPts val="0"/>
                        </a:spcBef>
                        <a:spcAft>
                          <a:spcPts val="0"/>
                        </a:spcAft>
                        <a:buFont typeface="Arial" panose="020B0604020202020204" pitchFamily="34" charset="0"/>
                        <a:buChar char="•"/>
                      </a:pPr>
                      <a:r>
                        <a:rPr lang="es" sz="1300" b="0" kern="1200" dirty="0">
                          <a:solidFill>
                            <a:srgbClr val="212121"/>
                          </a:solidFill>
                        </a:rPr>
                        <a:t>Fiebre tifoidea</a:t>
                      </a:r>
                      <a:endParaRPr lang="en-US" sz="1300" b="0" kern="1200" dirty="0">
                        <a:solidFill>
                          <a:srgbClr val="212121"/>
                        </a:solidFill>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GB" sz="1300" b="0" kern="1200" dirty="0">
                        <a:solidFill>
                          <a:srgbClr val="212121"/>
                        </a:solidFill>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r>
                        <a:rPr lang="es" sz="1300" b="0" kern="1200" dirty="0">
                          <a:solidFill>
                            <a:srgbClr val="379175"/>
                          </a:solidFill>
                        </a:rPr>
                        <a:t>Helmintiasis</a:t>
                      </a:r>
                      <a:endParaRPr lang="en-US" sz="1300" b="0" kern="1200" dirty="0">
                        <a:solidFill>
                          <a:srgbClr val="379175"/>
                        </a:solidFill>
                      </a:endParaRPr>
                    </a:p>
                    <a:p>
                      <a:pPr marL="182563" lvl="0" indent="-87313" algn="l" defTabSz="914400" rtl="0" eaLnBrk="1" latinLnBrk="0" hangingPunct="1">
                        <a:lnSpc>
                          <a:spcPct val="100000"/>
                        </a:lnSpc>
                        <a:spcBef>
                          <a:spcPts val="0"/>
                        </a:spcBef>
                        <a:spcAft>
                          <a:spcPts val="0"/>
                        </a:spcAft>
                        <a:buFont typeface="Arial" panose="020B0604020202020204" pitchFamily="34" charset="0"/>
                        <a:buChar char="•"/>
                      </a:pPr>
                      <a:r>
                        <a:rPr lang="es" sz="1300" b="0" kern="1200" dirty="0">
                          <a:solidFill>
                            <a:srgbClr val="212121"/>
                          </a:solidFill>
                        </a:rPr>
                        <a:t>Ascariasis </a:t>
                      </a:r>
                      <a:endParaRPr lang="en-US" sz="1300" b="0" kern="1200" dirty="0">
                        <a:solidFill>
                          <a:srgbClr val="212121"/>
                        </a:solidFill>
                      </a:endParaRPr>
                    </a:p>
                    <a:p>
                      <a:pPr marL="182563" lvl="0" indent="-87313" algn="l" defTabSz="914400" rtl="0" eaLnBrk="1" latinLnBrk="0" hangingPunct="1">
                        <a:lnSpc>
                          <a:spcPct val="100000"/>
                        </a:lnSpc>
                        <a:spcBef>
                          <a:spcPts val="0"/>
                        </a:spcBef>
                        <a:spcAft>
                          <a:spcPts val="0"/>
                        </a:spcAft>
                        <a:buFont typeface="Arial" panose="020B0604020202020204" pitchFamily="34" charset="0"/>
                        <a:buChar char="•"/>
                      </a:pPr>
                      <a:r>
                        <a:rPr lang="es" sz="1300" b="0" kern="1200" dirty="0">
                          <a:solidFill>
                            <a:srgbClr val="212121"/>
                          </a:solidFill>
                        </a:rPr>
                        <a:t>Tricuriasis </a:t>
                      </a:r>
                      <a:endParaRPr lang="en-US" sz="1300" b="0" kern="1200" dirty="0">
                        <a:solidFill>
                          <a:srgbClr val="212121"/>
                        </a:solidFill>
                      </a:endParaRPr>
                    </a:p>
                    <a:p>
                      <a:pPr marL="182563" lvl="0" indent="-87313" algn="l" defTabSz="914400" rtl="0" eaLnBrk="1" latinLnBrk="0" hangingPunct="1">
                        <a:lnSpc>
                          <a:spcPct val="100000"/>
                        </a:lnSpc>
                        <a:spcBef>
                          <a:spcPts val="0"/>
                        </a:spcBef>
                        <a:spcAft>
                          <a:spcPts val="0"/>
                        </a:spcAft>
                        <a:buFont typeface="Arial" panose="020B0604020202020204" pitchFamily="34" charset="0"/>
                        <a:buChar char="•"/>
                      </a:pPr>
                      <a:r>
                        <a:rPr lang="es" sz="1300" b="0" kern="1200" dirty="0">
                          <a:solidFill>
                            <a:srgbClr val="212121"/>
                          </a:solidFill>
                        </a:rPr>
                        <a:t>Anquilostomiasis</a:t>
                      </a:r>
                      <a:endParaRPr lang="en-US" sz="1300" b="0" kern="1200" dirty="0">
                        <a:solidFill>
                          <a:srgbClr val="212121"/>
                        </a:solidFill>
                      </a:endParaRPr>
                    </a:p>
                    <a:p>
                      <a:pPr marL="182563" lvl="0" indent="-87313" algn="l" defTabSz="914400" rtl="0" eaLnBrk="1" latinLnBrk="0" hangingPunct="1">
                        <a:lnSpc>
                          <a:spcPct val="100000"/>
                        </a:lnSpc>
                        <a:spcBef>
                          <a:spcPts val="0"/>
                        </a:spcBef>
                        <a:spcAft>
                          <a:spcPts val="0"/>
                        </a:spcAft>
                        <a:buFont typeface="Arial" panose="020B0604020202020204" pitchFamily="34" charset="0"/>
                        <a:buChar char="•"/>
                      </a:pPr>
                      <a:r>
                        <a:rPr lang="es" sz="1300" b="0" kern="1200" dirty="0">
                          <a:solidFill>
                            <a:srgbClr val="212121"/>
                          </a:solidFill>
                        </a:rPr>
                        <a:t>Cisticercosis </a:t>
                      </a:r>
                      <a:endParaRPr lang="en-US" sz="1300" b="0" kern="1200" dirty="0">
                        <a:solidFill>
                          <a:srgbClr val="212121"/>
                        </a:solidFill>
                      </a:endParaRPr>
                    </a:p>
                    <a:p>
                      <a:pPr marL="182563" lvl="0" indent="-87313" algn="l" defTabSz="914400" rtl="0" eaLnBrk="1" latinLnBrk="0" hangingPunct="1">
                        <a:lnSpc>
                          <a:spcPct val="100000"/>
                        </a:lnSpc>
                        <a:spcBef>
                          <a:spcPts val="0"/>
                        </a:spcBef>
                        <a:spcAft>
                          <a:spcPts val="0"/>
                        </a:spcAft>
                        <a:buFont typeface="Arial" panose="020B0604020202020204" pitchFamily="34" charset="0"/>
                        <a:buChar char="•"/>
                      </a:pPr>
                      <a:r>
                        <a:rPr lang="es" sz="1300" b="0" kern="1200" dirty="0">
                          <a:solidFill>
                            <a:srgbClr val="212121"/>
                          </a:solidFill>
                        </a:rPr>
                        <a:t>Esquistosomiasis </a:t>
                      </a:r>
                    </a:p>
                    <a:p>
                      <a:pPr marL="182563" lvl="0" indent="-87313" algn="l" defTabSz="914400" rtl="0" eaLnBrk="1" latinLnBrk="0" hangingPunct="1">
                        <a:lnSpc>
                          <a:spcPct val="100000"/>
                        </a:lnSpc>
                        <a:spcBef>
                          <a:spcPts val="0"/>
                        </a:spcBef>
                        <a:spcAft>
                          <a:spcPts val="0"/>
                        </a:spcAft>
                        <a:buFont typeface="Arial" panose="020B0604020202020204" pitchFamily="34" charset="0"/>
                        <a:buChar char="•"/>
                      </a:pPr>
                      <a:r>
                        <a:rPr lang="es" sz="1300" b="0" kern="1200" dirty="0">
                          <a:solidFill>
                            <a:srgbClr val="212121"/>
                          </a:solidFill>
                        </a:rPr>
                        <a:t>Trematodiasis de transmisión alimentaria</a:t>
                      </a:r>
                      <a:endParaRPr lang="en-US" sz="1300" b="0" kern="1200" dirty="0">
                        <a:solidFill>
                          <a:srgbClr val="212121"/>
                        </a:solidFill>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GB" sz="1300" b="0" kern="1200" dirty="0">
                        <a:solidFill>
                          <a:srgbClr val="212121"/>
                        </a:solidFill>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r>
                        <a:rPr lang="es" sz="1300" b="0" kern="1200" dirty="0">
                          <a:solidFill>
                            <a:srgbClr val="379175"/>
                          </a:solidFill>
                        </a:rPr>
                        <a:t>Enfermedades transmitidas</a:t>
                      </a:r>
                      <a:br>
                        <a:rPr lang="es" sz="1300" b="0" kern="1200" dirty="0">
                          <a:solidFill>
                            <a:srgbClr val="379175"/>
                          </a:solidFill>
                        </a:rPr>
                      </a:br>
                      <a:r>
                        <a:rPr lang="es" sz="1300" b="0" kern="1200" dirty="0">
                          <a:solidFill>
                            <a:srgbClr val="379175"/>
                          </a:solidFill>
                        </a:rPr>
                        <a:t>por insectos vectores </a:t>
                      </a:r>
                    </a:p>
                    <a:p>
                      <a:pPr marL="0" marR="0" indent="0" algn="l" defTabSz="914400" rtl="0" eaLnBrk="1" latinLnBrk="0" hangingPunct="1">
                        <a:lnSpc>
                          <a:spcPct val="100000"/>
                        </a:lnSpc>
                        <a:spcBef>
                          <a:spcPts val="0"/>
                        </a:spcBef>
                        <a:spcAft>
                          <a:spcPts val="0"/>
                        </a:spcAft>
                        <a:buFont typeface="Arial" panose="020B0604020202020204" pitchFamily="34" charset="0"/>
                        <a:buNone/>
                      </a:pPr>
                      <a:r>
                        <a:rPr lang="es" sz="1300" b="0" kern="1200" dirty="0">
                          <a:solidFill>
                            <a:srgbClr val="212121"/>
                          </a:solidFill>
                        </a:rPr>
                        <a:t>(los vectores se reproducen en las heces o en el agua contaminada con heces)</a:t>
                      </a:r>
                      <a:endParaRPr lang="en-US" sz="1300" b="0" kern="1200" dirty="0">
                        <a:solidFill>
                          <a:srgbClr val="212121"/>
                        </a:solidFill>
                      </a:endParaRPr>
                    </a:p>
                    <a:p>
                      <a:pPr marL="182563" lvl="0" indent="-95250" algn="l" defTabSz="914400" rtl="0" eaLnBrk="1" latinLnBrk="0" hangingPunct="1">
                        <a:lnSpc>
                          <a:spcPct val="100000"/>
                        </a:lnSpc>
                        <a:spcBef>
                          <a:spcPts val="0"/>
                        </a:spcBef>
                        <a:spcAft>
                          <a:spcPts val="0"/>
                        </a:spcAft>
                        <a:buFont typeface="Arial" panose="020B0604020202020204" pitchFamily="34" charset="0"/>
                        <a:buChar char="•"/>
                      </a:pPr>
                      <a:r>
                        <a:rPr lang="es" sz="1300" b="0" kern="1200" dirty="0">
                          <a:solidFill>
                            <a:srgbClr val="212121"/>
                          </a:solidFill>
                        </a:rPr>
                        <a:t>Filariasis linfática </a:t>
                      </a:r>
                      <a:endParaRPr lang="en-US" sz="1300" b="0" kern="1200" dirty="0">
                        <a:solidFill>
                          <a:srgbClr val="212121"/>
                        </a:solidFill>
                      </a:endParaRPr>
                    </a:p>
                    <a:p>
                      <a:pPr marL="182563" lvl="0" indent="-95250" algn="l" defTabSz="914400" rtl="0" eaLnBrk="1" latinLnBrk="0" hangingPunct="1">
                        <a:lnSpc>
                          <a:spcPct val="100000"/>
                        </a:lnSpc>
                        <a:spcBef>
                          <a:spcPts val="0"/>
                        </a:spcBef>
                        <a:spcAft>
                          <a:spcPts val="0"/>
                        </a:spcAft>
                        <a:buFont typeface="Arial" panose="020B0604020202020204" pitchFamily="34" charset="0"/>
                        <a:buChar char="•"/>
                      </a:pPr>
                      <a:r>
                        <a:rPr lang="es" sz="1300" b="0" kern="1200" dirty="0">
                          <a:solidFill>
                            <a:srgbClr val="212121"/>
                          </a:solidFill>
                        </a:rPr>
                        <a:t>Fiebre del Nilo Occidental</a:t>
                      </a:r>
                      <a:endParaRPr lang="en-US" sz="1300" b="0" kern="1200" dirty="0">
                        <a:solidFill>
                          <a:srgbClr val="212121"/>
                        </a:solidFill>
                      </a:endParaRPr>
                    </a:p>
                    <a:p>
                      <a:pPr marL="182563" lvl="0" indent="-95250" algn="l" defTabSz="914400" rtl="0" eaLnBrk="1" latinLnBrk="0" hangingPunct="1">
                        <a:lnSpc>
                          <a:spcPct val="100000"/>
                        </a:lnSpc>
                        <a:spcBef>
                          <a:spcPts val="0"/>
                        </a:spcBef>
                        <a:spcAft>
                          <a:spcPts val="0"/>
                        </a:spcAft>
                        <a:buFont typeface="Arial" panose="020B0604020202020204" pitchFamily="34" charset="0"/>
                        <a:buChar char="•"/>
                      </a:pPr>
                      <a:r>
                        <a:rPr lang="es" sz="1300" b="0" kern="1200" dirty="0">
                          <a:solidFill>
                            <a:srgbClr val="212121"/>
                          </a:solidFill>
                        </a:rPr>
                        <a:t>Tracoma </a:t>
                      </a:r>
                      <a:endParaRPr lang="en-US" sz="1300" b="0" i="0" kern="1200" dirty="0">
                        <a:solidFill>
                          <a:srgbClr val="212121"/>
                        </a:solidFill>
                        <a:latin typeface="Source Sans Pro" panose="020B0503030403020204" pitchFamily="34" charset="0"/>
                        <a:ea typeface="Source Sans Pro" panose="020B0503030403020204" pitchFamily="34" charset="0"/>
                        <a:cs typeface="+mn-cs"/>
                      </a:endParaRPr>
                    </a:p>
                  </a:txBody>
                  <a:tcPr marL="68580" marR="68580" marT="0" marB="0"/>
                </a:tc>
                <a:tc>
                  <a:txBody>
                    <a:bodyPr/>
                    <a:lstStyle/>
                    <a:p>
                      <a:pPr marL="0" marR="0" rtl="0">
                        <a:spcBef>
                          <a:spcPts val="0"/>
                        </a:spcBef>
                        <a:spcAft>
                          <a:spcPts val="0"/>
                        </a:spcAft>
                      </a:pPr>
                      <a:endParaRPr lang="en-GB" sz="1300" b="0" dirty="0">
                        <a:solidFill>
                          <a:srgbClr val="379175"/>
                        </a:solidFill>
                        <a:effectLst/>
                      </a:endParaRPr>
                    </a:p>
                    <a:p>
                      <a:pPr marL="182563" marR="0" indent="-182563" rtl="0">
                        <a:spcBef>
                          <a:spcPts val="0"/>
                        </a:spcBef>
                        <a:spcAft>
                          <a:spcPts val="0"/>
                        </a:spcAft>
                        <a:buFont typeface="Arial" panose="020B0604020202020204" pitchFamily="34" charset="0"/>
                        <a:buChar char="•"/>
                        <a:tabLst>
                          <a:tab pos="2919413" algn="l"/>
                        </a:tabLst>
                      </a:pPr>
                      <a:r>
                        <a:rPr lang="es" sz="1300" b="0" dirty="0">
                          <a:solidFill>
                            <a:srgbClr val="379175"/>
                          </a:solidFill>
                          <a:effectLst/>
                        </a:rPr>
                        <a:t>Retraso del crecimiento </a:t>
                      </a:r>
                      <a:br>
                        <a:rPr lang="en-GB" sz="1300" b="0" kern="1200" dirty="0">
                          <a:solidFill>
                            <a:srgbClr val="379175"/>
                          </a:solidFill>
                        </a:rPr>
                      </a:br>
                      <a:r>
                        <a:rPr lang="es" sz="1300" b="0" dirty="0">
                          <a:solidFill>
                            <a:srgbClr val="212121"/>
                          </a:solidFill>
                          <a:effectLst/>
                        </a:rPr>
                        <a:t>- provocado por la diarrea crónica, la helmintiasis o la disfunción intestinal inducida por las condiciones ambientales</a:t>
                      </a:r>
                      <a:endParaRPr lang="en-US" sz="1300" b="0" dirty="0">
                        <a:solidFill>
                          <a:srgbClr val="212121"/>
                        </a:solidFill>
                        <a:effectLst/>
                      </a:endParaRPr>
                    </a:p>
                    <a:p>
                      <a:pPr marL="0" marR="0" indent="0" rtl="0">
                        <a:spcBef>
                          <a:spcPts val="0"/>
                        </a:spcBef>
                        <a:spcAft>
                          <a:spcPts val="0"/>
                        </a:spcAft>
                        <a:buFont typeface="Arial" panose="020B0604020202020204" pitchFamily="34" charset="0"/>
                        <a:buNone/>
                        <a:tabLst>
                          <a:tab pos="2919413" algn="l"/>
                        </a:tabLst>
                      </a:pPr>
                      <a:endParaRPr lang="en-US" sz="1300" b="0" dirty="0">
                        <a:solidFill>
                          <a:srgbClr val="379175"/>
                        </a:solidFill>
                        <a:effectLst/>
                      </a:endParaRPr>
                    </a:p>
                    <a:p>
                      <a:pPr marL="182563" marR="0" indent="-182563" rtl="0">
                        <a:spcBef>
                          <a:spcPts val="0"/>
                        </a:spcBef>
                        <a:spcAft>
                          <a:spcPts val="0"/>
                        </a:spcAft>
                        <a:buFont typeface="Arial" panose="020B0604020202020204" pitchFamily="34" charset="0"/>
                        <a:buChar char="•"/>
                        <a:tabLst>
                          <a:tab pos="2919413" algn="l"/>
                        </a:tabLst>
                      </a:pPr>
                      <a:r>
                        <a:rPr lang="es" sz="1300" b="0" dirty="0">
                          <a:solidFill>
                            <a:srgbClr val="379175"/>
                          </a:solidFill>
                          <a:effectLst/>
                        </a:rPr>
                        <a:t>Consecuencias del retraso del crecimiento</a:t>
                      </a:r>
                      <a:br>
                        <a:rPr lang="en-GB" sz="1300" b="0" dirty="0">
                          <a:solidFill>
                            <a:srgbClr val="379175"/>
                          </a:solidFill>
                          <a:effectLst/>
                        </a:rPr>
                      </a:br>
                      <a:r>
                        <a:rPr lang="es" sz="1300" b="0" dirty="0">
                          <a:solidFill>
                            <a:srgbClr val="212121"/>
                          </a:solidFill>
                          <a:effectLst/>
                        </a:rPr>
                        <a:t> - trabajo de parto obstruido, bajo peso al nacer</a:t>
                      </a:r>
                      <a:endParaRPr lang="en-US" sz="1300" b="0" dirty="0">
                        <a:solidFill>
                          <a:srgbClr val="212121"/>
                        </a:solidFill>
                        <a:effectLst/>
                      </a:endParaRPr>
                    </a:p>
                    <a:p>
                      <a:pPr marL="0" marR="0" indent="0" rtl="0">
                        <a:spcBef>
                          <a:spcPts val="0"/>
                        </a:spcBef>
                        <a:spcAft>
                          <a:spcPts val="0"/>
                        </a:spcAft>
                        <a:buFont typeface="Arial" panose="020B0604020202020204" pitchFamily="34" charset="0"/>
                        <a:buNone/>
                        <a:tabLst>
                          <a:tab pos="2919413" algn="l"/>
                        </a:tabLst>
                      </a:pPr>
                      <a:r>
                        <a:rPr lang="es" sz="1300" b="0" dirty="0">
                          <a:solidFill>
                            <a:srgbClr val="379175"/>
                          </a:solidFill>
                          <a:effectLst/>
                        </a:rPr>
                        <a:t> </a:t>
                      </a:r>
                      <a:endParaRPr lang="en-US" sz="1300" b="0" dirty="0">
                        <a:solidFill>
                          <a:srgbClr val="379175"/>
                        </a:solidFill>
                        <a:effectLst/>
                      </a:endParaRPr>
                    </a:p>
                    <a:p>
                      <a:pPr marL="182563" marR="0" indent="-182563" rtl="0">
                        <a:spcBef>
                          <a:spcPts val="0"/>
                        </a:spcBef>
                        <a:spcAft>
                          <a:spcPts val="0"/>
                        </a:spcAft>
                        <a:buFont typeface="Arial" panose="020B0604020202020204" pitchFamily="34" charset="0"/>
                        <a:buChar char="•"/>
                        <a:tabLst>
                          <a:tab pos="2919413" algn="l"/>
                        </a:tabLst>
                      </a:pPr>
                      <a:r>
                        <a:rPr lang="es" sz="1300" b="0" dirty="0">
                          <a:solidFill>
                            <a:srgbClr val="379175"/>
                          </a:solidFill>
                          <a:effectLst/>
                        </a:rPr>
                        <a:t>Deterioro de la función cognitiva</a:t>
                      </a:r>
                      <a:endParaRPr lang="en-US" sz="1300" b="0" dirty="0">
                        <a:solidFill>
                          <a:srgbClr val="379175"/>
                        </a:solidFill>
                        <a:effectLst/>
                      </a:endParaRPr>
                    </a:p>
                    <a:p>
                      <a:pPr marL="0" marR="0" indent="0" rtl="0">
                        <a:spcBef>
                          <a:spcPts val="0"/>
                        </a:spcBef>
                        <a:spcAft>
                          <a:spcPts val="0"/>
                        </a:spcAft>
                        <a:buFont typeface="Arial" panose="020B0604020202020204" pitchFamily="34" charset="0"/>
                        <a:buNone/>
                        <a:tabLst>
                          <a:tab pos="2919413" algn="l"/>
                        </a:tabLst>
                      </a:pPr>
                      <a:r>
                        <a:rPr lang="es" sz="1300" b="0" dirty="0">
                          <a:solidFill>
                            <a:srgbClr val="379175"/>
                          </a:solidFill>
                          <a:effectLst/>
                        </a:rPr>
                        <a:t> </a:t>
                      </a:r>
                      <a:endParaRPr lang="en-US" sz="1300" b="0" dirty="0">
                        <a:solidFill>
                          <a:srgbClr val="379175"/>
                        </a:solidFill>
                        <a:effectLst/>
                      </a:endParaRPr>
                    </a:p>
                    <a:p>
                      <a:pPr marL="182563" marR="0" indent="-182563" rtl="0">
                        <a:spcBef>
                          <a:spcPts val="0"/>
                        </a:spcBef>
                        <a:spcAft>
                          <a:spcPts val="0"/>
                        </a:spcAft>
                        <a:buFont typeface="Arial" panose="020B0604020202020204" pitchFamily="34" charset="0"/>
                        <a:buChar char="•"/>
                        <a:tabLst>
                          <a:tab pos="2919413" algn="l"/>
                        </a:tabLst>
                      </a:pPr>
                      <a:r>
                        <a:rPr lang="es" sz="1300" b="0" dirty="0">
                          <a:solidFill>
                            <a:srgbClr val="379175"/>
                          </a:solidFill>
                          <a:effectLst/>
                        </a:rPr>
                        <a:t>Neumonía </a:t>
                      </a:r>
                      <a:br>
                        <a:rPr lang="en-GB" sz="1300" b="0" dirty="0">
                          <a:solidFill>
                            <a:srgbClr val="379175"/>
                          </a:solidFill>
                          <a:effectLst/>
                        </a:rPr>
                      </a:br>
                      <a:r>
                        <a:rPr lang="es" sz="1300" b="0" dirty="0">
                          <a:solidFill>
                            <a:srgbClr val="212121"/>
                          </a:solidFill>
                          <a:effectLst/>
                        </a:rPr>
                        <a:t>- provocada por la diarrea crónica en niños desnutridos </a:t>
                      </a:r>
                      <a:br>
                        <a:rPr lang="en-GB" sz="1300" b="0" dirty="0">
                          <a:solidFill>
                            <a:srgbClr val="212121"/>
                          </a:solidFill>
                          <a:effectLst/>
                        </a:rPr>
                      </a:br>
                      <a:endParaRPr lang="en-US" sz="1300" b="0" dirty="0">
                        <a:solidFill>
                          <a:srgbClr val="212121"/>
                        </a:solidFill>
                        <a:effectLst/>
                      </a:endParaRPr>
                    </a:p>
                    <a:p>
                      <a:pPr marL="0" marR="0" indent="0" rtl="0">
                        <a:spcBef>
                          <a:spcPts val="0"/>
                        </a:spcBef>
                        <a:spcAft>
                          <a:spcPts val="0"/>
                        </a:spcAft>
                        <a:buFont typeface="Arial" panose="020B0604020202020204" pitchFamily="34" charset="0"/>
                        <a:buNone/>
                        <a:tabLst>
                          <a:tab pos="2919413" algn="l"/>
                        </a:tabLst>
                      </a:pPr>
                      <a:r>
                        <a:rPr lang="es" sz="1300" b="0" dirty="0">
                          <a:solidFill>
                            <a:srgbClr val="379175"/>
                          </a:solidFill>
                          <a:effectLst/>
                        </a:rPr>
                        <a:t> </a:t>
                      </a:r>
                      <a:endParaRPr lang="en-US" sz="1300" b="0" dirty="0">
                        <a:solidFill>
                          <a:srgbClr val="379175"/>
                        </a:solidFill>
                        <a:effectLst/>
                      </a:endParaRPr>
                    </a:p>
                    <a:p>
                      <a:pPr marL="182563" marR="0" indent="-182563" rtl="0">
                        <a:spcBef>
                          <a:spcPts val="0"/>
                        </a:spcBef>
                        <a:spcAft>
                          <a:spcPts val="0"/>
                        </a:spcAft>
                        <a:buFont typeface="Arial" panose="020B0604020202020204" pitchFamily="34" charset="0"/>
                        <a:buChar char="•"/>
                        <a:tabLst>
                          <a:tab pos="2919413" algn="l"/>
                        </a:tabLst>
                      </a:pPr>
                      <a:r>
                        <a:rPr lang="es" sz="1300" b="0" dirty="0">
                          <a:solidFill>
                            <a:srgbClr val="379175"/>
                          </a:solidFill>
                          <a:effectLst/>
                        </a:rPr>
                        <a:t>Anemia</a:t>
                      </a:r>
                      <a:br>
                        <a:rPr lang="en-GB" sz="1300" b="0" dirty="0">
                          <a:solidFill>
                            <a:srgbClr val="379175"/>
                          </a:solidFill>
                          <a:effectLst/>
                        </a:rPr>
                      </a:br>
                      <a:r>
                        <a:rPr lang="es" sz="1300" b="0" dirty="0">
                          <a:solidFill>
                            <a:srgbClr val="212121"/>
                          </a:solidFill>
                          <a:effectLst/>
                        </a:rPr>
                        <a:t>- provocada por anquilostomiasis</a:t>
                      </a:r>
                      <a:endParaRPr lang="en-US" sz="1300" b="0" i="0" dirty="0">
                        <a:solidFill>
                          <a:srgbClr val="21212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tc>
                <a:tc>
                  <a:txBody>
                    <a:bodyPr/>
                    <a:lstStyle/>
                    <a:p>
                      <a:pPr marL="0" marR="0" rtl="0">
                        <a:spcBef>
                          <a:spcPts val="0"/>
                        </a:spcBef>
                        <a:spcAft>
                          <a:spcPts val="0"/>
                        </a:spcAft>
                      </a:pPr>
                      <a:endParaRPr lang="en-GB" sz="1300" b="0" u="sng" dirty="0">
                        <a:solidFill>
                          <a:srgbClr val="379175"/>
                        </a:solidFill>
                        <a:effectLst/>
                      </a:endParaRPr>
                    </a:p>
                    <a:p>
                      <a:pPr marL="0" marR="0" rtl="0">
                        <a:spcBef>
                          <a:spcPts val="0"/>
                        </a:spcBef>
                        <a:spcAft>
                          <a:spcPts val="0"/>
                        </a:spcAft>
                      </a:pPr>
                      <a:r>
                        <a:rPr lang="es" sz="1300" b="0" u="none" dirty="0">
                          <a:solidFill>
                            <a:srgbClr val="379175"/>
                          </a:solidFill>
                          <a:effectLst/>
                        </a:rPr>
                        <a:t>Inmediatos: </a:t>
                      </a:r>
                      <a:endParaRPr lang="en-US" sz="1300" b="0" u="none" dirty="0">
                        <a:solidFill>
                          <a:srgbClr val="379175"/>
                        </a:solidFill>
                        <a:effectLst/>
                      </a:endParaRPr>
                    </a:p>
                    <a:p>
                      <a:pPr marL="182563" marR="0" lvl="0" indent="-65088" algn="l" defTabSz="914400" rtl="0" eaLnBrk="1" latinLnBrk="0" hangingPunct="1">
                        <a:spcBef>
                          <a:spcPts val="0"/>
                        </a:spcBef>
                        <a:spcAft>
                          <a:spcPts val="0"/>
                        </a:spcAft>
                        <a:buFont typeface="Arial" panose="020B0604020202020204" pitchFamily="34" charset="0"/>
                        <a:buChar char="•"/>
                      </a:pPr>
                      <a:r>
                        <a:rPr lang="es" sz="1300" b="0" kern="1200" dirty="0">
                          <a:solidFill>
                            <a:srgbClr val="212121"/>
                          </a:solidFill>
                          <a:effectLst/>
                        </a:rPr>
                        <a:t>Angustia (pudor y vergüenza por tener que defecar al aire libre y compartir los servicios de saneamiento) y consecuencias derivadas</a:t>
                      </a:r>
                      <a:endParaRPr lang="en-US" sz="1300" b="0" kern="1200" dirty="0">
                        <a:solidFill>
                          <a:srgbClr val="212121"/>
                        </a:solidFill>
                        <a:effectLst/>
                      </a:endParaRPr>
                    </a:p>
                    <a:p>
                      <a:pPr marL="182563" marR="0" lvl="0" indent="-65088" algn="l" defTabSz="914400" rtl="0" eaLnBrk="1" latinLnBrk="0" hangingPunct="1">
                        <a:spcBef>
                          <a:spcPts val="0"/>
                        </a:spcBef>
                        <a:spcAft>
                          <a:spcPts val="0"/>
                        </a:spcAft>
                        <a:buFont typeface="Arial" panose="020B0604020202020204" pitchFamily="34" charset="0"/>
                        <a:buChar char="•"/>
                      </a:pPr>
                      <a:r>
                        <a:rPr lang="es" sz="1300" b="0" kern="1200" dirty="0">
                          <a:solidFill>
                            <a:srgbClr val="212121"/>
                          </a:solidFill>
                          <a:effectLst/>
                        </a:rPr>
                        <a:t>Agresiones sexuales (y consecuencias derivadas)</a:t>
                      </a:r>
                      <a:endParaRPr lang="en-US" sz="1300" b="0" kern="1200" dirty="0">
                        <a:solidFill>
                          <a:srgbClr val="212121"/>
                        </a:solidFill>
                        <a:effectLst/>
                      </a:endParaRPr>
                    </a:p>
                    <a:p>
                      <a:pPr marL="182563" marR="0" lvl="0" indent="-65088" algn="l" defTabSz="914400" rtl="0" eaLnBrk="1" latinLnBrk="0" hangingPunct="1">
                        <a:spcBef>
                          <a:spcPts val="0"/>
                        </a:spcBef>
                        <a:spcAft>
                          <a:spcPts val="0"/>
                        </a:spcAft>
                        <a:buFont typeface="Arial" panose="020B0604020202020204" pitchFamily="34" charset="0"/>
                        <a:buChar char="•"/>
                      </a:pPr>
                      <a:r>
                        <a:rPr lang="es" sz="1300" b="0" kern="1200" dirty="0">
                          <a:solidFill>
                            <a:srgbClr val="212121"/>
                          </a:solidFill>
                          <a:effectLst/>
                        </a:rPr>
                        <a:t>Desenlaces adversos de los partos (debido a la infrautilización de las instalaciones sanitarias dotadas de un saneamiento inadecuado)</a:t>
                      </a:r>
                      <a:endParaRPr lang="en-US" sz="1300" b="0" kern="1200" dirty="0">
                        <a:solidFill>
                          <a:srgbClr val="212121"/>
                        </a:solidFill>
                        <a:effectLst/>
                      </a:endParaRPr>
                    </a:p>
                    <a:p>
                      <a:pPr marL="0" marR="0" rtl="0">
                        <a:spcBef>
                          <a:spcPts val="0"/>
                        </a:spcBef>
                        <a:spcAft>
                          <a:spcPts val="0"/>
                        </a:spcAft>
                      </a:pPr>
                      <a:r>
                        <a:rPr lang="es" sz="1300" b="0" dirty="0">
                          <a:solidFill>
                            <a:srgbClr val="379175"/>
                          </a:solidFill>
                          <a:effectLst/>
                        </a:rPr>
                        <a:t> </a:t>
                      </a:r>
                      <a:endParaRPr lang="en-US" sz="1300" b="0" dirty="0">
                        <a:solidFill>
                          <a:srgbClr val="379175"/>
                        </a:solidFill>
                        <a:effectLst/>
                      </a:endParaRPr>
                    </a:p>
                    <a:p>
                      <a:pPr marL="0" marR="0" rtl="0">
                        <a:spcBef>
                          <a:spcPts val="0"/>
                        </a:spcBef>
                        <a:spcAft>
                          <a:spcPts val="0"/>
                        </a:spcAft>
                      </a:pPr>
                      <a:r>
                        <a:rPr lang="es" sz="1300" b="0" u="none" dirty="0">
                          <a:solidFill>
                            <a:srgbClr val="379175"/>
                          </a:solidFill>
                          <a:effectLst/>
                        </a:rPr>
                        <a:t>A largo plazo</a:t>
                      </a:r>
                      <a:endParaRPr lang="en-US" sz="1300" b="0" u="none" dirty="0">
                        <a:solidFill>
                          <a:srgbClr val="379175"/>
                        </a:solidFill>
                        <a:effectLst/>
                      </a:endParaRPr>
                    </a:p>
                    <a:p>
                      <a:pPr marL="182563" marR="0" lvl="0" indent="-65088" algn="l" defTabSz="914400" rtl="0" eaLnBrk="1" latinLnBrk="0" hangingPunct="1">
                        <a:spcBef>
                          <a:spcPts val="0"/>
                        </a:spcBef>
                        <a:spcAft>
                          <a:spcPts val="0"/>
                        </a:spcAft>
                        <a:buFont typeface="Arial" panose="020B0604020202020204" pitchFamily="34" charset="0"/>
                        <a:buChar char="•"/>
                      </a:pPr>
                      <a:r>
                        <a:rPr lang="es" sz="1300" b="0" kern="1200" dirty="0">
                          <a:solidFill>
                            <a:srgbClr val="212121"/>
                          </a:solidFill>
                          <a:effectLst/>
                        </a:rPr>
                        <a:t>Absentismo escolar</a:t>
                      </a:r>
                      <a:endParaRPr lang="en-US" sz="1300" b="0" kern="1200" dirty="0">
                        <a:solidFill>
                          <a:srgbClr val="212121"/>
                        </a:solidFill>
                        <a:effectLst/>
                      </a:endParaRPr>
                    </a:p>
                    <a:p>
                      <a:pPr marL="182563" marR="0" lvl="0" indent="-65088" algn="l" defTabSz="914400" rtl="0" eaLnBrk="1" latinLnBrk="0" hangingPunct="1">
                        <a:spcBef>
                          <a:spcPts val="0"/>
                        </a:spcBef>
                        <a:spcAft>
                          <a:spcPts val="0"/>
                        </a:spcAft>
                        <a:buFont typeface="Arial" panose="020B0604020202020204" pitchFamily="34" charset="0"/>
                        <a:buChar char="•"/>
                      </a:pPr>
                      <a:r>
                        <a:rPr lang="es" sz="1300" b="0" kern="1200" dirty="0">
                          <a:solidFill>
                            <a:srgbClr val="212121"/>
                          </a:solidFill>
                          <a:effectLst/>
                        </a:rPr>
                        <a:t>Pobreza</a:t>
                      </a:r>
                      <a:endParaRPr lang="en-US" sz="1300" b="0" kern="1200" dirty="0">
                        <a:solidFill>
                          <a:srgbClr val="212121"/>
                        </a:solidFill>
                        <a:effectLst/>
                      </a:endParaRPr>
                    </a:p>
                    <a:p>
                      <a:pPr marL="182563" marR="0" lvl="0" indent="-65088" algn="l" defTabSz="914400" rtl="0" eaLnBrk="1" latinLnBrk="0" hangingPunct="1">
                        <a:spcBef>
                          <a:spcPts val="0"/>
                        </a:spcBef>
                        <a:spcAft>
                          <a:spcPts val="0"/>
                        </a:spcAft>
                        <a:buFont typeface="Arial" panose="020B0604020202020204" pitchFamily="34" charset="0"/>
                        <a:buChar char="•"/>
                      </a:pPr>
                      <a:r>
                        <a:rPr lang="es" sz="1300" b="0" kern="1200" dirty="0">
                          <a:solidFill>
                            <a:srgbClr val="212121"/>
                          </a:solidFill>
                          <a:effectLst/>
                        </a:rPr>
                        <a:t>Menor productividad económica</a:t>
                      </a:r>
                      <a:endParaRPr lang="en-US" sz="1300" b="0" kern="1200" dirty="0">
                        <a:solidFill>
                          <a:srgbClr val="212121"/>
                        </a:solidFill>
                        <a:effectLst/>
                      </a:endParaRPr>
                    </a:p>
                    <a:p>
                      <a:pPr marL="182563" marR="0" lvl="0" indent="-65088" algn="l" defTabSz="914400" rtl="0" eaLnBrk="1" latinLnBrk="0" hangingPunct="1">
                        <a:spcBef>
                          <a:spcPts val="0"/>
                        </a:spcBef>
                        <a:spcAft>
                          <a:spcPts val="0"/>
                        </a:spcAft>
                        <a:buFont typeface="Arial" panose="020B0604020202020204" pitchFamily="34" charset="0"/>
                        <a:buChar char="•"/>
                      </a:pPr>
                      <a:r>
                        <a:rPr lang="es" sz="1300" b="0" kern="1200" dirty="0">
                          <a:solidFill>
                            <a:srgbClr val="212121"/>
                          </a:solidFill>
                          <a:effectLst/>
                        </a:rPr>
                        <a:t>Resistencia antimicrobiana</a:t>
                      </a:r>
                      <a:endParaRPr lang="en-US" sz="1300" b="0" kern="1200" dirty="0">
                        <a:solidFill>
                          <a:srgbClr val="212121"/>
                        </a:solidFill>
                        <a:effectLst/>
                      </a:endParaRPr>
                    </a:p>
                    <a:p>
                      <a:pPr marL="0" marR="0" rtl="0">
                        <a:spcBef>
                          <a:spcPts val="0"/>
                        </a:spcBef>
                        <a:spcAft>
                          <a:spcPts val="0"/>
                        </a:spcAft>
                      </a:pPr>
                      <a:r>
                        <a:rPr lang="es" sz="1300" b="0" dirty="0">
                          <a:solidFill>
                            <a:srgbClr val="379175"/>
                          </a:solidFill>
                          <a:effectLst/>
                        </a:rPr>
                        <a:t> </a:t>
                      </a:r>
                      <a:endParaRPr lang="en-US" sz="1300" b="0" i="0" dirty="0">
                        <a:solidFill>
                          <a:srgbClr val="379175"/>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7488578"/>
                  </a:ext>
                </a:extLst>
              </a:tr>
            </a:tbl>
          </a:graphicData>
        </a:graphic>
      </p:graphicFrame>
    </p:spTree>
    <p:extLst>
      <p:ext uri="{BB962C8B-B14F-4D97-AF65-F5344CB8AC3E}">
        <p14:creationId xmlns:p14="http://schemas.microsoft.com/office/powerpoint/2010/main" val="2856130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941990-0BEF-5C4A-A282-D29081BD7E17}"/>
              </a:ext>
            </a:extLst>
          </p:cNvPr>
          <p:cNvSpPr txBox="1"/>
          <p:nvPr/>
        </p:nvSpPr>
        <p:spPr>
          <a:xfrm>
            <a:off x="1138335" y="3013501"/>
            <a:ext cx="6867330" cy="830997"/>
          </a:xfrm>
          <a:prstGeom prst="rect">
            <a:avLst/>
          </a:prstGeom>
          <a:noFill/>
        </p:spPr>
        <p:txBody>
          <a:bodyPr wrap="square" rtlCol="0">
            <a:spAutoFit/>
          </a:bodyPr>
          <a:lstStyle/>
          <a:p>
            <a:pPr algn="ctr" rtl="0"/>
            <a:r>
              <a:rPr lang="es" sz="4800"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GRACIAS</a:t>
            </a:r>
          </a:p>
        </p:txBody>
      </p:sp>
    </p:spTree>
    <p:extLst>
      <p:ext uri="{BB962C8B-B14F-4D97-AF65-F5344CB8AC3E}">
        <p14:creationId xmlns:p14="http://schemas.microsoft.com/office/powerpoint/2010/main" val="1475548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A4ADCCE-A050-1D4A-AA16-26A0BE2A03EB}"/>
              </a:ext>
            </a:extLst>
          </p:cNvPr>
          <p:cNvSpPr>
            <a:spLocks noGrp="1"/>
          </p:cNvSpPr>
          <p:nvPr>
            <p:ph type="body" sz="quarter" idx="14"/>
          </p:nvPr>
        </p:nvSpPr>
        <p:spPr>
          <a:xfrm>
            <a:off x="485775" y="1714698"/>
            <a:ext cx="3963562" cy="3249188"/>
          </a:xfrm>
        </p:spPr>
        <p:txBody>
          <a:bodyPr rtlCol="0"/>
          <a:lstStyle/>
          <a:p>
            <a:pPr marL="0" indent="0" rtl="0">
              <a:buNone/>
            </a:pPr>
            <a:r>
              <a:rPr lang="es" sz="2000" dirty="0">
                <a:solidFill>
                  <a:srgbClr val="212121"/>
                </a:solidFill>
                <a:latin typeface="Source Sans Pro" panose="020B0503030403020204" pitchFamily="34" charset="0"/>
                <a:ea typeface="Source Sans Pro" panose="020B0503030403020204" pitchFamily="34" charset="0"/>
              </a:rPr>
              <a:t>Es el derecho de todos a disponer de unos servicios de saneamiento que ofrezcan privacidad y garanticen la dignidad, además de ser física y económicamente accesibles, higiénicos, seguros y social y culturalmente aceptables.</a:t>
            </a:r>
          </a:p>
        </p:txBody>
      </p:sp>
      <p:sp>
        <p:nvSpPr>
          <p:cNvPr id="4" name="Text Placeholder 19">
            <a:extLst>
              <a:ext uri="{FF2B5EF4-FFF2-40B4-BE49-F238E27FC236}">
                <a16:creationId xmlns:a16="http://schemas.microsoft.com/office/drawing/2014/main" id="{0196AF57-167F-C74A-92C6-4AB05545367D}"/>
              </a:ext>
            </a:extLst>
          </p:cNvPr>
          <p:cNvSpPr txBox="1">
            <a:spLocks/>
          </p:cNvSpPr>
          <p:nvPr/>
        </p:nvSpPr>
        <p:spPr>
          <a:xfrm>
            <a:off x="70897" y="923644"/>
            <a:ext cx="5774454"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212121"/>
                </a:solidFill>
                <a:latin typeface="Source Sans Pro" panose="020B0503030403020204" pitchFamily="34" charset="0"/>
                <a:ea typeface="Source Sans Pro" panose="020B0503030403020204" pitchFamily="34" charset="0"/>
              </a:rPr>
              <a:t>El derecho humano al saneamiento</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87709CD7-E134-7548-AF75-B74DF34711FE}"/>
              </a:ext>
            </a:extLst>
          </p:cNvPr>
          <p:cNvSpPr txBox="1">
            <a:spLocks/>
          </p:cNvSpPr>
          <p:nvPr/>
        </p:nvSpPr>
        <p:spPr>
          <a:xfrm>
            <a:off x="70897" y="28875"/>
            <a:ext cx="837283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000" dirty="0">
                <a:solidFill>
                  <a:srgbClr val="379175"/>
                </a:solidFill>
              </a:rPr>
              <a:t>El saneamiento como una cuestión</a:t>
            </a:r>
            <a:br>
              <a:rPr lang="es" sz="3000" dirty="0">
                <a:solidFill>
                  <a:srgbClr val="379175"/>
                </a:solidFill>
              </a:rPr>
            </a:br>
            <a:r>
              <a:rPr lang="es" sz="3000" dirty="0">
                <a:solidFill>
                  <a:srgbClr val="379175"/>
                </a:solidFill>
              </a:rPr>
              <a:t>de desarrollo</a:t>
            </a:r>
          </a:p>
        </p:txBody>
      </p:sp>
      <p:sp>
        <p:nvSpPr>
          <p:cNvPr id="13" name="Text Box 9">
            <a:extLst>
              <a:ext uri="{FF2B5EF4-FFF2-40B4-BE49-F238E27FC236}">
                <a16:creationId xmlns:a16="http://schemas.microsoft.com/office/drawing/2014/main" id="{896264B2-F517-7C42-8345-5420A21C1079}"/>
              </a:ext>
            </a:extLst>
          </p:cNvPr>
          <p:cNvSpPr txBox="1">
            <a:spLocks noChangeArrowheads="1"/>
          </p:cNvSpPr>
          <p:nvPr/>
        </p:nvSpPr>
        <p:spPr bwMode="auto">
          <a:xfrm>
            <a:off x="485775" y="5337794"/>
            <a:ext cx="3611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es" sz="1200">
                <a:solidFill>
                  <a:srgbClr val="379175"/>
                </a:solidFill>
                <a:latin typeface="Source Sans Pro" panose="020B0503030403020204" pitchFamily="34" charset="0"/>
                <a:ea typeface="Source Sans Pro" panose="020B0503030403020204" pitchFamily="34" charset="0"/>
              </a:rPr>
              <a:t>Resolución 70/169 de la Asamblea General: Los derechos humanos al agua potable y el saneamiento. Naciones Unidas, Nueva York (Estados Unidos).</a:t>
            </a:r>
          </a:p>
        </p:txBody>
      </p:sp>
      <p:sp>
        <p:nvSpPr>
          <p:cNvPr id="14" name="Text Box 9">
            <a:extLst>
              <a:ext uri="{FF2B5EF4-FFF2-40B4-BE49-F238E27FC236}">
                <a16:creationId xmlns:a16="http://schemas.microsoft.com/office/drawing/2014/main" id="{BB3E66D1-D99E-214A-A5C9-96BF55FFDA1B}"/>
              </a:ext>
            </a:extLst>
          </p:cNvPr>
          <p:cNvSpPr txBox="1">
            <a:spLocks noChangeArrowheads="1"/>
          </p:cNvSpPr>
          <p:nvPr/>
        </p:nvSpPr>
        <p:spPr bwMode="auto">
          <a:xfrm>
            <a:off x="7672039" y="5913640"/>
            <a:ext cx="13769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es" sz="800" dirty="0">
                <a:solidFill>
                  <a:srgbClr val="212121"/>
                </a:solidFill>
                <a:latin typeface="Source Sans Pro" panose="020B0503030403020204" pitchFamily="34" charset="0"/>
                <a:ea typeface="Source Sans Pro" panose="020B0503030403020204" pitchFamily="34" charset="0"/>
              </a:rPr>
              <a:t>Fotografía: L. Barreto Dillon</a:t>
            </a:r>
          </a:p>
        </p:txBody>
      </p:sp>
      <p:pic>
        <p:nvPicPr>
          <p:cNvPr id="2" name="Picture 1">
            <a:extLst>
              <a:ext uri="{FF2B5EF4-FFF2-40B4-BE49-F238E27FC236}">
                <a16:creationId xmlns:a16="http://schemas.microsoft.com/office/drawing/2014/main" id="{934830A5-DB6D-F045-AB60-E9C99B05E3FD}"/>
              </a:ext>
            </a:extLst>
          </p:cNvPr>
          <p:cNvPicPr>
            <a:picLocks noChangeAspect="1"/>
          </p:cNvPicPr>
          <p:nvPr/>
        </p:nvPicPr>
        <p:blipFill>
          <a:blip r:embed="rId3"/>
          <a:stretch>
            <a:fillRect/>
          </a:stretch>
        </p:blipFill>
        <p:spPr>
          <a:xfrm>
            <a:off x="4783089" y="1718573"/>
            <a:ext cx="4184542" cy="4184542"/>
          </a:xfrm>
          <a:prstGeom prst="rect">
            <a:avLst/>
          </a:prstGeom>
        </p:spPr>
      </p:pic>
    </p:spTree>
    <p:extLst>
      <p:ext uri="{BB962C8B-B14F-4D97-AF65-F5344CB8AC3E}">
        <p14:creationId xmlns:p14="http://schemas.microsoft.com/office/powerpoint/2010/main" val="1154958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B27AF14C-F7B8-E807-1293-0A77E06D5B96}"/>
              </a:ext>
            </a:extLst>
          </p:cNvPr>
          <p:cNvPicPr>
            <a:picLocks noChangeAspect="1"/>
          </p:cNvPicPr>
          <p:nvPr/>
        </p:nvPicPr>
        <p:blipFill>
          <a:blip r:embed="rId3"/>
          <a:stretch>
            <a:fillRect/>
          </a:stretch>
        </p:blipFill>
        <p:spPr>
          <a:xfrm>
            <a:off x="842835" y="462614"/>
            <a:ext cx="7683231" cy="5932771"/>
          </a:xfrm>
          <a:prstGeom prst="rect">
            <a:avLst/>
          </a:prstGeom>
        </p:spPr>
      </p:pic>
      <p:sp>
        <p:nvSpPr>
          <p:cNvPr id="5" name="Text Placeholder 19">
            <a:extLst>
              <a:ext uri="{FF2B5EF4-FFF2-40B4-BE49-F238E27FC236}">
                <a16:creationId xmlns:a16="http://schemas.microsoft.com/office/drawing/2014/main" id="{03DBBE17-8A9F-B64A-8495-32C33D8CAF79}"/>
              </a:ext>
            </a:extLst>
          </p:cNvPr>
          <p:cNvSpPr txBox="1">
            <a:spLocks/>
          </p:cNvSpPr>
          <p:nvPr/>
        </p:nvSpPr>
        <p:spPr>
          <a:xfrm>
            <a:off x="57632" y="66804"/>
            <a:ext cx="9086368"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000" dirty="0">
                <a:solidFill>
                  <a:srgbClr val="379175"/>
                </a:solidFill>
              </a:rPr>
              <a:t>Repercusión del saneamiento sobre la salud</a:t>
            </a:r>
          </a:p>
        </p:txBody>
      </p:sp>
      <p:sp>
        <p:nvSpPr>
          <p:cNvPr id="7" name="Text Placeholder 19">
            <a:extLst>
              <a:ext uri="{FF2B5EF4-FFF2-40B4-BE49-F238E27FC236}">
                <a16:creationId xmlns:a16="http://schemas.microsoft.com/office/drawing/2014/main" id="{CBE0E755-97D3-9846-9483-720C3A17FE6A}"/>
              </a:ext>
            </a:extLst>
          </p:cNvPr>
          <p:cNvSpPr txBox="1">
            <a:spLocks/>
          </p:cNvSpPr>
          <p:nvPr/>
        </p:nvSpPr>
        <p:spPr>
          <a:xfrm>
            <a:off x="224902" y="804246"/>
            <a:ext cx="8919098" cy="371474"/>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endParaRPr lang="en-GB" sz="2000" b="1" dirty="0">
              <a:solidFill>
                <a:srgbClr val="212121"/>
              </a:solidFill>
            </a:endParaRPr>
          </a:p>
          <a:p>
            <a:pPr rtl="0"/>
            <a:endParaRPr lang="en-CH" sz="2000" b="1" dirty="0">
              <a:solidFill>
                <a:srgbClr val="212121"/>
              </a:solidFill>
            </a:endParaRPr>
          </a:p>
        </p:txBody>
      </p:sp>
      <p:sp>
        <p:nvSpPr>
          <p:cNvPr id="8" name="Text Placeholder 7">
            <a:extLst>
              <a:ext uri="{FF2B5EF4-FFF2-40B4-BE49-F238E27FC236}">
                <a16:creationId xmlns:a16="http://schemas.microsoft.com/office/drawing/2014/main" id="{6B4B7856-D5FD-384B-8212-B8DD8D1CC8FB}"/>
              </a:ext>
            </a:extLst>
          </p:cNvPr>
          <p:cNvSpPr txBox="1">
            <a:spLocks/>
          </p:cNvSpPr>
          <p:nvPr/>
        </p:nvSpPr>
        <p:spPr>
          <a:xfrm>
            <a:off x="57632" y="587665"/>
            <a:ext cx="8372833" cy="529921"/>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Vías por las que el saneamiento influye en la salud </a:t>
            </a: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a:p>
            <a:pPr marL="285750" indent="-285750" rtl="0">
              <a:lnSpc>
                <a:spcPct val="100000"/>
              </a:lnSpc>
              <a:buFont typeface="Arial" panose="020B0604020202020204" pitchFamily="34" charset="0"/>
              <a:buChar char="•"/>
            </a:pPr>
            <a:endParaRPr lang="en-GB" sz="2000" dirty="0">
              <a:solidFill>
                <a:srgbClr val="21212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77488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B9911ECA-D3BB-3446-99F6-107017B1CDB3}"/>
              </a:ext>
            </a:extLst>
          </p:cNvPr>
          <p:cNvSpPr txBox="1">
            <a:spLocks/>
          </p:cNvSpPr>
          <p:nvPr/>
        </p:nvSpPr>
        <p:spPr>
          <a:xfrm>
            <a:off x="138274" y="701673"/>
            <a:ext cx="8620924" cy="788978"/>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b="1" dirty="0">
                <a:solidFill>
                  <a:srgbClr val="212121"/>
                </a:solidFill>
                <a:latin typeface="Source Sans Pro Semibold" panose="020B0503030403020204" pitchFamily="34" charset="0"/>
                <a:ea typeface="Source Sans Pro Semibold" panose="020B0503030403020204" pitchFamily="34" charset="0"/>
              </a:rPr>
              <a:t>En general, un mayor acceso al saneamiento</a:t>
            </a:r>
            <a:br>
              <a:rPr lang="es" sz="2000" b="1" dirty="0">
                <a:solidFill>
                  <a:srgbClr val="212121"/>
                </a:solidFill>
                <a:latin typeface="Source Sans Pro Semibold" panose="020B0503030403020204" pitchFamily="34" charset="0"/>
                <a:ea typeface="Source Sans Pro Semibold" panose="020B0503030403020204" pitchFamily="34" charset="0"/>
              </a:rPr>
            </a:br>
            <a:r>
              <a:rPr lang="es" sz="2000" b="1" dirty="0">
                <a:solidFill>
                  <a:srgbClr val="212121"/>
                </a:solidFill>
                <a:latin typeface="Source Sans Pro Semibold" panose="020B0503030403020204" pitchFamily="34" charset="0"/>
                <a:ea typeface="Source Sans Pro Semibold" panose="020B0503030403020204" pitchFamily="34" charset="0"/>
              </a:rPr>
              <a:t>está vinculado a un riesgo notablemente menor de casos de diarrea y otras infecciones.</a:t>
            </a:r>
            <a:endParaRPr lang="en-CH" sz="2000" b="1" dirty="0">
              <a:solidFill>
                <a:srgbClr val="212121"/>
              </a:solidFill>
              <a:latin typeface="Source Sans Pro Semibold" panose="020B0503030403020204" pitchFamily="34" charset="0"/>
              <a:ea typeface="Source Sans Pro Semibold" panose="020B0503030403020204" pitchFamily="34" charset="0"/>
            </a:endParaRPr>
          </a:p>
        </p:txBody>
      </p:sp>
      <p:sp>
        <p:nvSpPr>
          <p:cNvPr id="5" name="Text Placeholder 19">
            <a:extLst>
              <a:ext uri="{FF2B5EF4-FFF2-40B4-BE49-F238E27FC236}">
                <a16:creationId xmlns:a16="http://schemas.microsoft.com/office/drawing/2014/main" id="{4458A168-0E96-8443-B98D-316DA5D8ED6E}"/>
              </a:ext>
            </a:extLst>
          </p:cNvPr>
          <p:cNvSpPr txBox="1">
            <a:spLocks/>
          </p:cNvSpPr>
          <p:nvPr/>
        </p:nvSpPr>
        <p:spPr>
          <a:xfrm>
            <a:off x="138274" y="26460"/>
            <a:ext cx="837283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Pruebas sobre la eficacia</a:t>
            </a:r>
          </a:p>
        </p:txBody>
      </p:sp>
      <p:sp>
        <p:nvSpPr>
          <p:cNvPr id="8" name="Text Placeholder 7">
            <a:extLst>
              <a:ext uri="{FF2B5EF4-FFF2-40B4-BE49-F238E27FC236}">
                <a16:creationId xmlns:a16="http://schemas.microsoft.com/office/drawing/2014/main" id="{EDA695CD-66ED-9348-8A10-2F06DD3032A5}"/>
              </a:ext>
            </a:extLst>
          </p:cNvPr>
          <p:cNvSpPr txBox="1">
            <a:spLocks/>
          </p:cNvSpPr>
          <p:nvPr/>
        </p:nvSpPr>
        <p:spPr>
          <a:xfrm>
            <a:off x="138274" y="1645003"/>
            <a:ext cx="8713726" cy="3594596"/>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Font typeface="Arial" panose="020B0604020202020204" pitchFamily="34" charset="0"/>
              <a:buNone/>
            </a:pPr>
            <a:endParaRPr lang="en-GB" sz="2200" dirty="0">
              <a:solidFill>
                <a:srgbClr val="212121"/>
              </a:solidFill>
              <a:latin typeface="Source Sans Pro" panose="020B0503030403020204" pitchFamily="34" charset="0"/>
              <a:ea typeface="Source Sans Pro" panose="020B0503030403020204" pitchFamily="34" charset="0"/>
            </a:endParaRPr>
          </a:p>
          <a:p>
            <a:pPr marL="0" indent="0" rtl="0">
              <a:buNone/>
            </a:pPr>
            <a:r>
              <a:rPr lang="es" sz="2200" dirty="0">
                <a:solidFill>
                  <a:srgbClr val="212121"/>
                </a:solidFill>
                <a:latin typeface="Source Sans Pro" panose="020B0503030403020204" pitchFamily="34" charset="0"/>
                <a:ea typeface="Source Sans Pro" panose="020B0503030403020204" pitchFamily="34" charset="0"/>
              </a:rPr>
              <a:t>- En las comunidades en las que no se practica la defecación al aire libre, se aprecia una mejora en la salud de la población.</a:t>
            </a:r>
          </a:p>
          <a:p>
            <a:pPr marL="0" indent="0" rtl="0">
              <a:buNone/>
            </a:pPr>
            <a:endParaRPr lang="en-GB" sz="2200" dirty="0">
              <a:solidFill>
                <a:srgbClr val="212121"/>
              </a:solidFill>
              <a:latin typeface="Source Sans Pro" panose="020B0503030403020204" pitchFamily="34" charset="0"/>
              <a:ea typeface="Source Sans Pro" panose="020B0503030403020204" pitchFamily="34" charset="0"/>
            </a:endParaRPr>
          </a:p>
          <a:p>
            <a:pPr marL="0" indent="0" rtl="0">
              <a:buNone/>
            </a:pPr>
            <a:r>
              <a:rPr lang="es" sz="2200" dirty="0">
                <a:solidFill>
                  <a:srgbClr val="212121"/>
                </a:solidFill>
                <a:latin typeface="Source Sans Pro" panose="020B0503030403020204" pitchFamily="34" charset="0"/>
                <a:ea typeface="Source Sans Pro" panose="020B0503030403020204" pitchFamily="34" charset="0"/>
              </a:rPr>
              <a:t>- Datos que indican que el saneamiento tiene un efecto protector</a:t>
            </a:r>
            <a:br>
              <a:rPr lang="es" sz="2200" dirty="0">
                <a:solidFill>
                  <a:srgbClr val="212121"/>
                </a:solidFill>
                <a:latin typeface="Source Sans Pro" panose="020B0503030403020204" pitchFamily="34" charset="0"/>
                <a:ea typeface="Source Sans Pro" panose="020B0503030403020204" pitchFamily="34" charset="0"/>
              </a:rPr>
            </a:br>
            <a:r>
              <a:rPr lang="es" sz="2200" dirty="0">
                <a:solidFill>
                  <a:srgbClr val="212121"/>
                </a:solidFill>
                <a:latin typeface="Source Sans Pro" panose="020B0503030403020204" pitchFamily="34" charset="0"/>
                <a:ea typeface="Source Sans Pro" panose="020B0503030403020204" pitchFamily="34" charset="0"/>
              </a:rPr>
              <a:t>sobre la nutrición y frente a enfermedades infecciosas.</a:t>
            </a:r>
          </a:p>
          <a:p>
            <a:pPr marL="0" indent="0" rtl="0">
              <a:buNone/>
            </a:pPr>
            <a:endParaRPr lang="en-GB" sz="2200" dirty="0">
              <a:solidFill>
                <a:srgbClr val="212121"/>
              </a:solidFill>
              <a:latin typeface="Source Sans Pro" panose="020B0503030403020204" pitchFamily="34" charset="0"/>
              <a:ea typeface="Source Sans Pro" panose="020B0503030403020204" pitchFamily="34" charset="0"/>
            </a:endParaRPr>
          </a:p>
          <a:p>
            <a:pPr marL="0" indent="0" rtl="0">
              <a:buNone/>
            </a:pPr>
            <a:r>
              <a:rPr lang="es" sz="2200" dirty="0">
                <a:solidFill>
                  <a:srgbClr val="212121"/>
                </a:solidFill>
                <a:latin typeface="Source Sans Pro" panose="020B0503030403020204" pitchFamily="34" charset="0"/>
                <a:ea typeface="Source Sans Pro" panose="020B0503030403020204" pitchFamily="34" charset="0"/>
              </a:rPr>
              <a:t>- Datos que relacionan el saneamiento con unos resultados sanitarios más amplios, como el desarrollo cognitivo y el bienestar personal,</a:t>
            </a:r>
            <a:br>
              <a:rPr lang="es" sz="2200" dirty="0">
                <a:solidFill>
                  <a:srgbClr val="212121"/>
                </a:solidFill>
                <a:latin typeface="Source Sans Pro" panose="020B0503030403020204" pitchFamily="34" charset="0"/>
                <a:ea typeface="Source Sans Pro" panose="020B0503030403020204" pitchFamily="34" charset="0"/>
              </a:rPr>
            </a:br>
            <a:r>
              <a:rPr lang="es" sz="2200" dirty="0">
                <a:solidFill>
                  <a:srgbClr val="212121"/>
                </a:solidFill>
                <a:latin typeface="Source Sans Pro" panose="020B0503030403020204" pitchFamily="34" charset="0"/>
                <a:ea typeface="Source Sans Pro" panose="020B0503030403020204" pitchFamily="34" charset="0"/>
              </a:rPr>
              <a:t>en especial en lo que se refiere a las mujeres y las niñas.</a:t>
            </a:r>
          </a:p>
        </p:txBody>
      </p:sp>
      <p:sp>
        <p:nvSpPr>
          <p:cNvPr id="9" name="Text Placeholder 19">
            <a:extLst>
              <a:ext uri="{FF2B5EF4-FFF2-40B4-BE49-F238E27FC236}">
                <a16:creationId xmlns:a16="http://schemas.microsoft.com/office/drawing/2014/main" id="{287BDD93-FFE2-B740-A55A-69769088735B}"/>
              </a:ext>
            </a:extLst>
          </p:cNvPr>
          <p:cNvSpPr txBox="1">
            <a:spLocks/>
          </p:cNvSpPr>
          <p:nvPr/>
        </p:nvSpPr>
        <p:spPr>
          <a:xfrm>
            <a:off x="359447" y="5627722"/>
            <a:ext cx="8620924" cy="788978"/>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0"/>
            <a:r>
              <a:rPr lang="es" sz="2000" b="1" dirty="0">
                <a:solidFill>
                  <a:srgbClr val="379175"/>
                </a:solidFill>
                <a:latin typeface="Source Sans Pro" panose="020B0503030403020204" pitchFamily="34" charset="0"/>
                <a:ea typeface="Source Sans Pro" panose="020B0503030403020204" pitchFamily="34" charset="0"/>
              </a:rPr>
              <a:t>Sin embargo, los efectos sobre la salud</a:t>
            </a:r>
            <a:br>
              <a:rPr lang="es" sz="2000" b="1" dirty="0">
                <a:solidFill>
                  <a:srgbClr val="379175"/>
                </a:solidFill>
                <a:latin typeface="Source Sans Pro" panose="020B0503030403020204" pitchFamily="34" charset="0"/>
                <a:ea typeface="Source Sans Pro" panose="020B0503030403020204" pitchFamily="34" charset="0"/>
              </a:rPr>
            </a:br>
            <a:r>
              <a:rPr lang="es" sz="2000" b="1" dirty="0">
                <a:solidFill>
                  <a:srgbClr val="379175"/>
                </a:solidFill>
                <a:latin typeface="Source Sans Pro" panose="020B0503030403020204" pitchFamily="34" charset="0"/>
                <a:ea typeface="Source Sans Pro" panose="020B0503030403020204" pitchFamily="34" charset="0"/>
              </a:rPr>
              <a:t>son menores de los esperados</a:t>
            </a:r>
            <a:endParaRPr lang="en-CH" sz="2000" b="1" dirty="0">
              <a:solidFill>
                <a:srgbClr val="379175"/>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94647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9">
            <a:extLst>
              <a:ext uri="{FF2B5EF4-FFF2-40B4-BE49-F238E27FC236}">
                <a16:creationId xmlns:a16="http://schemas.microsoft.com/office/drawing/2014/main" id="{4458A168-0E96-8443-B98D-316DA5D8ED6E}"/>
              </a:ext>
            </a:extLst>
          </p:cNvPr>
          <p:cNvSpPr txBox="1">
            <a:spLocks/>
          </p:cNvSpPr>
          <p:nvPr/>
        </p:nvSpPr>
        <p:spPr>
          <a:xfrm>
            <a:off x="132099" y="22954"/>
            <a:ext cx="887979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Razones que explican los escasos efectos sobre la salud</a:t>
            </a:r>
          </a:p>
        </p:txBody>
      </p:sp>
      <p:sp>
        <p:nvSpPr>
          <p:cNvPr id="8" name="Text Placeholder 7">
            <a:extLst>
              <a:ext uri="{FF2B5EF4-FFF2-40B4-BE49-F238E27FC236}">
                <a16:creationId xmlns:a16="http://schemas.microsoft.com/office/drawing/2014/main" id="{EDA695CD-66ED-9348-8A10-2F06DD3032A5}"/>
              </a:ext>
            </a:extLst>
          </p:cNvPr>
          <p:cNvSpPr txBox="1">
            <a:spLocks/>
          </p:cNvSpPr>
          <p:nvPr/>
        </p:nvSpPr>
        <p:spPr>
          <a:xfrm>
            <a:off x="132100" y="843586"/>
            <a:ext cx="8879800" cy="373876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Font typeface="Arial" panose="020B0604020202020204" pitchFamily="34" charset="0"/>
              <a:buNone/>
            </a:pPr>
            <a:endParaRPr lang="en-GB" sz="2200" dirty="0">
              <a:solidFill>
                <a:srgbClr val="212121"/>
              </a:solidFill>
              <a:latin typeface="Source Sans Pro" panose="020B0503030403020204" pitchFamily="34" charset="0"/>
              <a:ea typeface="Source Sans Pro" panose="020B0503030403020204" pitchFamily="34" charset="0"/>
            </a:endParaRPr>
          </a:p>
          <a:p>
            <a:pPr marL="0" indent="0" rtl="0">
              <a:buNone/>
            </a:pPr>
            <a:r>
              <a:rPr lang="es" sz="2200" dirty="0">
                <a:solidFill>
                  <a:srgbClr val="212121"/>
                </a:solidFill>
                <a:latin typeface="Source Sans Pro" panose="020B0503030403020204" pitchFamily="34" charset="0"/>
                <a:ea typeface="Source Sans Pro" panose="020B0503030403020204" pitchFamily="34" charset="0"/>
              </a:rPr>
              <a:t>- En muchas intervenciones no se alcanzan niveles de acceso y uso de inodoros en el plano comunitario lo suficientemente elevados como para eliminar los agentes patógenos del medio ambiente. </a:t>
            </a:r>
          </a:p>
          <a:p>
            <a:pPr marL="0" indent="0" rtl="0">
              <a:buNone/>
            </a:pPr>
            <a:endParaRPr lang="en-GB" sz="2200" dirty="0">
              <a:solidFill>
                <a:srgbClr val="212121"/>
              </a:solidFill>
              <a:latin typeface="Source Sans Pro" panose="020B0503030403020204" pitchFamily="34" charset="0"/>
              <a:ea typeface="Source Sans Pro" panose="020B0503030403020204" pitchFamily="34" charset="0"/>
            </a:endParaRPr>
          </a:p>
          <a:p>
            <a:pPr marL="0" indent="0" rtl="0">
              <a:buNone/>
            </a:pPr>
            <a:endParaRPr lang="en-GB" sz="2200" dirty="0">
              <a:solidFill>
                <a:srgbClr val="212121"/>
              </a:solidFill>
              <a:latin typeface="Source Sans Pro" panose="020B0503030403020204" pitchFamily="34" charset="0"/>
              <a:ea typeface="Source Sans Pro" panose="020B0503030403020204" pitchFamily="34" charset="0"/>
            </a:endParaRPr>
          </a:p>
          <a:p>
            <a:pPr marL="595313" indent="-595313" algn="ctr" rtl="0">
              <a:buNone/>
              <a:tabLst>
                <a:tab pos="476250" algn="l"/>
              </a:tabLst>
            </a:pPr>
            <a:r>
              <a:rPr lang="es" sz="2200" dirty="0">
                <a:solidFill>
                  <a:srgbClr val="212121"/>
                </a:solidFill>
                <a:latin typeface="Source Sans Pro" panose="020B0503030403020204" pitchFamily="34" charset="0"/>
                <a:ea typeface="Source Sans Pro" panose="020B0503030403020204" pitchFamily="34" charset="0"/>
              </a:rPr>
              <a:t>	</a:t>
            </a:r>
            <a:r>
              <a:rPr lang="es" sz="2200" dirty="0">
                <a:solidFill>
                  <a:srgbClr val="379175"/>
                </a:solidFill>
                <a:latin typeface="Source Sans Pro" panose="020B0503030403020204" pitchFamily="34" charset="0"/>
                <a:ea typeface="Source Sans Pro" panose="020B0503030403020204" pitchFamily="34" charset="0"/>
              </a:rPr>
              <a:t>No se percibirá una reducción de las enfermedades hasta que la cobertura del saneamiento a nivel de la comunidad sea elevada (&gt;70%).</a:t>
            </a:r>
          </a:p>
          <a:p>
            <a:pPr marL="595313" indent="-595313" algn="ctr" rtl="0">
              <a:buNone/>
              <a:tabLst>
                <a:tab pos="476250" algn="l"/>
              </a:tabLst>
            </a:pPr>
            <a:endParaRPr lang="en-GB" sz="2200" dirty="0">
              <a:solidFill>
                <a:srgbClr val="379175"/>
              </a:solidFill>
              <a:latin typeface="Source Sans Pro" panose="020B0503030403020204" pitchFamily="34" charset="0"/>
              <a:ea typeface="Source Sans Pro" panose="020B0503030403020204" pitchFamily="34" charset="0"/>
            </a:endParaRPr>
          </a:p>
          <a:p>
            <a:pPr marL="0" indent="0" rtl="0">
              <a:buNone/>
            </a:pPr>
            <a:r>
              <a:rPr lang="es" sz="2200" dirty="0">
                <a:solidFill>
                  <a:srgbClr val="212121"/>
                </a:solidFill>
                <a:latin typeface="Source Sans Pro" panose="020B0503030403020204" pitchFamily="34" charset="0"/>
                <a:ea typeface="Source Sans Pro" panose="020B0503030403020204" pitchFamily="34" charset="0"/>
              </a:rPr>
              <a:t>- Muchos sistemas de saneamiento no previenen de manera eficaz la contaminación del medio ambiente (fallos en la contención, el transporte, el tratamiento, etc.), por lo que sus efectos sobre la exposición son limitados. </a:t>
            </a:r>
          </a:p>
        </p:txBody>
      </p:sp>
    </p:spTree>
    <p:extLst>
      <p:ext uri="{BB962C8B-B14F-4D97-AF65-F5344CB8AC3E}">
        <p14:creationId xmlns:p14="http://schemas.microsoft.com/office/powerpoint/2010/main" val="5411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CFC51434-0F2E-8843-8C15-852B2EB8A14C}"/>
              </a:ext>
            </a:extLst>
          </p:cNvPr>
          <p:cNvSpPr txBox="1">
            <a:spLocks/>
          </p:cNvSpPr>
          <p:nvPr/>
        </p:nvSpPr>
        <p:spPr>
          <a:xfrm>
            <a:off x="70896" y="22954"/>
            <a:ext cx="8996102"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200" dirty="0">
                <a:solidFill>
                  <a:srgbClr val="379175"/>
                </a:solidFill>
              </a:rPr>
              <a:t>¿Por qué se necesitan unas guías nuevas? </a:t>
            </a:r>
          </a:p>
        </p:txBody>
      </p:sp>
      <p:sp>
        <p:nvSpPr>
          <p:cNvPr id="4" name="Text Placeholder 1">
            <a:extLst>
              <a:ext uri="{FF2B5EF4-FFF2-40B4-BE49-F238E27FC236}">
                <a16:creationId xmlns:a16="http://schemas.microsoft.com/office/drawing/2014/main" id="{A192FE9F-8007-5A44-8C06-B41387ED8AB9}"/>
              </a:ext>
            </a:extLst>
          </p:cNvPr>
          <p:cNvSpPr txBox="1">
            <a:spLocks/>
          </p:cNvSpPr>
          <p:nvPr/>
        </p:nvSpPr>
        <p:spPr>
          <a:xfrm>
            <a:off x="224901" y="903608"/>
            <a:ext cx="8372834" cy="2625664"/>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Las pruebas indican que los efectos del saneamiento sobre la salud</a:t>
            </a:r>
            <a:br>
              <a:rPr lang="es" sz="2000" dirty="0">
                <a:solidFill>
                  <a:srgbClr val="212121"/>
                </a:solidFill>
                <a:latin typeface="Source Sans Pro" panose="020B0503030403020204" pitchFamily="34" charset="0"/>
                <a:ea typeface="Source Sans Pro" panose="020B0503030403020204" pitchFamily="34" charset="0"/>
              </a:rPr>
            </a:br>
            <a:r>
              <a:rPr lang="es" sz="2000" dirty="0">
                <a:solidFill>
                  <a:srgbClr val="212121"/>
                </a:solidFill>
                <a:latin typeface="Source Sans Pro" panose="020B0503030403020204" pitchFamily="34" charset="0"/>
                <a:ea typeface="Source Sans Pro" panose="020B0503030403020204" pitchFamily="34" charset="0"/>
              </a:rPr>
              <a:t>son menores de lo esperado.</a:t>
            </a: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La actuación de los ministerios de salud en el ámbito del saneamiento</a:t>
            </a:r>
            <a:br>
              <a:rPr lang="es" sz="2000" dirty="0">
                <a:solidFill>
                  <a:srgbClr val="212121"/>
                </a:solidFill>
                <a:latin typeface="Source Sans Pro" panose="020B0503030403020204" pitchFamily="34" charset="0"/>
                <a:ea typeface="Source Sans Pro" panose="020B0503030403020204" pitchFamily="34" charset="0"/>
              </a:rPr>
            </a:br>
            <a:r>
              <a:rPr lang="es" sz="2000" dirty="0">
                <a:solidFill>
                  <a:srgbClr val="212121"/>
                </a:solidFill>
                <a:latin typeface="Source Sans Pro" panose="020B0503030403020204" pitchFamily="34" charset="0"/>
                <a:ea typeface="Source Sans Pro" panose="020B0503030403020204" pitchFamily="34" charset="0"/>
              </a:rPr>
              <a:t>ha disminuido en los últimos 50 años.</a:t>
            </a: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El saneamiento es esencial para abandonar la estrategia basada</a:t>
            </a:r>
            <a:br>
              <a:rPr lang="es" sz="2000" dirty="0">
                <a:solidFill>
                  <a:srgbClr val="212121"/>
                </a:solidFill>
                <a:latin typeface="Source Sans Pro" panose="020B0503030403020204" pitchFamily="34" charset="0"/>
                <a:ea typeface="Source Sans Pro" panose="020B0503030403020204" pitchFamily="34" charset="0"/>
              </a:rPr>
            </a:br>
            <a:r>
              <a:rPr lang="es" sz="2000" dirty="0">
                <a:solidFill>
                  <a:srgbClr val="212121"/>
                </a:solidFill>
                <a:latin typeface="Source Sans Pro" panose="020B0503030403020204" pitchFamily="34" charset="0"/>
                <a:ea typeface="Source Sans Pro" panose="020B0503030403020204" pitchFamily="34" charset="0"/>
              </a:rPr>
              <a:t>en la respuesta (como en el caso del cólera), mantener los avances</a:t>
            </a:r>
            <a:br>
              <a:rPr lang="es" sz="2000" dirty="0">
                <a:solidFill>
                  <a:srgbClr val="212121"/>
                </a:solidFill>
                <a:latin typeface="Source Sans Pro" panose="020B0503030403020204" pitchFamily="34" charset="0"/>
                <a:ea typeface="Source Sans Pro" panose="020B0503030403020204" pitchFamily="34" charset="0"/>
              </a:rPr>
            </a:br>
            <a:r>
              <a:rPr lang="es" sz="2000" dirty="0">
                <a:solidFill>
                  <a:srgbClr val="212121"/>
                </a:solidFill>
                <a:latin typeface="Source Sans Pro" panose="020B0503030403020204" pitchFamily="34" charset="0"/>
                <a:ea typeface="Source Sans Pro" panose="020B0503030403020204" pitchFamily="34" charset="0"/>
              </a:rPr>
              <a:t>y erradicar enfermedades.</a:t>
            </a: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a:p>
            <a:pPr rtl="0">
              <a:lnSpc>
                <a:spcPct val="100000"/>
              </a:lnSpc>
            </a:pPr>
            <a:r>
              <a:rPr lang="es" sz="2000" dirty="0">
                <a:solidFill>
                  <a:srgbClr val="212121"/>
                </a:solidFill>
                <a:latin typeface="Source Sans Pro" panose="020B0503030403020204" pitchFamily="34" charset="0"/>
                <a:ea typeface="Source Sans Pro" panose="020B0503030403020204" pitchFamily="34" charset="0"/>
              </a:rPr>
              <a:t>En el ámbito de la salud pública faltan orientaciones para obtener</a:t>
            </a:r>
            <a:br>
              <a:rPr lang="es" sz="2000" dirty="0">
                <a:solidFill>
                  <a:srgbClr val="212121"/>
                </a:solidFill>
                <a:latin typeface="Source Sans Pro" panose="020B0503030403020204" pitchFamily="34" charset="0"/>
                <a:ea typeface="Source Sans Pro" panose="020B0503030403020204" pitchFamily="34" charset="0"/>
              </a:rPr>
            </a:br>
            <a:r>
              <a:rPr lang="es" sz="2000" dirty="0">
                <a:solidFill>
                  <a:srgbClr val="212121"/>
                </a:solidFill>
                <a:latin typeface="Source Sans Pro" panose="020B0503030403020204" pitchFamily="34" charset="0"/>
                <a:ea typeface="Source Sans Pro" panose="020B0503030403020204" pitchFamily="34" charset="0"/>
              </a:rPr>
              <a:t>los máximos beneficios sanitarios de los sistemas de saneamiento (cambio de comportamiento, tecnología, políticas, planificación y gestión, control de enfermedades). </a:t>
            </a:r>
            <a:endParaRPr lang="en-GB" sz="2000" dirty="0">
              <a:solidFill>
                <a:srgbClr val="212121"/>
              </a:solidFill>
              <a:latin typeface="Source Sans Pro" panose="020B0503030403020204" pitchFamily="34" charset="0"/>
              <a:ea typeface="Source Sans Pro" panose="020B0503030403020204" pitchFamily="34" charset="0"/>
            </a:endParaRP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96738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Blank slid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s/Output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solidFill>
              <a:srgbClr val="212121"/>
            </a:solidFill>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ast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9292</TotalTime>
  <Words>3032</Words>
  <Application>Microsoft Office PowerPoint</Application>
  <PresentationFormat>Presentación en pantalla (4:3)</PresentationFormat>
  <Paragraphs>303</Paragraphs>
  <Slides>40</Slides>
  <Notes>26</Notes>
  <HiddenSlides>0</HiddenSlides>
  <MMClips>0</MMClips>
  <ScaleCrop>false</ScaleCrop>
  <HeadingPairs>
    <vt:vector size="6" baseType="variant">
      <vt:variant>
        <vt:lpstr>Fuentes usadas</vt:lpstr>
      </vt:variant>
      <vt:variant>
        <vt:i4>5</vt:i4>
      </vt:variant>
      <vt:variant>
        <vt:lpstr>Tema</vt:lpstr>
      </vt:variant>
      <vt:variant>
        <vt:i4>7</vt:i4>
      </vt:variant>
      <vt:variant>
        <vt:lpstr>Títulos de diapositiva</vt:lpstr>
      </vt:variant>
      <vt:variant>
        <vt:i4>40</vt:i4>
      </vt:variant>
    </vt:vector>
  </HeadingPairs>
  <TitlesOfParts>
    <vt:vector size="52" baseType="lpstr">
      <vt:lpstr>Arial</vt:lpstr>
      <vt:lpstr>Calibri</vt:lpstr>
      <vt:lpstr>Source Sans Pro</vt:lpstr>
      <vt:lpstr>Source Sans Pro Light</vt:lpstr>
      <vt:lpstr>Source Sans Pro Semibold</vt:lpstr>
      <vt:lpstr>Blank slide</vt:lpstr>
      <vt:lpstr>Welcome and Thank you slides (Beige)</vt:lpstr>
      <vt:lpstr>Module Slides</vt:lpstr>
      <vt:lpstr>Modules/Outputs</vt:lpstr>
      <vt:lpstr>Content Slides (Blank)</vt:lpstr>
      <vt:lpstr>Content Beige (Blank)</vt:lpstr>
      <vt:lpstr>Last Content Slides (blank)</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Imhof</dc:creator>
  <cp:lastModifiedBy>Luis Roberti</cp:lastModifiedBy>
  <cp:revision>202</cp:revision>
  <cp:lastPrinted>2022-08-28T10:57:14Z</cp:lastPrinted>
  <dcterms:created xsi:type="dcterms:W3CDTF">2020-03-15T11:08:24Z</dcterms:created>
  <dcterms:modified xsi:type="dcterms:W3CDTF">2023-11-22T15:21:03Z</dcterms:modified>
</cp:coreProperties>
</file>